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Lst>
  <p:notesMasterIdLst>
    <p:notesMasterId r:id="rId202"/>
  </p:notesMasterIdLst>
  <p:handoutMasterIdLst>
    <p:handoutMasterId r:id="rId203"/>
  </p:handoutMasterIdLst>
  <p:sldIdLst>
    <p:sldId id="311" r:id="rId2"/>
    <p:sldId id="532" r:id="rId3"/>
    <p:sldId id="2255" r:id="rId4"/>
    <p:sldId id="2275" r:id="rId5"/>
    <p:sldId id="2276" r:id="rId6"/>
    <p:sldId id="2254" r:id="rId7"/>
    <p:sldId id="2421" r:id="rId8"/>
    <p:sldId id="663" r:id="rId9"/>
    <p:sldId id="2256" r:id="rId10"/>
    <p:sldId id="2257" r:id="rId11"/>
    <p:sldId id="2258" r:id="rId12"/>
    <p:sldId id="2338" r:id="rId13"/>
    <p:sldId id="2329" r:id="rId14"/>
    <p:sldId id="2339" r:id="rId15"/>
    <p:sldId id="2330" r:id="rId16"/>
    <p:sldId id="2162" r:id="rId17"/>
    <p:sldId id="2163" r:id="rId18"/>
    <p:sldId id="2164" r:id="rId19"/>
    <p:sldId id="2165" r:id="rId20"/>
    <p:sldId id="2166" r:id="rId21"/>
    <p:sldId id="535" r:id="rId22"/>
    <p:sldId id="2340" r:id="rId23"/>
    <p:sldId id="2341" r:id="rId24"/>
    <p:sldId id="2342" r:id="rId25"/>
    <p:sldId id="2343" r:id="rId26"/>
    <p:sldId id="2344" r:id="rId27"/>
    <p:sldId id="2345" r:id="rId28"/>
    <p:sldId id="2346" r:id="rId29"/>
    <p:sldId id="2347" r:id="rId30"/>
    <p:sldId id="2348" r:id="rId31"/>
    <p:sldId id="677" r:id="rId32"/>
    <p:sldId id="710" r:id="rId33"/>
    <p:sldId id="341" r:id="rId34"/>
    <p:sldId id="342" r:id="rId35"/>
    <p:sldId id="2349" r:id="rId36"/>
    <p:sldId id="349" r:id="rId37"/>
    <p:sldId id="353" r:id="rId38"/>
    <p:sldId id="354" r:id="rId39"/>
    <p:sldId id="355" r:id="rId40"/>
    <p:sldId id="359" r:id="rId41"/>
    <p:sldId id="2379" r:id="rId42"/>
    <p:sldId id="2380" r:id="rId43"/>
    <p:sldId id="368" r:id="rId44"/>
    <p:sldId id="654" r:id="rId45"/>
    <p:sldId id="722" r:id="rId46"/>
    <p:sldId id="723" r:id="rId47"/>
    <p:sldId id="381" r:id="rId48"/>
    <p:sldId id="390" r:id="rId49"/>
    <p:sldId id="2295" r:id="rId50"/>
    <p:sldId id="2387" r:id="rId51"/>
    <p:sldId id="2395" r:id="rId52"/>
    <p:sldId id="2301" r:id="rId53"/>
    <p:sldId id="397" r:id="rId54"/>
    <p:sldId id="399" r:id="rId55"/>
    <p:sldId id="2399" r:id="rId56"/>
    <p:sldId id="726" r:id="rId57"/>
    <p:sldId id="2400" r:id="rId58"/>
    <p:sldId id="2401" r:id="rId59"/>
    <p:sldId id="2402" r:id="rId60"/>
    <p:sldId id="725" r:id="rId61"/>
    <p:sldId id="730" r:id="rId62"/>
    <p:sldId id="732" r:id="rId63"/>
    <p:sldId id="731" r:id="rId64"/>
    <p:sldId id="748" r:id="rId65"/>
    <p:sldId id="752" r:id="rId66"/>
    <p:sldId id="750" r:id="rId67"/>
    <p:sldId id="696" r:id="rId68"/>
    <p:sldId id="697" r:id="rId69"/>
    <p:sldId id="2196" r:id="rId70"/>
    <p:sldId id="700" r:id="rId71"/>
    <p:sldId id="2197" r:id="rId72"/>
    <p:sldId id="2198" r:id="rId73"/>
    <p:sldId id="2403" r:id="rId74"/>
    <p:sldId id="2304" r:id="rId75"/>
    <p:sldId id="2404" r:id="rId76"/>
    <p:sldId id="509" r:id="rId77"/>
    <p:sldId id="2248" r:id="rId78"/>
    <p:sldId id="2422" r:id="rId79"/>
    <p:sldId id="2423" r:id="rId80"/>
    <p:sldId id="2424" r:id="rId81"/>
    <p:sldId id="2425" r:id="rId82"/>
    <p:sldId id="2426" r:id="rId83"/>
    <p:sldId id="2259" r:id="rId84"/>
    <p:sldId id="2252" r:id="rId85"/>
    <p:sldId id="2251" r:id="rId86"/>
    <p:sldId id="2249" r:id="rId87"/>
    <p:sldId id="2242" r:id="rId88"/>
    <p:sldId id="2244" r:id="rId89"/>
    <p:sldId id="2245" r:id="rId90"/>
    <p:sldId id="2246" r:id="rId91"/>
    <p:sldId id="2247" r:id="rId92"/>
    <p:sldId id="511" r:id="rId93"/>
    <p:sldId id="400" r:id="rId94"/>
    <p:sldId id="401" r:id="rId95"/>
    <p:sldId id="402" r:id="rId96"/>
    <p:sldId id="403" r:id="rId97"/>
    <p:sldId id="404" r:id="rId98"/>
    <p:sldId id="405" r:id="rId99"/>
    <p:sldId id="406" r:id="rId100"/>
    <p:sldId id="407" r:id="rId101"/>
    <p:sldId id="408" r:id="rId102"/>
    <p:sldId id="409" r:id="rId103"/>
    <p:sldId id="410" r:id="rId104"/>
    <p:sldId id="411" r:id="rId105"/>
    <p:sldId id="412" r:id="rId106"/>
    <p:sldId id="413" r:id="rId107"/>
    <p:sldId id="414" r:id="rId108"/>
    <p:sldId id="415" r:id="rId109"/>
    <p:sldId id="416" r:id="rId110"/>
    <p:sldId id="417" r:id="rId111"/>
    <p:sldId id="418" r:id="rId112"/>
    <p:sldId id="419" r:id="rId113"/>
    <p:sldId id="2263" r:id="rId114"/>
    <p:sldId id="421" r:id="rId115"/>
    <p:sldId id="516" r:id="rId116"/>
    <p:sldId id="2260" r:id="rId117"/>
    <p:sldId id="369" r:id="rId118"/>
    <p:sldId id="2139" r:id="rId119"/>
    <p:sldId id="2140" r:id="rId120"/>
    <p:sldId id="2277" r:id="rId121"/>
    <p:sldId id="2279" r:id="rId122"/>
    <p:sldId id="423" r:id="rId123"/>
    <p:sldId id="425" r:id="rId124"/>
    <p:sldId id="2280" r:id="rId125"/>
    <p:sldId id="456" r:id="rId126"/>
    <p:sldId id="422" r:id="rId127"/>
    <p:sldId id="2138" r:id="rId128"/>
    <p:sldId id="2141" r:id="rId129"/>
    <p:sldId id="2142" r:id="rId130"/>
    <p:sldId id="2144" r:id="rId131"/>
    <p:sldId id="2145" r:id="rId132"/>
    <p:sldId id="2146" r:id="rId133"/>
    <p:sldId id="2147" r:id="rId134"/>
    <p:sldId id="455" r:id="rId135"/>
    <p:sldId id="393" r:id="rId136"/>
    <p:sldId id="2150" r:id="rId137"/>
    <p:sldId id="566" r:id="rId138"/>
    <p:sldId id="2124" r:id="rId139"/>
    <p:sldId id="2061" r:id="rId140"/>
    <p:sldId id="2062" r:id="rId141"/>
    <p:sldId id="593" r:id="rId142"/>
    <p:sldId id="569" r:id="rId143"/>
    <p:sldId id="2068" r:id="rId144"/>
    <p:sldId id="2069" r:id="rId145"/>
    <p:sldId id="2063" r:id="rId146"/>
    <p:sldId id="2064" r:id="rId147"/>
    <p:sldId id="2066" r:id="rId148"/>
    <p:sldId id="2067" r:id="rId149"/>
    <p:sldId id="2070" r:id="rId150"/>
    <p:sldId id="594" r:id="rId151"/>
    <p:sldId id="2405" r:id="rId152"/>
    <p:sldId id="2406" r:id="rId153"/>
    <p:sldId id="2407" r:id="rId154"/>
    <p:sldId id="2408" r:id="rId155"/>
    <p:sldId id="2414" r:id="rId156"/>
    <p:sldId id="434" r:id="rId157"/>
    <p:sldId id="2078" r:id="rId158"/>
    <p:sldId id="2082" r:id="rId159"/>
    <p:sldId id="2077" r:id="rId160"/>
    <p:sldId id="2081" r:id="rId161"/>
    <p:sldId id="2080" r:id="rId162"/>
    <p:sldId id="598" r:id="rId163"/>
    <p:sldId id="599" r:id="rId164"/>
    <p:sldId id="2125" r:id="rId165"/>
    <p:sldId id="746" r:id="rId166"/>
    <p:sldId id="747" r:id="rId167"/>
    <p:sldId id="620" r:id="rId168"/>
    <p:sldId id="626" r:id="rId169"/>
    <p:sldId id="630" r:id="rId170"/>
    <p:sldId id="2415" r:id="rId171"/>
    <p:sldId id="2416" r:id="rId172"/>
    <p:sldId id="2417" r:id="rId173"/>
    <p:sldId id="2418" r:id="rId174"/>
    <p:sldId id="2419" r:id="rId175"/>
    <p:sldId id="2420" r:id="rId176"/>
    <p:sldId id="2059" r:id="rId177"/>
    <p:sldId id="2427" r:id="rId178"/>
    <p:sldId id="2261" r:id="rId179"/>
    <p:sldId id="2262" r:id="rId180"/>
    <p:sldId id="767" r:id="rId181"/>
    <p:sldId id="768" r:id="rId182"/>
    <p:sldId id="769" r:id="rId183"/>
    <p:sldId id="2239" r:id="rId184"/>
    <p:sldId id="260" r:id="rId185"/>
    <p:sldId id="259" r:id="rId186"/>
    <p:sldId id="2241" r:id="rId187"/>
    <p:sldId id="2240" r:id="rId188"/>
    <p:sldId id="272" r:id="rId189"/>
    <p:sldId id="285" r:id="rId190"/>
    <p:sldId id="275" r:id="rId191"/>
    <p:sldId id="759" r:id="rId192"/>
    <p:sldId id="2085" r:id="rId193"/>
    <p:sldId id="2086" r:id="rId194"/>
    <p:sldId id="2087" r:id="rId195"/>
    <p:sldId id="2088" r:id="rId196"/>
    <p:sldId id="2089" r:id="rId197"/>
    <p:sldId id="2090" r:id="rId198"/>
    <p:sldId id="2091" r:id="rId199"/>
    <p:sldId id="2092" r:id="rId200"/>
    <p:sldId id="490" r:id="rId201"/>
  </p:sldIdLst>
  <p:sldSz cx="10287000" cy="6858000" type="35mm"/>
  <p:notesSz cx="7102475" cy="9388475"/>
  <p:defaultTextStyle>
    <a:defPPr>
      <a:defRPr lang="en-US"/>
    </a:defPPr>
    <a:lvl1pPr algn="l" rtl="0" fontAlgn="base">
      <a:spcBef>
        <a:spcPct val="0"/>
      </a:spcBef>
      <a:spcAft>
        <a:spcPct val="0"/>
      </a:spcAft>
      <a:defRPr sz="2400" b="1" kern="1200">
        <a:solidFill>
          <a:srgbClr val="FFFF00"/>
        </a:solidFill>
        <a:latin typeface="Garamond" pitchFamily="18" charset="0"/>
        <a:ea typeface="+mn-ea"/>
        <a:cs typeface="Arial" charset="0"/>
      </a:defRPr>
    </a:lvl1pPr>
    <a:lvl2pPr marL="457200" algn="l" rtl="0" fontAlgn="base">
      <a:spcBef>
        <a:spcPct val="0"/>
      </a:spcBef>
      <a:spcAft>
        <a:spcPct val="0"/>
      </a:spcAft>
      <a:defRPr sz="2400" b="1" kern="1200">
        <a:solidFill>
          <a:srgbClr val="FFFF00"/>
        </a:solidFill>
        <a:latin typeface="Garamond" pitchFamily="18" charset="0"/>
        <a:ea typeface="+mn-ea"/>
        <a:cs typeface="Arial" charset="0"/>
      </a:defRPr>
    </a:lvl2pPr>
    <a:lvl3pPr marL="914400" algn="l" rtl="0" fontAlgn="base">
      <a:spcBef>
        <a:spcPct val="0"/>
      </a:spcBef>
      <a:spcAft>
        <a:spcPct val="0"/>
      </a:spcAft>
      <a:defRPr sz="2400" b="1" kern="1200">
        <a:solidFill>
          <a:srgbClr val="FFFF00"/>
        </a:solidFill>
        <a:latin typeface="Garamond" pitchFamily="18" charset="0"/>
        <a:ea typeface="+mn-ea"/>
        <a:cs typeface="Arial" charset="0"/>
      </a:defRPr>
    </a:lvl3pPr>
    <a:lvl4pPr marL="1371600" algn="l" rtl="0" fontAlgn="base">
      <a:spcBef>
        <a:spcPct val="0"/>
      </a:spcBef>
      <a:spcAft>
        <a:spcPct val="0"/>
      </a:spcAft>
      <a:defRPr sz="2400" b="1" kern="1200">
        <a:solidFill>
          <a:srgbClr val="FFFF00"/>
        </a:solidFill>
        <a:latin typeface="Garamond" pitchFamily="18" charset="0"/>
        <a:ea typeface="+mn-ea"/>
        <a:cs typeface="Arial" charset="0"/>
      </a:defRPr>
    </a:lvl4pPr>
    <a:lvl5pPr marL="1828800" algn="l" rtl="0" fontAlgn="base">
      <a:spcBef>
        <a:spcPct val="0"/>
      </a:spcBef>
      <a:spcAft>
        <a:spcPct val="0"/>
      </a:spcAft>
      <a:defRPr sz="2400" b="1" kern="1200">
        <a:solidFill>
          <a:srgbClr val="FFFF00"/>
        </a:solidFill>
        <a:latin typeface="Garamond" pitchFamily="18" charset="0"/>
        <a:ea typeface="+mn-ea"/>
        <a:cs typeface="Arial" charset="0"/>
      </a:defRPr>
    </a:lvl5pPr>
    <a:lvl6pPr marL="2286000" algn="l" defTabSz="914400" rtl="0" eaLnBrk="1" latinLnBrk="0" hangingPunct="1">
      <a:defRPr sz="2400" b="1" kern="1200">
        <a:solidFill>
          <a:srgbClr val="FFFF00"/>
        </a:solidFill>
        <a:latin typeface="Garamond" pitchFamily="18" charset="0"/>
        <a:ea typeface="+mn-ea"/>
        <a:cs typeface="Arial" charset="0"/>
      </a:defRPr>
    </a:lvl6pPr>
    <a:lvl7pPr marL="2743200" algn="l" defTabSz="914400" rtl="0" eaLnBrk="1" latinLnBrk="0" hangingPunct="1">
      <a:defRPr sz="2400" b="1" kern="1200">
        <a:solidFill>
          <a:srgbClr val="FFFF00"/>
        </a:solidFill>
        <a:latin typeface="Garamond" pitchFamily="18" charset="0"/>
        <a:ea typeface="+mn-ea"/>
        <a:cs typeface="Arial" charset="0"/>
      </a:defRPr>
    </a:lvl7pPr>
    <a:lvl8pPr marL="3200400" algn="l" defTabSz="914400" rtl="0" eaLnBrk="1" latinLnBrk="0" hangingPunct="1">
      <a:defRPr sz="2400" b="1" kern="1200">
        <a:solidFill>
          <a:srgbClr val="FFFF00"/>
        </a:solidFill>
        <a:latin typeface="Garamond" pitchFamily="18" charset="0"/>
        <a:ea typeface="+mn-ea"/>
        <a:cs typeface="Arial" charset="0"/>
      </a:defRPr>
    </a:lvl8pPr>
    <a:lvl9pPr marL="3657600" algn="l" defTabSz="914400" rtl="0" eaLnBrk="1" latinLnBrk="0" hangingPunct="1">
      <a:defRPr sz="2400" b="1" kern="1200">
        <a:solidFill>
          <a:srgbClr val="FFFF00"/>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1536">
          <p15:clr>
            <a:srgbClr val="A4A3A4"/>
          </p15:clr>
        </p15:guide>
        <p15:guide id="2" pos="3240">
          <p15:clr>
            <a:srgbClr val="A4A3A4"/>
          </p15:clr>
        </p15:guide>
      </p15:sldGuideLst>
    </p:ext>
    <p:ext uri="{2D200454-40CA-4A62-9FC3-DE9A4176ACB9}">
      <p15:notesGuideLst xmlns:p15="http://schemas.microsoft.com/office/powerpoint/2012/main">
        <p15:guide id="1" orient="horz" pos="2220" userDrawn="1">
          <p15:clr>
            <a:srgbClr val="A4A3A4"/>
          </p15:clr>
        </p15:guide>
        <p15:guide id="2" pos="298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a:srgbClr val="FF9900"/>
    <a:srgbClr val="BA020B"/>
    <a:srgbClr val="00FF00"/>
    <a:srgbClr val="800000"/>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4" autoAdjust="0"/>
    <p:restoredTop sz="94666" autoAdjust="0"/>
  </p:normalViewPr>
  <p:slideViewPr>
    <p:cSldViewPr>
      <p:cViewPr varScale="1">
        <p:scale>
          <a:sx n="60" d="100"/>
          <a:sy n="60" d="100"/>
        </p:scale>
        <p:origin x="964" y="48"/>
      </p:cViewPr>
      <p:guideLst>
        <p:guide orient="horz" pos="1536"/>
        <p:guide pos="32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0627"/>
    </p:cViewPr>
  </p:sorterViewPr>
  <p:notesViewPr>
    <p:cSldViewPr>
      <p:cViewPr>
        <p:scale>
          <a:sx n="75" d="100"/>
          <a:sy n="75" d="100"/>
        </p:scale>
        <p:origin x="-1380" y="360"/>
      </p:cViewPr>
      <p:guideLst>
        <p:guide orient="horz" pos="2220"/>
        <p:guide pos="2983"/>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E90C3-B3EB-47A3-83FE-3AAE5701B1A9}"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85D749BA-20AA-4CF3-816C-AA59FE6EE0B8}">
      <dgm:prSet phldrT="[Text]"/>
      <dgm:spPr/>
      <dgm:t>
        <a:bodyPr/>
        <a:lstStyle/>
        <a:p>
          <a:r>
            <a:rPr lang="en-US" b="1" dirty="0">
              <a:solidFill>
                <a:srgbClr val="FFFF00"/>
              </a:solidFill>
            </a:rPr>
            <a:t>Monitoring</a:t>
          </a:r>
        </a:p>
      </dgm:t>
    </dgm:pt>
    <dgm:pt modelId="{D3CFB5C0-C8F7-4D6C-AFDA-17EADA3E2088}" type="parTrans" cxnId="{1EF6A055-0934-4342-A3C6-2722A6FD4DF7}">
      <dgm:prSet/>
      <dgm:spPr/>
      <dgm:t>
        <a:bodyPr/>
        <a:lstStyle/>
        <a:p>
          <a:endParaRPr lang="en-US"/>
        </a:p>
      </dgm:t>
    </dgm:pt>
    <dgm:pt modelId="{B54F9868-D6E5-4AFB-8D6E-62A1EB1B7E0C}" type="sibTrans" cxnId="{1EF6A055-0934-4342-A3C6-2722A6FD4DF7}">
      <dgm:prSet/>
      <dgm:spPr/>
      <dgm:t>
        <a:bodyPr/>
        <a:lstStyle/>
        <a:p>
          <a:endParaRPr lang="en-US"/>
        </a:p>
      </dgm:t>
    </dgm:pt>
    <dgm:pt modelId="{0C4BD6C9-EFAC-4EE4-87B9-3A18D8C24A62}">
      <dgm:prSet phldrT="[Text]"/>
      <dgm:spPr/>
      <dgm:t>
        <a:bodyPr/>
        <a:lstStyle/>
        <a:p>
          <a:r>
            <a:rPr lang="en-US" b="1" dirty="0">
              <a:solidFill>
                <a:srgbClr val="FF0000"/>
              </a:solidFill>
            </a:rPr>
            <a:t>Surveillance or repeated assessment</a:t>
          </a:r>
        </a:p>
      </dgm:t>
    </dgm:pt>
    <dgm:pt modelId="{A0420259-12C6-4AD7-BC32-0B20E4B2DB18}" type="parTrans" cxnId="{CA5B336C-A739-4A6D-8AD7-2B7C79469ABC}">
      <dgm:prSet/>
      <dgm:spPr/>
      <dgm:t>
        <a:bodyPr/>
        <a:lstStyle/>
        <a:p>
          <a:endParaRPr lang="en-US"/>
        </a:p>
      </dgm:t>
    </dgm:pt>
    <dgm:pt modelId="{2B104915-DD3D-4E36-8062-4F3063B08E4D}" type="sibTrans" cxnId="{CA5B336C-A739-4A6D-8AD7-2B7C79469ABC}">
      <dgm:prSet/>
      <dgm:spPr/>
      <dgm:t>
        <a:bodyPr/>
        <a:lstStyle/>
        <a:p>
          <a:endParaRPr lang="en-US"/>
        </a:p>
      </dgm:t>
    </dgm:pt>
    <dgm:pt modelId="{71CF9B48-F2F7-4199-BAAC-265255B2DFE0}">
      <dgm:prSet phldrT="[Text]"/>
      <dgm:spPr/>
      <dgm:t>
        <a:bodyPr/>
        <a:lstStyle/>
        <a:p>
          <a:r>
            <a:rPr lang="en-US" b="1" dirty="0">
              <a:solidFill>
                <a:srgbClr val="FFFF00"/>
              </a:solidFill>
            </a:rPr>
            <a:t>Treatment</a:t>
          </a:r>
        </a:p>
      </dgm:t>
    </dgm:pt>
    <dgm:pt modelId="{47A22FA9-6503-4FF5-ABE8-F1F861F3A794}" type="parTrans" cxnId="{954CB653-F88E-49F9-989A-873F80ACC152}">
      <dgm:prSet/>
      <dgm:spPr/>
      <dgm:t>
        <a:bodyPr/>
        <a:lstStyle/>
        <a:p>
          <a:endParaRPr lang="en-US"/>
        </a:p>
      </dgm:t>
    </dgm:pt>
    <dgm:pt modelId="{A7DB4434-D390-48C8-8235-893E2D0A7D4E}" type="sibTrans" cxnId="{954CB653-F88E-49F9-989A-873F80ACC152}">
      <dgm:prSet/>
      <dgm:spPr/>
      <dgm:t>
        <a:bodyPr/>
        <a:lstStyle/>
        <a:p>
          <a:endParaRPr lang="en-US"/>
        </a:p>
      </dgm:t>
    </dgm:pt>
    <dgm:pt modelId="{6004A8DC-7FF2-4E1F-AF11-2464E2BCBF0D}">
      <dgm:prSet phldrT="[Text]"/>
      <dgm:spPr/>
      <dgm:t>
        <a:bodyPr/>
        <a:lstStyle/>
        <a:p>
          <a:r>
            <a:rPr lang="en-US" b="1" dirty="0">
              <a:solidFill>
                <a:srgbClr val="FF0000"/>
              </a:solidFill>
            </a:rPr>
            <a:t>Rehabilitation, further assessment</a:t>
          </a:r>
        </a:p>
      </dgm:t>
    </dgm:pt>
    <dgm:pt modelId="{D82B2178-6E06-4F14-8FBF-3FA89AD5F96D}" type="parTrans" cxnId="{4DD3433A-B096-4C6B-8F40-38FA88876EA7}">
      <dgm:prSet/>
      <dgm:spPr/>
      <dgm:t>
        <a:bodyPr/>
        <a:lstStyle/>
        <a:p>
          <a:endParaRPr lang="en-US"/>
        </a:p>
      </dgm:t>
    </dgm:pt>
    <dgm:pt modelId="{3407FF58-B64B-428A-8268-7EB17358CAFF}" type="sibTrans" cxnId="{4DD3433A-B096-4C6B-8F40-38FA88876EA7}">
      <dgm:prSet/>
      <dgm:spPr/>
      <dgm:t>
        <a:bodyPr/>
        <a:lstStyle/>
        <a:p>
          <a:endParaRPr lang="en-US"/>
        </a:p>
      </dgm:t>
    </dgm:pt>
    <dgm:pt modelId="{2025392B-8386-486E-9329-8114BF4D3EE0}">
      <dgm:prSet phldrT="[Text]"/>
      <dgm:spPr/>
      <dgm:t>
        <a:bodyPr/>
        <a:lstStyle/>
        <a:p>
          <a:r>
            <a:rPr lang="en-US" b="1" dirty="0">
              <a:solidFill>
                <a:srgbClr val="FFFF00"/>
              </a:solidFill>
            </a:rPr>
            <a:t>Victim Safety Planning</a:t>
          </a:r>
        </a:p>
      </dgm:t>
    </dgm:pt>
    <dgm:pt modelId="{290E3DB2-F5A4-49C6-A92D-57B4F71CC7E6}" type="parTrans" cxnId="{D3D8BC4B-369B-4EAC-B339-ECD2C0995F1F}">
      <dgm:prSet/>
      <dgm:spPr/>
      <dgm:t>
        <a:bodyPr/>
        <a:lstStyle/>
        <a:p>
          <a:endParaRPr lang="en-US"/>
        </a:p>
      </dgm:t>
    </dgm:pt>
    <dgm:pt modelId="{18EA99E9-3468-4E19-BD72-62EF07815292}" type="sibTrans" cxnId="{D3D8BC4B-369B-4EAC-B339-ECD2C0995F1F}">
      <dgm:prSet/>
      <dgm:spPr/>
      <dgm:t>
        <a:bodyPr/>
        <a:lstStyle/>
        <a:p>
          <a:endParaRPr lang="en-US"/>
        </a:p>
      </dgm:t>
    </dgm:pt>
    <dgm:pt modelId="{59394CA7-170C-448F-8C2C-ED9702032D1C}">
      <dgm:prSet phldrT="[Text]"/>
      <dgm:spPr/>
      <dgm:t>
        <a:bodyPr/>
        <a:lstStyle/>
        <a:p>
          <a:r>
            <a:rPr lang="en-US" b="1" dirty="0">
              <a:solidFill>
                <a:srgbClr val="FF0000"/>
              </a:solidFill>
            </a:rPr>
            <a:t>Enhanced security measures, resources for identified targets</a:t>
          </a:r>
        </a:p>
      </dgm:t>
    </dgm:pt>
    <dgm:pt modelId="{369B3DEF-4381-4C6B-A06D-2FA276A68535}" type="parTrans" cxnId="{40EA9377-77E8-431D-A6EF-6C076D7E1305}">
      <dgm:prSet/>
      <dgm:spPr/>
      <dgm:t>
        <a:bodyPr/>
        <a:lstStyle/>
        <a:p>
          <a:endParaRPr lang="en-US"/>
        </a:p>
      </dgm:t>
    </dgm:pt>
    <dgm:pt modelId="{E8350BEB-517C-44A5-AEAE-B1FB64B651B7}" type="sibTrans" cxnId="{40EA9377-77E8-431D-A6EF-6C076D7E1305}">
      <dgm:prSet/>
      <dgm:spPr/>
      <dgm:t>
        <a:bodyPr/>
        <a:lstStyle/>
        <a:p>
          <a:endParaRPr lang="en-US"/>
        </a:p>
      </dgm:t>
    </dgm:pt>
    <dgm:pt modelId="{CBA29F1C-983C-453F-8FBA-683FCCE65AD8}">
      <dgm:prSet phldrT="[Text]"/>
      <dgm:spPr/>
      <dgm:t>
        <a:bodyPr/>
        <a:lstStyle/>
        <a:p>
          <a:r>
            <a:rPr lang="en-US" b="1" dirty="0">
              <a:solidFill>
                <a:srgbClr val="FFFF00"/>
              </a:solidFill>
            </a:rPr>
            <a:t>Supervision</a:t>
          </a:r>
        </a:p>
      </dgm:t>
    </dgm:pt>
    <dgm:pt modelId="{066D7B44-04A9-443B-8086-DE9D639F8EA8}" type="parTrans" cxnId="{1C7EF497-88DD-4297-B2AF-343D2B47793B}">
      <dgm:prSet/>
      <dgm:spPr/>
      <dgm:t>
        <a:bodyPr/>
        <a:lstStyle/>
        <a:p>
          <a:endParaRPr lang="en-US"/>
        </a:p>
      </dgm:t>
    </dgm:pt>
    <dgm:pt modelId="{4EFAD0AF-F737-4D7D-B554-279488253799}" type="sibTrans" cxnId="{1C7EF497-88DD-4297-B2AF-343D2B47793B}">
      <dgm:prSet/>
      <dgm:spPr/>
      <dgm:t>
        <a:bodyPr/>
        <a:lstStyle/>
        <a:p>
          <a:endParaRPr lang="en-US"/>
        </a:p>
      </dgm:t>
    </dgm:pt>
    <dgm:pt modelId="{8FEE404D-BE55-43EE-B014-310936BDFB41}">
      <dgm:prSet/>
      <dgm:spPr/>
      <dgm:t>
        <a:bodyPr/>
        <a:lstStyle/>
        <a:p>
          <a:endParaRPr lang="en-US" b="1" dirty="0">
            <a:solidFill>
              <a:srgbClr val="FF0000"/>
            </a:solidFill>
          </a:endParaRPr>
        </a:p>
      </dgm:t>
    </dgm:pt>
    <dgm:pt modelId="{F5D7934C-C702-4A63-A433-83D7ADA0147B}" type="parTrans" cxnId="{859CE6A9-8989-4B0D-9C8E-9FA03E19727E}">
      <dgm:prSet/>
      <dgm:spPr/>
      <dgm:t>
        <a:bodyPr/>
        <a:lstStyle/>
        <a:p>
          <a:endParaRPr lang="en-US"/>
        </a:p>
      </dgm:t>
    </dgm:pt>
    <dgm:pt modelId="{45446057-BB9C-4F89-B8F9-FA5D9F62C010}" type="sibTrans" cxnId="{859CE6A9-8989-4B0D-9C8E-9FA03E19727E}">
      <dgm:prSet/>
      <dgm:spPr/>
      <dgm:t>
        <a:bodyPr/>
        <a:lstStyle/>
        <a:p>
          <a:endParaRPr lang="en-US"/>
        </a:p>
      </dgm:t>
    </dgm:pt>
    <dgm:pt modelId="{7780AACE-E1C9-41C7-8740-8D739709CC62}">
      <dgm:prSet/>
      <dgm:spPr/>
      <dgm:t>
        <a:bodyPr/>
        <a:lstStyle/>
        <a:p>
          <a:endParaRPr lang="en-US" b="1" dirty="0">
            <a:solidFill>
              <a:srgbClr val="FF0000"/>
            </a:solidFill>
          </a:endParaRPr>
        </a:p>
      </dgm:t>
    </dgm:pt>
    <dgm:pt modelId="{CDB3054E-6329-4704-A86D-A38B8EAC1664}" type="parTrans" cxnId="{471DFE08-6872-446A-B022-98F14AA2F09D}">
      <dgm:prSet/>
      <dgm:spPr/>
      <dgm:t>
        <a:bodyPr/>
        <a:lstStyle/>
        <a:p>
          <a:endParaRPr lang="en-US"/>
        </a:p>
      </dgm:t>
    </dgm:pt>
    <dgm:pt modelId="{E2C30505-88F2-41A0-8FE0-D1C59DAE79DB}" type="sibTrans" cxnId="{471DFE08-6872-446A-B022-98F14AA2F09D}">
      <dgm:prSet/>
      <dgm:spPr/>
      <dgm:t>
        <a:bodyPr/>
        <a:lstStyle/>
        <a:p>
          <a:endParaRPr lang="en-US"/>
        </a:p>
      </dgm:t>
    </dgm:pt>
    <dgm:pt modelId="{F0716EEC-0B25-4382-AA3C-1257E0CEBB5D}">
      <dgm:prSet phldrT="[Text]"/>
      <dgm:spPr/>
      <dgm:t>
        <a:bodyPr/>
        <a:lstStyle/>
        <a:p>
          <a:r>
            <a:rPr lang="en-US" b="1" dirty="0">
              <a:solidFill>
                <a:srgbClr val="FF0000"/>
              </a:solidFill>
            </a:rPr>
            <a:t>Imposition of controls,  restriction of movement</a:t>
          </a:r>
        </a:p>
      </dgm:t>
    </dgm:pt>
    <dgm:pt modelId="{D8D42159-9F10-4D61-A2D5-9D728D1DD17B}" type="parTrans" cxnId="{91911E34-DC0B-4299-9785-AD1501D04F63}">
      <dgm:prSet/>
      <dgm:spPr/>
      <dgm:t>
        <a:bodyPr/>
        <a:lstStyle/>
        <a:p>
          <a:endParaRPr lang="en-US"/>
        </a:p>
      </dgm:t>
    </dgm:pt>
    <dgm:pt modelId="{D5344BD8-A72A-4311-AF79-AD4602F795B7}" type="sibTrans" cxnId="{91911E34-DC0B-4299-9785-AD1501D04F63}">
      <dgm:prSet/>
      <dgm:spPr/>
      <dgm:t>
        <a:bodyPr/>
        <a:lstStyle/>
        <a:p>
          <a:endParaRPr lang="en-US"/>
        </a:p>
      </dgm:t>
    </dgm:pt>
    <dgm:pt modelId="{B7AE4D34-0858-45F5-BCBE-6F16DFA3EB41}" type="pres">
      <dgm:prSet presAssocID="{A87E90C3-B3EB-47A3-83FE-3AAE5701B1A9}" presName="Name0" presStyleCnt="0">
        <dgm:presLayoutVars>
          <dgm:chMax val="7"/>
          <dgm:chPref val="5"/>
          <dgm:dir/>
          <dgm:animOne val="branch"/>
          <dgm:animLvl val="lvl"/>
        </dgm:presLayoutVars>
      </dgm:prSet>
      <dgm:spPr/>
    </dgm:pt>
    <dgm:pt modelId="{A603DF15-51F1-45D9-BC53-6264332892B1}" type="pres">
      <dgm:prSet presAssocID="{2025392B-8386-486E-9329-8114BF4D3EE0}" presName="ChildAccent4" presStyleCnt="0"/>
      <dgm:spPr/>
    </dgm:pt>
    <dgm:pt modelId="{6F088C8D-3A9C-4DBF-826B-BE8E4D6F805C}" type="pres">
      <dgm:prSet presAssocID="{2025392B-8386-486E-9329-8114BF4D3EE0}" presName="ChildAccent" presStyleLbl="alignImgPlace1" presStyleIdx="0" presStyleCnt="4"/>
      <dgm:spPr/>
    </dgm:pt>
    <dgm:pt modelId="{B8796B2C-0661-4F1A-9A47-C24EDE48F40F}" type="pres">
      <dgm:prSet presAssocID="{2025392B-8386-486E-9329-8114BF4D3EE0}" presName="Child4" presStyleLbl="revTx" presStyleIdx="0" presStyleCnt="0">
        <dgm:presLayoutVars>
          <dgm:chMax val="0"/>
          <dgm:chPref val="0"/>
          <dgm:bulletEnabled val="1"/>
        </dgm:presLayoutVars>
      </dgm:prSet>
      <dgm:spPr/>
    </dgm:pt>
    <dgm:pt modelId="{C6D35072-B9B5-460A-B8BF-B7825F18A5F0}" type="pres">
      <dgm:prSet presAssocID="{2025392B-8386-486E-9329-8114BF4D3EE0}" presName="Parent4" presStyleLbl="node1" presStyleIdx="0" presStyleCnt="4">
        <dgm:presLayoutVars>
          <dgm:chMax val="2"/>
          <dgm:chPref val="1"/>
          <dgm:bulletEnabled val="1"/>
        </dgm:presLayoutVars>
      </dgm:prSet>
      <dgm:spPr/>
    </dgm:pt>
    <dgm:pt modelId="{95BDBB5C-FE5F-46F1-B705-EFA5C55F1883}" type="pres">
      <dgm:prSet presAssocID="{71CF9B48-F2F7-4199-BAAC-265255B2DFE0}" presName="ChildAccent3" presStyleCnt="0"/>
      <dgm:spPr/>
    </dgm:pt>
    <dgm:pt modelId="{4510F701-C7B0-4874-A389-C159E3CA6F3D}" type="pres">
      <dgm:prSet presAssocID="{71CF9B48-F2F7-4199-BAAC-265255B2DFE0}" presName="ChildAccent" presStyleLbl="alignImgPlace1" presStyleIdx="1" presStyleCnt="4"/>
      <dgm:spPr/>
    </dgm:pt>
    <dgm:pt modelId="{8206357A-5340-49BF-B89E-0641B9ED8AAF}" type="pres">
      <dgm:prSet presAssocID="{71CF9B48-F2F7-4199-BAAC-265255B2DFE0}" presName="Child3" presStyleLbl="revTx" presStyleIdx="0" presStyleCnt="0">
        <dgm:presLayoutVars>
          <dgm:chMax val="0"/>
          <dgm:chPref val="0"/>
          <dgm:bulletEnabled val="1"/>
        </dgm:presLayoutVars>
      </dgm:prSet>
      <dgm:spPr/>
    </dgm:pt>
    <dgm:pt modelId="{B0F3ED27-97D4-4CD7-89F3-087FE9779480}" type="pres">
      <dgm:prSet presAssocID="{71CF9B48-F2F7-4199-BAAC-265255B2DFE0}" presName="Parent3" presStyleLbl="node1" presStyleIdx="1" presStyleCnt="4">
        <dgm:presLayoutVars>
          <dgm:chMax val="2"/>
          <dgm:chPref val="1"/>
          <dgm:bulletEnabled val="1"/>
        </dgm:presLayoutVars>
      </dgm:prSet>
      <dgm:spPr/>
    </dgm:pt>
    <dgm:pt modelId="{C2255BBA-65B5-4FF3-A0AC-7E51E40455CC}" type="pres">
      <dgm:prSet presAssocID="{CBA29F1C-983C-453F-8FBA-683FCCE65AD8}" presName="ChildAccent2" presStyleCnt="0"/>
      <dgm:spPr/>
    </dgm:pt>
    <dgm:pt modelId="{28835935-BCD7-46B6-822E-14A97BE507D6}" type="pres">
      <dgm:prSet presAssocID="{CBA29F1C-983C-453F-8FBA-683FCCE65AD8}" presName="ChildAccent" presStyleLbl="alignImgPlace1" presStyleIdx="2" presStyleCnt="4"/>
      <dgm:spPr/>
    </dgm:pt>
    <dgm:pt modelId="{F53B0F27-E323-4E9C-8937-D030FE63A9B1}" type="pres">
      <dgm:prSet presAssocID="{CBA29F1C-983C-453F-8FBA-683FCCE65AD8}" presName="Child2" presStyleLbl="revTx" presStyleIdx="0" presStyleCnt="0">
        <dgm:presLayoutVars>
          <dgm:chMax val="0"/>
          <dgm:chPref val="0"/>
          <dgm:bulletEnabled val="1"/>
        </dgm:presLayoutVars>
      </dgm:prSet>
      <dgm:spPr/>
    </dgm:pt>
    <dgm:pt modelId="{F59A78F1-279B-4462-9811-4C0CD5645B4B}" type="pres">
      <dgm:prSet presAssocID="{CBA29F1C-983C-453F-8FBA-683FCCE65AD8}" presName="Parent2" presStyleLbl="node1" presStyleIdx="2" presStyleCnt="4">
        <dgm:presLayoutVars>
          <dgm:chMax val="2"/>
          <dgm:chPref val="1"/>
          <dgm:bulletEnabled val="1"/>
        </dgm:presLayoutVars>
      </dgm:prSet>
      <dgm:spPr/>
    </dgm:pt>
    <dgm:pt modelId="{98B03A26-5258-4504-BB12-46F28689A1D7}" type="pres">
      <dgm:prSet presAssocID="{85D749BA-20AA-4CF3-816C-AA59FE6EE0B8}" presName="ChildAccent1" presStyleCnt="0"/>
      <dgm:spPr/>
    </dgm:pt>
    <dgm:pt modelId="{5136FE0E-C681-4F52-A10B-1254EBB4600A}" type="pres">
      <dgm:prSet presAssocID="{85D749BA-20AA-4CF3-816C-AA59FE6EE0B8}" presName="ChildAccent" presStyleLbl="alignImgPlace1" presStyleIdx="3" presStyleCnt="4"/>
      <dgm:spPr/>
    </dgm:pt>
    <dgm:pt modelId="{C6A28D89-9165-4656-8CF7-B86FAC756538}" type="pres">
      <dgm:prSet presAssocID="{85D749BA-20AA-4CF3-816C-AA59FE6EE0B8}" presName="Child1" presStyleLbl="revTx" presStyleIdx="0" presStyleCnt="0">
        <dgm:presLayoutVars>
          <dgm:chMax val="0"/>
          <dgm:chPref val="0"/>
          <dgm:bulletEnabled val="1"/>
        </dgm:presLayoutVars>
      </dgm:prSet>
      <dgm:spPr/>
    </dgm:pt>
    <dgm:pt modelId="{9ED46F67-297B-40C5-B490-A7881286096B}" type="pres">
      <dgm:prSet presAssocID="{85D749BA-20AA-4CF3-816C-AA59FE6EE0B8}" presName="Parent1" presStyleLbl="node1" presStyleIdx="3" presStyleCnt="4">
        <dgm:presLayoutVars>
          <dgm:chMax val="2"/>
          <dgm:chPref val="1"/>
          <dgm:bulletEnabled val="1"/>
        </dgm:presLayoutVars>
      </dgm:prSet>
      <dgm:spPr/>
    </dgm:pt>
  </dgm:ptLst>
  <dgm:cxnLst>
    <dgm:cxn modelId="{8F05B505-549A-4F21-8984-62D84930BD72}" type="presOf" srcId="{F0716EEC-0B25-4382-AA3C-1257E0CEBB5D}" destId="{28835935-BCD7-46B6-822E-14A97BE507D6}" srcOrd="0" destOrd="1" presId="urn:microsoft.com/office/officeart/2011/layout/InterconnectedBlockProcess"/>
    <dgm:cxn modelId="{471DFE08-6872-446A-B022-98F14AA2F09D}" srcId="{CBA29F1C-983C-453F-8FBA-683FCCE65AD8}" destId="{7780AACE-E1C9-41C7-8740-8D739709CC62}" srcOrd="2" destOrd="0" parTransId="{CDB3054E-6329-4704-A86D-A38B8EAC1664}" sibTransId="{E2C30505-88F2-41A0-8FE0-D1C59DAE79DB}"/>
    <dgm:cxn modelId="{708D1722-2CEA-431A-A202-947E0F60E3A7}" type="presOf" srcId="{6004A8DC-7FF2-4E1F-AF11-2464E2BCBF0D}" destId="{8206357A-5340-49BF-B89E-0641B9ED8AAF}" srcOrd="1" destOrd="0" presId="urn:microsoft.com/office/officeart/2011/layout/InterconnectedBlockProcess"/>
    <dgm:cxn modelId="{2C667623-F453-4C35-8E0C-100733C4A3A6}" type="presOf" srcId="{71CF9B48-F2F7-4199-BAAC-265255B2DFE0}" destId="{B0F3ED27-97D4-4CD7-89F3-087FE9779480}" srcOrd="0" destOrd="0" presId="urn:microsoft.com/office/officeart/2011/layout/InterconnectedBlockProcess"/>
    <dgm:cxn modelId="{91911E34-DC0B-4299-9785-AD1501D04F63}" srcId="{CBA29F1C-983C-453F-8FBA-683FCCE65AD8}" destId="{F0716EEC-0B25-4382-AA3C-1257E0CEBB5D}" srcOrd="1" destOrd="0" parTransId="{D8D42159-9F10-4D61-A2D5-9D728D1DD17B}" sibTransId="{D5344BD8-A72A-4311-AF79-AD4602F795B7}"/>
    <dgm:cxn modelId="{4E984534-B047-4A39-AB40-2D2C90D1C7FA}" type="presOf" srcId="{7780AACE-E1C9-41C7-8740-8D739709CC62}" destId="{F53B0F27-E323-4E9C-8937-D030FE63A9B1}" srcOrd="1" destOrd="2" presId="urn:microsoft.com/office/officeart/2011/layout/InterconnectedBlockProcess"/>
    <dgm:cxn modelId="{4DD3433A-B096-4C6B-8F40-38FA88876EA7}" srcId="{71CF9B48-F2F7-4199-BAAC-265255B2DFE0}" destId="{6004A8DC-7FF2-4E1F-AF11-2464E2BCBF0D}" srcOrd="0" destOrd="0" parTransId="{D82B2178-6E06-4F14-8FBF-3FA89AD5F96D}" sibTransId="{3407FF58-B64B-428A-8268-7EB17358CAFF}"/>
    <dgm:cxn modelId="{129B874A-419C-4548-A437-BD640B37B7F3}" type="presOf" srcId="{F0716EEC-0B25-4382-AA3C-1257E0CEBB5D}" destId="{F53B0F27-E323-4E9C-8937-D030FE63A9B1}" srcOrd="1" destOrd="1" presId="urn:microsoft.com/office/officeart/2011/layout/InterconnectedBlockProcess"/>
    <dgm:cxn modelId="{50FB8D4A-857D-46EB-A5C4-016B15ECB81B}" type="presOf" srcId="{2025392B-8386-486E-9329-8114BF4D3EE0}" destId="{C6D35072-B9B5-460A-B8BF-B7825F18A5F0}" srcOrd="0" destOrd="0" presId="urn:microsoft.com/office/officeart/2011/layout/InterconnectedBlockProcess"/>
    <dgm:cxn modelId="{D3D8BC4B-369B-4EAC-B339-ECD2C0995F1F}" srcId="{A87E90C3-B3EB-47A3-83FE-3AAE5701B1A9}" destId="{2025392B-8386-486E-9329-8114BF4D3EE0}" srcOrd="3" destOrd="0" parTransId="{290E3DB2-F5A4-49C6-A92D-57B4F71CC7E6}" sibTransId="{18EA99E9-3468-4E19-BD72-62EF07815292}"/>
    <dgm:cxn modelId="{CA5B336C-A739-4A6D-8AD7-2B7C79469ABC}" srcId="{85D749BA-20AA-4CF3-816C-AA59FE6EE0B8}" destId="{0C4BD6C9-EFAC-4EE4-87B9-3A18D8C24A62}" srcOrd="0" destOrd="0" parTransId="{A0420259-12C6-4AD7-BC32-0B20E4B2DB18}" sibTransId="{2B104915-DD3D-4E36-8062-4F3063B08E4D}"/>
    <dgm:cxn modelId="{954CB653-F88E-49F9-989A-873F80ACC152}" srcId="{A87E90C3-B3EB-47A3-83FE-3AAE5701B1A9}" destId="{71CF9B48-F2F7-4199-BAAC-265255B2DFE0}" srcOrd="2" destOrd="0" parTransId="{47A22FA9-6503-4FF5-ABE8-F1F861F3A794}" sibTransId="{A7DB4434-D390-48C8-8235-893E2D0A7D4E}"/>
    <dgm:cxn modelId="{1EF6A055-0934-4342-A3C6-2722A6FD4DF7}" srcId="{A87E90C3-B3EB-47A3-83FE-3AAE5701B1A9}" destId="{85D749BA-20AA-4CF3-816C-AA59FE6EE0B8}" srcOrd="0" destOrd="0" parTransId="{D3CFB5C0-C8F7-4D6C-AFDA-17EADA3E2088}" sibTransId="{B54F9868-D6E5-4AFB-8D6E-62A1EB1B7E0C}"/>
    <dgm:cxn modelId="{40EA9377-77E8-431D-A6EF-6C076D7E1305}" srcId="{2025392B-8386-486E-9329-8114BF4D3EE0}" destId="{59394CA7-170C-448F-8C2C-ED9702032D1C}" srcOrd="0" destOrd="0" parTransId="{369B3DEF-4381-4C6B-A06D-2FA276A68535}" sibTransId="{E8350BEB-517C-44A5-AEAE-B1FB64B651B7}"/>
    <dgm:cxn modelId="{8CF81F79-DC40-49AB-BF53-BA6A3B22DA8A}" type="presOf" srcId="{CBA29F1C-983C-453F-8FBA-683FCCE65AD8}" destId="{F59A78F1-279B-4462-9811-4C0CD5645B4B}" srcOrd="0" destOrd="0" presId="urn:microsoft.com/office/officeart/2011/layout/InterconnectedBlockProcess"/>
    <dgm:cxn modelId="{1EC7DF86-9AB8-412E-A3F0-0B4237C82D7D}" type="presOf" srcId="{6004A8DC-7FF2-4E1F-AF11-2464E2BCBF0D}" destId="{4510F701-C7B0-4874-A389-C159E3CA6F3D}" srcOrd="0" destOrd="0" presId="urn:microsoft.com/office/officeart/2011/layout/InterconnectedBlockProcess"/>
    <dgm:cxn modelId="{9F4D768B-97E2-40F3-BA6C-290616A99023}" type="presOf" srcId="{0C4BD6C9-EFAC-4EE4-87B9-3A18D8C24A62}" destId="{5136FE0E-C681-4F52-A10B-1254EBB4600A}" srcOrd="0" destOrd="0" presId="urn:microsoft.com/office/officeart/2011/layout/InterconnectedBlockProcess"/>
    <dgm:cxn modelId="{1C7EF497-88DD-4297-B2AF-343D2B47793B}" srcId="{A87E90C3-B3EB-47A3-83FE-3AAE5701B1A9}" destId="{CBA29F1C-983C-453F-8FBA-683FCCE65AD8}" srcOrd="1" destOrd="0" parTransId="{066D7B44-04A9-443B-8086-DE9D639F8EA8}" sibTransId="{4EFAD0AF-F737-4D7D-B554-279488253799}"/>
    <dgm:cxn modelId="{564F399A-A61F-4334-A2F3-5CF15D496277}" type="presOf" srcId="{59394CA7-170C-448F-8C2C-ED9702032D1C}" destId="{B8796B2C-0661-4F1A-9A47-C24EDE48F40F}" srcOrd="1" destOrd="0" presId="urn:microsoft.com/office/officeart/2011/layout/InterconnectedBlockProcess"/>
    <dgm:cxn modelId="{859CE6A9-8989-4B0D-9C8E-9FA03E19727E}" srcId="{CBA29F1C-983C-453F-8FBA-683FCCE65AD8}" destId="{8FEE404D-BE55-43EE-B014-310936BDFB41}" srcOrd="0" destOrd="0" parTransId="{F5D7934C-C702-4A63-A433-83D7ADA0147B}" sibTransId="{45446057-BB9C-4F89-B8F9-FA5D9F62C010}"/>
    <dgm:cxn modelId="{6BD898AB-47DA-4299-A638-80FAD08496C1}" type="presOf" srcId="{85D749BA-20AA-4CF3-816C-AA59FE6EE0B8}" destId="{9ED46F67-297B-40C5-B490-A7881286096B}" srcOrd="0" destOrd="0" presId="urn:microsoft.com/office/officeart/2011/layout/InterconnectedBlockProcess"/>
    <dgm:cxn modelId="{0825E7AF-C7F4-4567-961D-EA275E0C0ECE}" type="presOf" srcId="{8FEE404D-BE55-43EE-B014-310936BDFB41}" destId="{28835935-BCD7-46B6-822E-14A97BE507D6}" srcOrd="0" destOrd="0" presId="urn:microsoft.com/office/officeart/2011/layout/InterconnectedBlockProcess"/>
    <dgm:cxn modelId="{C8A878B1-5B7B-4E37-8007-073BA5D01556}" type="presOf" srcId="{7780AACE-E1C9-41C7-8740-8D739709CC62}" destId="{28835935-BCD7-46B6-822E-14A97BE507D6}" srcOrd="0" destOrd="2" presId="urn:microsoft.com/office/officeart/2011/layout/InterconnectedBlockProcess"/>
    <dgm:cxn modelId="{695BC8C6-0961-48F9-8C0E-623AB0C98912}" type="presOf" srcId="{59394CA7-170C-448F-8C2C-ED9702032D1C}" destId="{6F088C8D-3A9C-4DBF-826B-BE8E4D6F805C}" srcOrd="0" destOrd="0" presId="urn:microsoft.com/office/officeart/2011/layout/InterconnectedBlockProcess"/>
    <dgm:cxn modelId="{851FA9CA-0D87-42B8-BCD9-37C95319D885}" type="presOf" srcId="{0C4BD6C9-EFAC-4EE4-87B9-3A18D8C24A62}" destId="{C6A28D89-9165-4656-8CF7-B86FAC756538}" srcOrd="1" destOrd="0" presId="urn:microsoft.com/office/officeart/2011/layout/InterconnectedBlockProcess"/>
    <dgm:cxn modelId="{41CAB5E2-E965-457A-B9F8-3BE2BDCFF237}" type="presOf" srcId="{A87E90C3-B3EB-47A3-83FE-3AAE5701B1A9}" destId="{B7AE4D34-0858-45F5-BCBE-6F16DFA3EB41}" srcOrd="0" destOrd="0" presId="urn:microsoft.com/office/officeart/2011/layout/InterconnectedBlockProcess"/>
    <dgm:cxn modelId="{CC2C26E3-6474-4879-B496-EED87B1056B5}" type="presOf" srcId="{8FEE404D-BE55-43EE-B014-310936BDFB41}" destId="{F53B0F27-E323-4E9C-8937-D030FE63A9B1}" srcOrd="1" destOrd="0" presId="urn:microsoft.com/office/officeart/2011/layout/InterconnectedBlockProcess"/>
    <dgm:cxn modelId="{CE07D0B5-2817-48AA-9CAE-D6DB2636B190}" type="presParOf" srcId="{B7AE4D34-0858-45F5-BCBE-6F16DFA3EB41}" destId="{A603DF15-51F1-45D9-BC53-6264332892B1}" srcOrd="0" destOrd="0" presId="urn:microsoft.com/office/officeart/2011/layout/InterconnectedBlockProcess"/>
    <dgm:cxn modelId="{118B9A4B-C35D-4BB7-9FD3-E86C61CF049E}" type="presParOf" srcId="{A603DF15-51F1-45D9-BC53-6264332892B1}" destId="{6F088C8D-3A9C-4DBF-826B-BE8E4D6F805C}" srcOrd="0" destOrd="0" presId="urn:microsoft.com/office/officeart/2011/layout/InterconnectedBlockProcess"/>
    <dgm:cxn modelId="{AC632344-A464-4B76-AF7E-D34F43ED8614}" type="presParOf" srcId="{B7AE4D34-0858-45F5-BCBE-6F16DFA3EB41}" destId="{B8796B2C-0661-4F1A-9A47-C24EDE48F40F}" srcOrd="1" destOrd="0" presId="urn:microsoft.com/office/officeart/2011/layout/InterconnectedBlockProcess"/>
    <dgm:cxn modelId="{63C03BA1-6A4F-41BF-A655-6F93EA319050}" type="presParOf" srcId="{B7AE4D34-0858-45F5-BCBE-6F16DFA3EB41}" destId="{C6D35072-B9B5-460A-B8BF-B7825F18A5F0}" srcOrd="2" destOrd="0" presId="urn:microsoft.com/office/officeart/2011/layout/InterconnectedBlockProcess"/>
    <dgm:cxn modelId="{FC4DBD3E-F1FC-4D9A-B6D8-2681098F31CE}" type="presParOf" srcId="{B7AE4D34-0858-45F5-BCBE-6F16DFA3EB41}" destId="{95BDBB5C-FE5F-46F1-B705-EFA5C55F1883}" srcOrd="3" destOrd="0" presId="urn:microsoft.com/office/officeart/2011/layout/InterconnectedBlockProcess"/>
    <dgm:cxn modelId="{FA9E0D29-22E2-4665-8788-70055A6E32A9}" type="presParOf" srcId="{95BDBB5C-FE5F-46F1-B705-EFA5C55F1883}" destId="{4510F701-C7B0-4874-A389-C159E3CA6F3D}" srcOrd="0" destOrd="0" presId="urn:microsoft.com/office/officeart/2011/layout/InterconnectedBlockProcess"/>
    <dgm:cxn modelId="{637D3101-A0C4-43EA-955F-B39986FCBEDE}" type="presParOf" srcId="{B7AE4D34-0858-45F5-BCBE-6F16DFA3EB41}" destId="{8206357A-5340-49BF-B89E-0641B9ED8AAF}" srcOrd="4" destOrd="0" presId="urn:microsoft.com/office/officeart/2011/layout/InterconnectedBlockProcess"/>
    <dgm:cxn modelId="{5E30C4D9-7856-4E49-BF33-12E10E2A2683}" type="presParOf" srcId="{B7AE4D34-0858-45F5-BCBE-6F16DFA3EB41}" destId="{B0F3ED27-97D4-4CD7-89F3-087FE9779480}" srcOrd="5" destOrd="0" presId="urn:microsoft.com/office/officeart/2011/layout/InterconnectedBlockProcess"/>
    <dgm:cxn modelId="{1371B6BC-60DE-4CFA-B956-699EBC7C2633}" type="presParOf" srcId="{B7AE4D34-0858-45F5-BCBE-6F16DFA3EB41}" destId="{C2255BBA-65B5-4FF3-A0AC-7E51E40455CC}" srcOrd="6" destOrd="0" presId="urn:microsoft.com/office/officeart/2011/layout/InterconnectedBlockProcess"/>
    <dgm:cxn modelId="{A8BD7EC6-C688-40AB-AF92-F04130786218}" type="presParOf" srcId="{C2255BBA-65B5-4FF3-A0AC-7E51E40455CC}" destId="{28835935-BCD7-46B6-822E-14A97BE507D6}" srcOrd="0" destOrd="0" presId="urn:microsoft.com/office/officeart/2011/layout/InterconnectedBlockProcess"/>
    <dgm:cxn modelId="{88358EF3-929B-41BB-9992-8068F80D27F6}" type="presParOf" srcId="{B7AE4D34-0858-45F5-BCBE-6F16DFA3EB41}" destId="{F53B0F27-E323-4E9C-8937-D030FE63A9B1}" srcOrd="7" destOrd="0" presId="urn:microsoft.com/office/officeart/2011/layout/InterconnectedBlockProcess"/>
    <dgm:cxn modelId="{4B864AAA-C4DF-4979-9D06-0F8BCB5C5A8B}" type="presParOf" srcId="{B7AE4D34-0858-45F5-BCBE-6F16DFA3EB41}" destId="{F59A78F1-279B-4462-9811-4C0CD5645B4B}" srcOrd="8" destOrd="0" presId="urn:microsoft.com/office/officeart/2011/layout/InterconnectedBlockProcess"/>
    <dgm:cxn modelId="{04B80D16-6753-4DF0-88E5-DBA470C2F5E1}" type="presParOf" srcId="{B7AE4D34-0858-45F5-BCBE-6F16DFA3EB41}" destId="{98B03A26-5258-4504-BB12-46F28689A1D7}" srcOrd="9" destOrd="0" presId="urn:microsoft.com/office/officeart/2011/layout/InterconnectedBlockProcess"/>
    <dgm:cxn modelId="{410D246D-908A-40CF-BF0A-F59BC727BFC2}" type="presParOf" srcId="{98B03A26-5258-4504-BB12-46F28689A1D7}" destId="{5136FE0E-C681-4F52-A10B-1254EBB4600A}" srcOrd="0" destOrd="0" presId="urn:microsoft.com/office/officeart/2011/layout/InterconnectedBlockProcess"/>
    <dgm:cxn modelId="{ED15A3B0-FB27-4845-9F24-AD168F390731}" type="presParOf" srcId="{B7AE4D34-0858-45F5-BCBE-6F16DFA3EB41}" destId="{C6A28D89-9165-4656-8CF7-B86FAC756538}" srcOrd="10" destOrd="0" presId="urn:microsoft.com/office/officeart/2011/layout/InterconnectedBlockProcess"/>
    <dgm:cxn modelId="{BCE37C79-CFEB-4D90-B9EB-C6578D76B76B}" type="presParOf" srcId="{B7AE4D34-0858-45F5-BCBE-6F16DFA3EB41}" destId="{9ED46F67-297B-40C5-B490-A7881286096B}"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152A1-1FB3-439B-B650-7427D9D0853D}"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7914EB7B-85B2-49B5-9C26-D7C644A86101}">
      <dgm:prSet phldrT="[Text]"/>
      <dgm:spPr>
        <a:solidFill>
          <a:srgbClr val="00CC00">
            <a:alpha val="50000"/>
          </a:srgbClr>
        </a:solidFill>
      </dgm:spPr>
      <dgm:t>
        <a:bodyPr/>
        <a:lstStyle/>
        <a:p>
          <a:r>
            <a:rPr lang="en-US" b="1" dirty="0">
              <a:solidFill>
                <a:srgbClr val="FF0000"/>
              </a:solidFill>
            </a:rPr>
            <a:t>Consider all past violence, not just recent</a:t>
          </a:r>
        </a:p>
      </dgm:t>
    </dgm:pt>
    <dgm:pt modelId="{2D4272F9-529E-4C3A-8231-9EA225C9C58A}" type="parTrans" cxnId="{B01A9E9B-7726-4896-B41F-33F1A2E95C2B}">
      <dgm:prSet/>
      <dgm:spPr/>
      <dgm:t>
        <a:bodyPr/>
        <a:lstStyle/>
        <a:p>
          <a:endParaRPr lang="en-US"/>
        </a:p>
      </dgm:t>
    </dgm:pt>
    <dgm:pt modelId="{A2E3AA8E-1345-4711-B697-CAFE62EF77EA}" type="sibTrans" cxnId="{B01A9E9B-7726-4896-B41F-33F1A2E95C2B}">
      <dgm:prSet/>
      <dgm:spPr/>
      <dgm:t>
        <a:bodyPr/>
        <a:lstStyle/>
        <a:p>
          <a:endParaRPr lang="en-US"/>
        </a:p>
      </dgm:t>
    </dgm:pt>
    <dgm:pt modelId="{02193621-F081-4649-90C1-BD86AE0449BA}">
      <dgm:prSet phldrT="[Text]"/>
      <dgm:spPr>
        <a:solidFill>
          <a:schemeClr val="accent2">
            <a:lumMod val="75000"/>
            <a:alpha val="50000"/>
          </a:schemeClr>
        </a:solidFill>
      </dgm:spPr>
      <dgm:t>
        <a:bodyPr/>
        <a:lstStyle/>
        <a:p>
          <a:r>
            <a:rPr lang="en-US" b="1" dirty="0">
              <a:solidFill>
                <a:srgbClr val="FF0000"/>
              </a:solidFill>
            </a:rPr>
            <a:t>Escalation, including worst case scenario</a:t>
          </a:r>
        </a:p>
      </dgm:t>
    </dgm:pt>
    <dgm:pt modelId="{D262DC5D-0A84-4E6B-8B74-62460E02FEB1}" type="parTrans" cxnId="{D8A198DA-7805-4B27-8E95-BE5B4C5B0F7A}">
      <dgm:prSet/>
      <dgm:spPr/>
      <dgm:t>
        <a:bodyPr/>
        <a:lstStyle/>
        <a:p>
          <a:endParaRPr lang="en-US"/>
        </a:p>
      </dgm:t>
    </dgm:pt>
    <dgm:pt modelId="{94A66649-01E3-49E2-83B3-4EB76B0EEC68}" type="sibTrans" cxnId="{D8A198DA-7805-4B27-8E95-BE5B4C5B0F7A}">
      <dgm:prSet/>
      <dgm:spPr/>
      <dgm:t>
        <a:bodyPr/>
        <a:lstStyle/>
        <a:p>
          <a:endParaRPr lang="en-US"/>
        </a:p>
      </dgm:t>
    </dgm:pt>
    <dgm:pt modelId="{077C530D-8A04-49C0-A138-3F10A599ED10}">
      <dgm:prSet phldrT="[Text]"/>
      <dgm:spPr>
        <a:solidFill>
          <a:srgbClr val="FFFF00">
            <a:alpha val="50000"/>
          </a:srgbClr>
        </a:solidFill>
      </dgm:spPr>
      <dgm:t>
        <a:bodyPr/>
        <a:lstStyle/>
        <a:p>
          <a:r>
            <a:rPr lang="en-US" b="1" dirty="0">
              <a:solidFill>
                <a:srgbClr val="FF0000"/>
              </a:solidFill>
            </a:rPr>
            <a:t>Assess change in motivation, victim selection and behavioral topography</a:t>
          </a:r>
        </a:p>
      </dgm:t>
    </dgm:pt>
    <dgm:pt modelId="{E71AFB22-1FF9-4C45-B958-D1A47AA8429C}" type="parTrans" cxnId="{B6C208FD-5A2D-41F3-B860-BC721E025E63}">
      <dgm:prSet/>
      <dgm:spPr/>
      <dgm:t>
        <a:bodyPr/>
        <a:lstStyle/>
        <a:p>
          <a:endParaRPr lang="en-US"/>
        </a:p>
      </dgm:t>
    </dgm:pt>
    <dgm:pt modelId="{4C740832-11DD-43F0-A4EA-DDB335E8A55C}" type="sibTrans" cxnId="{B6C208FD-5A2D-41F3-B860-BC721E025E63}">
      <dgm:prSet/>
      <dgm:spPr/>
      <dgm:t>
        <a:bodyPr/>
        <a:lstStyle/>
        <a:p>
          <a:endParaRPr lang="en-US"/>
        </a:p>
      </dgm:t>
    </dgm:pt>
    <dgm:pt modelId="{578C9EB3-4D8F-4F7F-9F7C-2F28E7F221BA}">
      <dgm:prSet phldrT="[Text]"/>
      <dgm:spPr/>
      <dgm:t>
        <a:bodyPr/>
        <a:lstStyle/>
        <a:p>
          <a:r>
            <a:rPr lang="en-US" b="1" dirty="0">
              <a:solidFill>
                <a:srgbClr val="FF0000"/>
              </a:solidFill>
            </a:rPr>
            <a:t>Improvement, including desistance or best case scenario</a:t>
          </a:r>
        </a:p>
      </dgm:t>
    </dgm:pt>
    <dgm:pt modelId="{2F3745C3-6E01-4E86-AAE1-57DF6F60B2B8}" type="parTrans" cxnId="{E6ACD8A7-E4F2-41D0-915C-BFD915255CA5}">
      <dgm:prSet/>
      <dgm:spPr/>
      <dgm:t>
        <a:bodyPr/>
        <a:lstStyle/>
        <a:p>
          <a:endParaRPr lang="en-US"/>
        </a:p>
      </dgm:t>
    </dgm:pt>
    <dgm:pt modelId="{FA7A87FD-2727-44B4-90EF-36D4F3A98788}" type="sibTrans" cxnId="{E6ACD8A7-E4F2-41D0-915C-BFD915255CA5}">
      <dgm:prSet/>
      <dgm:spPr/>
      <dgm:t>
        <a:bodyPr/>
        <a:lstStyle/>
        <a:p>
          <a:endParaRPr lang="en-US"/>
        </a:p>
      </dgm:t>
    </dgm:pt>
    <dgm:pt modelId="{8A2B394E-32AA-4C0C-AFA1-5AE07C57F7BE}" type="pres">
      <dgm:prSet presAssocID="{096152A1-1FB3-439B-B650-7427D9D0853D}" presName="Name0" presStyleCnt="0">
        <dgm:presLayoutVars>
          <dgm:chMax val="7"/>
          <dgm:dir/>
          <dgm:resizeHandles val="exact"/>
        </dgm:presLayoutVars>
      </dgm:prSet>
      <dgm:spPr/>
    </dgm:pt>
    <dgm:pt modelId="{42F31C82-488C-4FA9-AE8D-44BECA7BE6F7}" type="pres">
      <dgm:prSet presAssocID="{096152A1-1FB3-439B-B650-7427D9D0853D}" presName="ellipse1" presStyleLbl="vennNode1" presStyleIdx="0" presStyleCnt="4">
        <dgm:presLayoutVars>
          <dgm:bulletEnabled val="1"/>
        </dgm:presLayoutVars>
      </dgm:prSet>
      <dgm:spPr/>
    </dgm:pt>
    <dgm:pt modelId="{4CB29731-4D53-4205-98D1-65464691EDD7}" type="pres">
      <dgm:prSet presAssocID="{096152A1-1FB3-439B-B650-7427D9D0853D}" presName="ellipse2" presStyleLbl="vennNode1" presStyleIdx="1" presStyleCnt="4">
        <dgm:presLayoutVars>
          <dgm:bulletEnabled val="1"/>
        </dgm:presLayoutVars>
      </dgm:prSet>
      <dgm:spPr/>
    </dgm:pt>
    <dgm:pt modelId="{CD4CAA8F-94F4-4D63-90B3-5C05DC93E344}" type="pres">
      <dgm:prSet presAssocID="{096152A1-1FB3-439B-B650-7427D9D0853D}" presName="ellipse3" presStyleLbl="vennNode1" presStyleIdx="2" presStyleCnt="4">
        <dgm:presLayoutVars>
          <dgm:bulletEnabled val="1"/>
        </dgm:presLayoutVars>
      </dgm:prSet>
      <dgm:spPr/>
    </dgm:pt>
    <dgm:pt modelId="{C3DA1A6D-9075-49B7-BDC0-E1E75B59EE6D}" type="pres">
      <dgm:prSet presAssocID="{096152A1-1FB3-439B-B650-7427D9D0853D}" presName="ellipse4" presStyleLbl="vennNode1" presStyleIdx="3" presStyleCnt="4">
        <dgm:presLayoutVars>
          <dgm:bulletEnabled val="1"/>
        </dgm:presLayoutVars>
      </dgm:prSet>
      <dgm:spPr/>
    </dgm:pt>
  </dgm:ptLst>
  <dgm:cxnLst>
    <dgm:cxn modelId="{DD301E4D-70F7-434B-A588-5E6C84504A50}" type="presOf" srcId="{096152A1-1FB3-439B-B650-7427D9D0853D}" destId="{8A2B394E-32AA-4C0C-AFA1-5AE07C57F7BE}" srcOrd="0" destOrd="0" presId="urn:microsoft.com/office/officeart/2005/8/layout/rings+Icon"/>
    <dgm:cxn modelId="{FE6F4A4D-D578-4667-9F55-89C91CA74083}" type="presOf" srcId="{7914EB7B-85B2-49B5-9C26-D7C644A86101}" destId="{42F31C82-488C-4FA9-AE8D-44BECA7BE6F7}" srcOrd="0" destOrd="0" presId="urn:microsoft.com/office/officeart/2005/8/layout/rings+Icon"/>
    <dgm:cxn modelId="{E4B42A94-DF3B-4BC5-B4A2-2A8E02AC456E}" type="presOf" srcId="{578C9EB3-4D8F-4F7F-9F7C-2F28E7F221BA}" destId="{C3DA1A6D-9075-49B7-BDC0-E1E75B59EE6D}" srcOrd="0" destOrd="0" presId="urn:microsoft.com/office/officeart/2005/8/layout/rings+Icon"/>
    <dgm:cxn modelId="{E391599A-56E9-4EEF-85A2-F2AA30AE18EF}" type="presOf" srcId="{02193621-F081-4649-90C1-BD86AE0449BA}" destId="{4CB29731-4D53-4205-98D1-65464691EDD7}" srcOrd="0" destOrd="0" presId="urn:microsoft.com/office/officeart/2005/8/layout/rings+Icon"/>
    <dgm:cxn modelId="{B01A9E9B-7726-4896-B41F-33F1A2E95C2B}" srcId="{096152A1-1FB3-439B-B650-7427D9D0853D}" destId="{7914EB7B-85B2-49B5-9C26-D7C644A86101}" srcOrd="0" destOrd="0" parTransId="{2D4272F9-529E-4C3A-8231-9EA225C9C58A}" sibTransId="{A2E3AA8E-1345-4711-B697-CAFE62EF77EA}"/>
    <dgm:cxn modelId="{872A40A7-DFFB-4592-B9EC-E79EC5317143}" type="presOf" srcId="{077C530D-8A04-49C0-A138-3F10A599ED10}" destId="{CD4CAA8F-94F4-4D63-90B3-5C05DC93E344}" srcOrd="0" destOrd="0" presId="urn:microsoft.com/office/officeart/2005/8/layout/rings+Icon"/>
    <dgm:cxn modelId="{E6ACD8A7-E4F2-41D0-915C-BFD915255CA5}" srcId="{096152A1-1FB3-439B-B650-7427D9D0853D}" destId="{578C9EB3-4D8F-4F7F-9F7C-2F28E7F221BA}" srcOrd="3" destOrd="0" parTransId="{2F3745C3-6E01-4E86-AAE1-57DF6F60B2B8}" sibTransId="{FA7A87FD-2727-44B4-90EF-36D4F3A98788}"/>
    <dgm:cxn modelId="{D8A198DA-7805-4B27-8E95-BE5B4C5B0F7A}" srcId="{096152A1-1FB3-439B-B650-7427D9D0853D}" destId="{02193621-F081-4649-90C1-BD86AE0449BA}" srcOrd="1" destOrd="0" parTransId="{D262DC5D-0A84-4E6B-8B74-62460E02FEB1}" sibTransId="{94A66649-01E3-49E2-83B3-4EB76B0EEC68}"/>
    <dgm:cxn modelId="{B6C208FD-5A2D-41F3-B860-BC721E025E63}" srcId="{096152A1-1FB3-439B-B650-7427D9D0853D}" destId="{077C530D-8A04-49C0-A138-3F10A599ED10}" srcOrd="2" destOrd="0" parTransId="{E71AFB22-1FF9-4C45-B958-D1A47AA8429C}" sibTransId="{4C740832-11DD-43F0-A4EA-DDB335E8A55C}"/>
    <dgm:cxn modelId="{2A2F5F8D-5E89-4C49-B0B4-E7BB4FE13D63}" type="presParOf" srcId="{8A2B394E-32AA-4C0C-AFA1-5AE07C57F7BE}" destId="{42F31C82-488C-4FA9-AE8D-44BECA7BE6F7}" srcOrd="0" destOrd="0" presId="urn:microsoft.com/office/officeart/2005/8/layout/rings+Icon"/>
    <dgm:cxn modelId="{74E2BC7E-044D-4BB8-9E62-EF8AADF0183D}" type="presParOf" srcId="{8A2B394E-32AA-4C0C-AFA1-5AE07C57F7BE}" destId="{4CB29731-4D53-4205-98D1-65464691EDD7}" srcOrd="1" destOrd="0" presId="urn:microsoft.com/office/officeart/2005/8/layout/rings+Icon"/>
    <dgm:cxn modelId="{ACB94B41-6BE3-4DBA-815E-DFCC85628A54}" type="presParOf" srcId="{8A2B394E-32AA-4C0C-AFA1-5AE07C57F7BE}" destId="{CD4CAA8F-94F4-4D63-90B3-5C05DC93E344}" srcOrd="2" destOrd="0" presId="urn:microsoft.com/office/officeart/2005/8/layout/rings+Icon"/>
    <dgm:cxn modelId="{6ABB4184-4282-48F6-BC47-C9A7648511A1}" type="presParOf" srcId="{8A2B394E-32AA-4C0C-AFA1-5AE07C57F7BE}" destId="{C3DA1A6D-9075-49B7-BDC0-E1E75B59EE6D}"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24A60C-5E32-4B85-8EC6-D924FCC27B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3FBECB3-99B8-4477-ABD7-5EDCEAA6B5EA}">
      <dgm:prSet phldrT="[Text]"/>
      <dgm:spPr/>
      <dgm:t>
        <a:bodyPr/>
        <a:lstStyle/>
        <a:p>
          <a:r>
            <a:rPr lang="en-US" dirty="0"/>
            <a:t>Develop scenarios</a:t>
          </a:r>
        </a:p>
      </dgm:t>
    </dgm:pt>
    <dgm:pt modelId="{66C621D6-BAF4-4E34-9CC7-0146C718DC5E}" type="parTrans" cxnId="{ABCB30FE-DF1E-48AD-8A4F-10AC563BCF82}">
      <dgm:prSet/>
      <dgm:spPr/>
      <dgm:t>
        <a:bodyPr/>
        <a:lstStyle/>
        <a:p>
          <a:endParaRPr lang="en-US"/>
        </a:p>
      </dgm:t>
    </dgm:pt>
    <dgm:pt modelId="{21E5E25C-56EE-41D7-B1FB-92258EDA83EA}" type="sibTrans" cxnId="{ABCB30FE-DF1E-48AD-8A4F-10AC563BCF82}">
      <dgm:prSet/>
      <dgm:spPr/>
      <dgm:t>
        <a:bodyPr/>
        <a:lstStyle/>
        <a:p>
          <a:endParaRPr lang="en-US"/>
        </a:p>
      </dgm:t>
    </dgm:pt>
    <dgm:pt modelId="{EC829773-D9D3-4B6E-B651-34C07345A354}">
      <dgm:prSet phldrT="[Text]" phldr="1"/>
      <dgm:spPr/>
      <dgm:t>
        <a:bodyPr/>
        <a:lstStyle/>
        <a:p>
          <a:endParaRPr lang="en-US" dirty="0"/>
        </a:p>
      </dgm:t>
    </dgm:pt>
    <dgm:pt modelId="{05242441-A66D-47E3-A81E-342E6BB2C52B}" type="parTrans" cxnId="{D471FBD5-1C2E-454F-8564-EC7F4D993B8B}">
      <dgm:prSet/>
      <dgm:spPr/>
      <dgm:t>
        <a:bodyPr/>
        <a:lstStyle/>
        <a:p>
          <a:endParaRPr lang="en-US"/>
        </a:p>
      </dgm:t>
    </dgm:pt>
    <dgm:pt modelId="{0B1FDF3D-0798-47A8-904D-32A4D6CE9019}" type="sibTrans" cxnId="{D471FBD5-1C2E-454F-8564-EC7F4D993B8B}">
      <dgm:prSet/>
      <dgm:spPr/>
      <dgm:t>
        <a:bodyPr/>
        <a:lstStyle/>
        <a:p>
          <a:endParaRPr lang="en-US"/>
        </a:p>
      </dgm:t>
    </dgm:pt>
    <dgm:pt modelId="{A820B34F-23E3-44F8-A173-A39BFAA881DD}">
      <dgm:prSet phldrT="[Text]"/>
      <dgm:spPr/>
      <dgm:t>
        <a:bodyPr/>
        <a:lstStyle/>
        <a:p>
          <a:r>
            <a:rPr lang="en-US" dirty="0"/>
            <a:t>Evaluate scenarios</a:t>
          </a:r>
        </a:p>
      </dgm:t>
    </dgm:pt>
    <dgm:pt modelId="{8EB43B97-DA82-4706-B7BE-0E9DD62175AA}" type="parTrans" cxnId="{57CE413B-F68E-4BE4-9EBA-914AF1CC1B8B}">
      <dgm:prSet/>
      <dgm:spPr/>
      <dgm:t>
        <a:bodyPr/>
        <a:lstStyle/>
        <a:p>
          <a:endParaRPr lang="en-US"/>
        </a:p>
      </dgm:t>
    </dgm:pt>
    <dgm:pt modelId="{6CA4FE23-1383-43C0-9FD9-41915664280D}" type="sibTrans" cxnId="{57CE413B-F68E-4BE4-9EBA-914AF1CC1B8B}">
      <dgm:prSet/>
      <dgm:spPr/>
      <dgm:t>
        <a:bodyPr/>
        <a:lstStyle/>
        <a:p>
          <a:endParaRPr lang="en-US"/>
        </a:p>
      </dgm:t>
    </dgm:pt>
    <dgm:pt modelId="{A354B569-056E-4682-B2BA-38BB426F6346}">
      <dgm:prSet phldrT="[Text]"/>
      <dgm:spPr/>
      <dgm:t>
        <a:bodyPr/>
        <a:lstStyle/>
        <a:p>
          <a:r>
            <a:rPr lang="en-US" dirty="0"/>
            <a:t>Which “possible futures” most deserve attention?</a:t>
          </a:r>
        </a:p>
      </dgm:t>
    </dgm:pt>
    <dgm:pt modelId="{FAB1D55D-2278-4E04-BE26-FDE9148E002B}" type="parTrans" cxnId="{CC3BA636-D4EC-4914-B4D8-DC956013891F}">
      <dgm:prSet/>
      <dgm:spPr/>
      <dgm:t>
        <a:bodyPr/>
        <a:lstStyle/>
        <a:p>
          <a:endParaRPr lang="en-US"/>
        </a:p>
      </dgm:t>
    </dgm:pt>
    <dgm:pt modelId="{82A9C982-9086-4675-A1C7-D03990CD9513}" type="sibTrans" cxnId="{CC3BA636-D4EC-4914-B4D8-DC956013891F}">
      <dgm:prSet/>
      <dgm:spPr/>
      <dgm:t>
        <a:bodyPr/>
        <a:lstStyle/>
        <a:p>
          <a:endParaRPr lang="en-US"/>
        </a:p>
      </dgm:t>
    </dgm:pt>
    <dgm:pt modelId="{A29616CC-11BD-498E-838A-51A5FF79A8FE}">
      <dgm:prSet phldrT="[Text]" phldr="1"/>
      <dgm:spPr/>
      <dgm:t>
        <a:bodyPr/>
        <a:lstStyle/>
        <a:p>
          <a:endParaRPr lang="en-US" dirty="0"/>
        </a:p>
      </dgm:t>
    </dgm:pt>
    <dgm:pt modelId="{18D57863-3D4E-4A57-9E90-9D0808B93A94}" type="parTrans" cxnId="{E8D348D1-9A43-46F9-A0A5-F74DAF490DB7}">
      <dgm:prSet/>
      <dgm:spPr/>
      <dgm:t>
        <a:bodyPr/>
        <a:lstStyle/>
        <a:p>
          <a:endParaRPr lang="en-US"/>
        </a:p>
      </dgm:t>
    </dgm:pt>
    <dgm:pt modelId="{49AC7D2C-AC14-4AA0-A432-4DB1B149C993}" type="sibTrans" cxnId="{E8D348D1-9A43-46F9-A0A5-F74DAF490DB7}">
      <dgm:prSet/>
      <dgm:spPr/>
      <dgm:t>
        <a:bodyPr/>
        <a:lstStyle/>
        <a:p>
          <a:endParaRPr lang="en-US"/>
        </a:p>
      </dgm:t>
    </dgm:pt>
    <dgm:pt modelId="{194BAA65-CE1F-4AEC-A477-8FD440F05A93}">
      <dgm:prSet phldrT="[Text]"/>
      <dgm:spPr/>
      <dgm:t>
        <a:bodyPr/>
        <a:lstStyle/>
        <a:p>
          <a:r>
            <a:rPr lang="en-US" dirty="0"/>
            <a:t>Use scenarios to plan</a:t>
          </a:r>
        </a:p>
      </dgm:t>
    </dgm:pt>
    <dgm:pt modelId="{6EB95434-41F1-4487-9969-CF7FE9700017}" type="parTrans" cxnId="{F1616AEC-43B7-4356-B70A-AEC3ABFB068B}">
      <dgm:prSet/>
      <dgm:spPr/>
      <dgm:t>
        <a:bodyPr/>
        <a:lstStyle/>
        <a:p>
          <a:endParaRPr lang="en-US"/>
        </a:p>
      </dgm:t>
    </dgm:pt>
    <dgm:pt modelId="{ADF1605C-3906-4958-9501-D6C7773F52BC}" type="sibTrans" cxnId="{F1616AEC-43B7-4356-B70A-AEC3ABFB068B}">
      <dgm:prSet/>
      <dgm:spPr/>
      <dgm:t>
        <a:bodyPr/>
        <a:lstStyle/>
        <a:p>
          <a:endParaRPr lang="en-US"/>
        </a:p>
      </dgm:t>
    </dgm:pt>
    <dgm:pt modelId="{DFCD75F3-AB69-4834-BD00-D40016163DAD}">
      <dgm:prSet phldrT="[Text]"/>
      <dgm:spPr/>
      <dgm:t>
        <a:bodyPr/>
        <a:lstStyle/>
        <a:p>
          <a:r>
            <a:rPr lang="en-US" dirty="0"/>
            <a:t>Which strategies, tactics, and logistics are needed?</a:t>
          </a:r>
        </a:p>
      </dgm:t>
    </dgm:pt>
    <dgm:pt modelId="{AB744B33-827C-42F5-92DC-19AE8F77E8A4}" type="parTrans" cxnId="{D158AA41-B930-4870-AA39-E32A222621C3}">
      <dgm:prSet/>
      <dgm:spPr/>
      <dgm:t>
        <a:bodyPr/>
        <a:lstStyle/>
        <a:p>
          <a:endParaRPr lang="en-US"/>
        </a:p>
      </dgm:t>
    </dgm:pt>
    <dgm:pt modelId="{2DE325CA-C2A5-42DD-A224-F3B88AF43608}" type="sibTrans" cxnId="{D158AA41-B930-4870-AA39-E32A222621C3}">
      <dgm:prSet/>
      <dgm:spPr/>
      <dgm:t>
        <a:bodyPr/>
        <a:lstStyle/>
        <a:p>
          <a:endParaRPr lang="en-US"/>
        </a:p>
      </dgm:t>
    </dgm:pt>
    <dgm:pt modelId="{DD94C3FE-4B2E-4E32-99FE-FB0CEC8E41CB}">
      <dgm:prSet phldrT="[Text]"/>
      <dgm:spPr/>
      <dgm:t>
        <a:bodyPr/>
        <a:lstStyle/>
        <a:p>
          <a:r>
            <a:rPr lang="en-US" dirty="0"/>
            <a:t>What are the “possible futures?”</a:t>
          </a:r>
        </a:p>
      </dgm:t>
    </dgm:pt>
    <dgm:pt modelId="{76085588-E746-40F9-AD43-EF17A029766A}" type="parTrans" cxnId="{6DA798A3-A151-48A1-AA8E-AA12F8DB07E9}">
      <dgm:prSet/>
      <dgm:spPr/>
      <dgm:t>
        <a:bodyPr/>
        <a:lstStyle/>
        <a:p>
          <a:endParaRPr lang="en-US"/>
        </a:p>
      </dgm:t>
    </dgm:pt>
    <dgm:pt modelId="{6950FCA2-9C91-4D64-9171-BFFF1BE80F95}" type="sibTrans" cxnId="{6DA798A3-A151-48A1-AA8E-AA12F8DB07E9}">
      <dgm:prSet/>
      <dgm:spPr/>
      <dgm:t>
        <a:bodyPr/>
        <a:lstStyle/>
        <a:p>
          <a:endParaRPr lang="en-US"/>
        </a:p>
      </dgm:t>
    </dgm:pt>
    <dgm:pt modelId="{1A80CB3B-719C-4439-B3BF-0DE8F0B78D6F}">
      <dgm:prSet phldrT="[Text]" phldr="1"/>
      <dgm:spPr/>
      <dgm:t>
        <a:bodyPr/>
        <a:lstStyle/>
        <a:p>
          <a:endParaRPr lang="en-US" dirty="0"/>
        </a:p>
      </dgm:t>
    </dgm:pt>
    <dgm:pt modelId="{38150A1D-DC72-4D1B-97B1-5986FEDBC344}" type="sibTrans" cxnId="{E8E438F2-7FE7-45BA-B5E0-737A4343A9E5}">
      <dgm:prSet/>
      <dgm:spPr/>
      <dgm:t>
        <a:bodyPr/>
        <a:lstStyle/>
        <a:p>
          <a:endParaRPr lang="en-US"/>
        </a:p>
      </dgm:t>
    </dgm:pt>
    <dgm:pt modelId="{DBDF75AF-8EC1-4658-9B2F-6C6C0C522E81}" type="parTrans" cxnId="{E8E438F2-7FE7-45BA-B5E0-737A4343A9E5}">
      <dgm:prSet/>
      <dgm:spPr/>
      <dgm:t>
        <a:bodyPr/>
        <a:lstStyle/>
        <a:p>
          <a:endParaRPr lang="en-US"/>
        </a:p>
      </dgm:t>
    </dgm:pt>
    <dgm:pt modelId="{F1812553-8E73-48CC-9637-7792467DF219}" type="pres">
      <dgm:prSet presAssocID="{9724A60C-5E32-4B85-8EC6-D924FCC27BA2}" presName="linearFlow" presStyleCnt="0">
        <dgm:presLayoutVars>
          <dgm:dir/>
          <dgm:animLvl val="lvl"/>
          <dgm:resizeHandles val="exact"/>
        </dgm:presLayoutVars>
      </dgm:prSet>
      <dgm:spPr/>
    </dgm:pt>
    <dgm:pt modelId="{045844F6-7607-4546-814D-A34B2CDABBB5}" type="pres">
      <dgm:prSet presAssocID="{1A80CB3B-719C-4439-B3BF-0DE8F0B78D6F}" presName="composite" presStyleCnt="0"/>
      <dgm:spPr/>
    </dgm:pt>
    <dgm:pt modelId="{2DA696FD-69A1-4B50-9804-5C1490606ACD}" type="pres">
      <dgm:prSet presAssocID="{1A80CB3B-719C-4439-B3BF-0DE8F0B78D6F}" presName="parentText" presStyleLbl="alignNode1" presStyleIdx="0" presStyleCnt="3">
        <dgm:presLayoutVars>
          <dgm:chMax val="1"/>
          <dgm:bulletEnabled val="1"/>
        </dgm:presLayoutVars>
      </dgm:prSet>
      <dgm:spPr/>
    </dgm:pt>
    <dgm:pt modelId="{71A9CECA-AB82-4439-B7DC-61FEA9C22B1C}" type="pres">
      <dgm:prSet presAssocID="{1A80CB3B-719C-4439-B3BF-0DE8F0B78D6F}" presName="descendantText" presStyleLbl="alignAcc1" presStyleIdx="0" presStyleCnt="3">
        <dgm:presLayoutVars>
          <dgm:bulletEnabled val="1"/>
        </dgm:presLayoutVars>
      </dgm:prSet>
      <dgm:spPr/>
    </dgm:pt>
    <dgm:pt modelId="{05ACE806-89B8-4A43-BB81-D71A678FEFA9}" type="pres">
      <dgm:prSet presAssocID="{38150A1D-DC72-4D1B-97B1-5986FEDBC344}" presName="sp" presStyleCnt="0"/>
      <dgm:spPr/>
    </dgm:pt>
    <dgm:pt modelId="{49254949-5A7E-44E3-BFA7-20A79952003F}" type="pres">
      <dgm:prSet presAssocID="{EC829773-D9D3-4B6E-B651-34C07345A354}" presName="composite" presStyleCnt="0"/>
      <dgm:spPr/>
    </dgm:pt>
    <dgm:pt modelId="{40E3D808-B57B-4245-8DE5-022314C95851}" type="pres">
      <dgm:prSet presAssocID="{EC829773-D9D3-4B6E-B651-34C07345A354}" presName="parentText" presStyleLbl="alignNode1" presStyleIdx="1" presStyleCnt="3">
        <dgm:presLayoutVars>
          <dgm:chMax val="1"/>
          <dgm:bulletEnabled val="1"/>
        </dgm:presLayoutVars>
      </dgm:prSet>
      <dgm:spPr/>
    </dgm:pt>
    <dgm:pt modelId="{8397E430-BB0C-4BD7-AD9C-2B33E017DF86}" type="pres">
      <dgm:prSet presAssocID="{EC829773-D9D3-4B6E-B651-34C07345A354}" presName="descendantText" presStyleLbl="alignAcc1" presStyleIdx="1" presStyleCnt="3">
        <dgm:presLayoutVars>
          <dgm:bulletEnabled val="1"/>
        </dgm:presLayoutVars>
      </dgm:prSet>
      <dgm:spPr/>
    </dgm:pt>
    <dgm:pt modelId="{76AA5C8B-E448-4A0F-9206-41C2912C7EA0}" type="pres">
      <dgm:prSet presAssocID="{0B1FDF3D-0798-47A8-904D-32A4D6CE9019}" presName="sp" presStyleCnt="0"/>
      <dgm:spPr/>
    </dgm:pt>
    <dgm:pt modelId="{DB84B2A2-F4D2-4C2D-AB3A-571754B97F44}" type="pres">
      <dgm:prSet presAssocID="{A29616CC-11BD-498E-838A-51A5FF79A8FE}" presName="composite" presStyleCnt="0"/>
      <dgm:spPr/>
    </dgm:pt>
    <dgm:pt modelId="{2EB2EF2E-0393-4C71-A6B3-E8B231C2236E}" type="pres">
      <dgm:prSet presAssocID="{A29616CC-11BD-498E-838A-51A5FF79A8FE}" presName="parentText" presStyleLbl="alignNode1" presStyleIdx="2" presStyleCnt="3">
        <dgm:presLayoutVars>
          <dgm:chMax val="1"/>
          <dgm:bulletEnabled val="1"/>
        </dgm:presLayoutVars>
      </dgm:prSet>
      <dgm:spPr/>
    </dgm:pt>
    <dgm:pt modelId="{574A58D7-6D75-4969-A0F2-B5F217D47C68}" type="pres">
      <dgm:prSet presAssocID="{A29616CC-11BD-498E-838A-51A5FF79A8FE}" presName="descendantText" presStyleLbl="alignAcc1" presStyleIdx="2" presStyleCnt="3">
        <dgm:presLayoutVars>
          <dgm:bulletEnabled val="1"/>
        </dgm:presLayoutVars>
      </dgm:prSet>
      <dgm:spPr/>
    </dgm:pt>
  </dgm:ptLst>
  <dgm:cxnLst>
    <dgm:cxn modelId="{DB551C0D-0B14-492A-A244-A8F42E6756B7}" type="presOf" srcId="{194BAA65-CE1F-4AEC-A477-8FD440F05A93}" destId="{574A58D7-6D75-4969-A0F2-B5F217D47C68}" srcOrd="0" destOrd="0" presId="urn:microsoft.com/office/officeart/2005/8/layout/chevron2"/>
    <dgm:cxn modelId="{1240C820-C13E-4F7D-88A9-1999C42C4DCF}" type="presOf" srcId="{DD94C3FE-4B2E-4E32-99FE-FB0CEC8E41CB}" destId="{71A9CECA-AB82-4439-B7DC-61FEA9C22B1C}" srcOrd="0" destOrd="1" presId="urn:microsoft.com/office/officeart/2005/8/layout/chevron2"/>
    <dgm:cxn modelId="{9104692A-824C-42B3-97B1-56AC7BF1A0C5}" type="presOf" srcId="{DFCD75F3-AB69-4834-BD00-D40016163DAD}" destId="{574A58D7-6D75-4969-A0F2-B5F217D47C68}" srcOrd="0" destOrd="1" presId="urn:microsoft.com/office/officeart/2005/8/layout/chevron2"/>
    <dgm:cxn modelId="{CC3BA636-D4EC-4914-B4D8-DC956013891F}" srcId="{EC829773-D9D3-4B6E-B651-34C07345A354}" destId="{A354B569-056E-4682-B2BA-38BB426F6346}" srcOrd="1" destOrd="0" parTransId="{FAB1D55D-2278-4E04-BE26-FDE9148E002B}" sibTransId="{82A9C982-9086-4675-A1C7-D03990CD9513}"/>
    <dgm:cxn modelId="{57CE413B-F68E-4BE4-9EBA-914AF1CC1B8B}" srcId="{EC829773-D9D3-4B6E-B651-34C07345A354}" destId="{A820B34F-23E3-44F8-A173-A39BFAA881DD}" srcOrd="0" destOrd="0" parTransId="{8EB43B97-DA82-4706-B7BE-0E9DD62175AA}" sibTransId="{6CA4FE23-1383-43C0-9FD9-41915664280D}"/>
    <dgm:cxn modelId="{95C86941-FB87-4F71-9AF7-4167C2D072DF}" type="presOf" srcId="{43FBECB3-99B8-4477-ABD7-5EDCEAA6B5EA}" destId="{71A9CECA-AB82-4439-B7DC-61FEA9C22B1C}" srcOrd="0" destOrd="0" presId="urn:microsoft.com/office/officeart/2005/8/layout/chevron2"/>
    <dgm:cxn modelId="{D158AA41-B930-4870-AA39-E32A222621C3}" srcId="{A29616CC-11BD-498E-838A-51A5FF79A8FE}" destId="{DFCD75F3-AB69-4834-BD00-D40016163DAD}" srcOrd="1" destOrd="0" parTransId="{AB744B33-827C-42F5-92DC-19AE8F77E8A4}" sibTransId="{2DE325CA-C2A5-42DD-A224-F3B88AF43608}"/>
    <dgm:cxn modelId="{E80D1E47-8283-4334-ABCA-E100F0A08D63}" type="presOf" srcId="{A29616CC-11BD-498E-838A-51A5FF79A8FE}" destId="{2EB2EF2E-0393-4C71-A6B3-E8B231C2236E}" srcOrd="0" destOrd="0" presId="urn:microsoft.com/office/officeart/2005/8/layout/chevron2"/>
    <dgm:cxn modelId="{08EFBE74-064B-4141-BB50-2B8267107059}" type="presOf" srcId="{EC829773-D9D3-4B6E-B651-34C07345A354}" destId="{40E3D808-B57B-4245-8DE5-022314C95851}" srcOrd="0" destOrd="0" presId="urn:microsoft.com/office/officeart/2005/8/layout/chevron2"/>
    <dgm:cxn modelId="{5BC7718E-BC5C-4A45-B55C-7DBDFF2CECFE}" type="presOf" srcId="{1A80CB3B-719C-4439-B3BF-0DE8F0B78D6F}" destId="{2DA696FD-69A1-4B50-9804-5C1490606ACD}" srcOrd="0" destOrd="0" presId="urn:microsoft.com/office/officeart/2005/8/layout/chevron2"/>
    <dgm:cxn modelId="{6DA798A3-A151-48A1-AA8E-AA12F8DB07E9}" srcId="{1A80CB3B-719C-4439-B3BF-0DE8F0B78D6F}" destId="{DD94C3FE-4B2E-4E32-99FE-FB0CEC8E41CB}" srcOrd="1" destOrd="0" parTransId="{76085588-E746-40F9-AD43-EF17A029766A}" sibTransId="{6950FCA2-9C91-4D64-9171-BFFF1BE80F95}"/>
    <dgm:cxn modelId="{9B313ACA-7B57-4EDA-8D0A-F01830231757}" type="presOf" srcId="{A354B569-056E-4682-B2BA-38BB426F6346}" destId="{8397E430-BB0C-4BD7-AD9C-2B33E017DF86}" srcOrd="0" destOrd="1" presId="urn:microsoft.com/office/officeart/2005/8/layout/chevron2"/>
    <dgm:cxn modelId="{FC88D5CA-5C25-4499-A52C-5792A2727104}" type="presOf" srcId="{9724A60C-5E32-4B85-8EC6-D924FCC27BA2}" destId="{F1812553-8E73-48CC-9637-7792467DF219}" srcOrd="0" destOrd="0" presId="urn:microsoft.com/office/officeart/2005/8/layout/chevron2"/>
    <dgm:cxn modelId="{E8D348D1-9A43-46F9-A0A5-F74DAF490DB7}" srcId="{9724A60C-5E32-4B85-8EC6-D924FCC27BA2}" destId="{A29616CC-11BD-498E-838A-51A5FF79A8FE}" srcOrd="2" destOrd="0" parTransId="{18D57863-3D4E-4A57-9E90-9D0808B93A94}" sibTransId="{49AC7D2C-AC14-4AA0-A432-4DB1B149C993}"/>
    <dgm:cxn modelId="{D471FBD5-1C2E-454F-8564-EC7F4D993B8B}" srcId="{9724A60C-5E32-4B85-8EC6-D924FCC27BA2}" destId="{EC829773-D9D3-4B6E-B651-34C07345A354}" srcOrd="1" destOrd="0" parTransId="{05242441-A66D-47E3-A81E-342E6BB2C52B}" sibTransId="{0B1FDF3D-0798-47A8-904D-32A4D6CE9019}"/>
    <dgm:cxn modelId="{F1616AEC-43B7-4356-B70A-AEC3ABFB068B}" srcId="{A29616CC-11BD-498E-838A-51A5FF79A8FE}" destId="{194BAA65-CE1F-4AEC-A477-8FD440F05A93}" srcOrd="0" destOrd="0" parTransId="{6EB95434-41F1-4487-9969-CF7FE9700017}" sibTransId="{ADF1605C-3906-4958-9501-D6C7773F52BC}"/>
    <dgm:cxn modelId="{E8E438F2-7FE7-45BA-B5E0-737A4343A9E5}" srcId="{9724A60C-5E32-4B85-8EC6-D924FCC27BA2}" destId="{1A80CB3B-719C-4439-B3BF-0DE8F0B78D6F}" srcOrd="0" destOrd="0" parTransId="{DBDF75AF-8EC1-4658-9B2F-6C6C0C522E81}" sibTransId="{38150A1D-DC72-4D1B-97B1-5986FEDBC344}"/>
    <dgm:cxn modelId="{22A240F2-775C-4E4A-97C4-E4A41E7D3C41}" type="presOf" srcId="{A820B34F-23E3-44F8-A173-A39BFAA881DD}" destId="{8397E430-BB0C-4BD7-AD9C-2B33E017DF86}" srcOrd="0" destOrd="0" presId="urn:microsoft.com/office/officeart/2005/8/layout/chevron2"/>
    <dgm:cxn modelId="{ABCB30FE-DF1E-48AD-8A4F-10AC563BCF82}" srcId="{1A80CB3B-719C-4439-B3BF-0DE8F0B78D6F}" destId="{43FBECB3-99B8-4477-ABD7-5EDCEAA6B5EA}" srcOrd="0" destOrd="0" parTransId="{66C621D6-BAF4-4E34-9CC7-0146C718DC5E}" sibTransId="{21E5E25C-56EE-41D7-B1FB-92258EDA83EA}"/>
    <dgm:cxn modelId="{737A22FA-C5A7-440A-9CC8-B3B955ED3945}" type="presParOf" srcId="{F1812553-8E73-48CC-9637-7792467DF219}" destId="{045844F6-7607-4546-814D-A34B2CDABBB5}" srcOrd="0" destOrd="0" presId="urn:microsoft.com/office/officeart/2005/8/layout/chevron2"/>
    <dgm:cxn modelId="{0903C2C2-97CF-4181-B2A5-D96F16E6A668}" type="presParOf" srcId="{045844F6-7607-4546-814D-A34B2CDABBB5}" destId="{2DA696FD-69A1-4B50-9804-5C1490606ACD}" srcOrd="0" destOrd="0" presId="urn:microsoft.com/office/officeart/2005/8/layout/chevron2"/>
    <dgm:cxn modelId="{097B723E-82E9-423A-8611-420027B34B44}" type="presParOf" srcId="{045844F6-7607-4546-814D-A34B2CDABBB5}" destId="{71A9CECA-AB82-4439-B7DC-61FEA9C22B1C}" srcOrd="1" destOrd="0" presId="urn:microsoft.com/office/officeart/2005/8/layout/chevron2"/>
    <dgm:cxn modelId="{047CAB5D-1897-4CE4-BA47-7DDDE8CED6AD}" type="presParOf" srcId="{F1812553-8E73-48CC-9637-7792467DF219}" destId="{05ACE806-89B8-4A43-BB81-D71A678FEFA9}" srcOrd="1" destOrd="0" presId="urn:microsoft.com/office/officeart/2005/8/layout/chevron2"/>
    <dgm:cxn modelId="{19092FB1-0E0E-474A-A2B3-78DBE7A959F1}" type="presParOf" srcId="{F1812553-8E73-48CC-9637-7792467DF219}" destId="{49254949-5A7E-44E3-BFA7-20A79952003F}" srcOrd="2" destOrd="0" presId="urn:microsoft.com/office/officeart/2005/8/layout/chevron2"/>
    <dgm:cxn modelId="{795A4972-4799-4900-89B5-72E7090E4050}" type="presParOf" srcId="{49254949-5A7E-44E3-BFA7-20A79952003F}" destId="{40E3D808-B57B-4245-8DE5-022314C95851}" srcOrd="0" destOrd="0" presId="urn:microsoft.com/office/officeart/2005/8/layout/chevron2"/>
    <dgm:cxn modelId="{5639D310-126E-40AB-8CB0-85AF9CB31469}" type="presParOf" srcId="{49254949-5A7E-44E3-BFA7-20A79952003F}" destId="{8397E430-BB0C-4BD7-AD9C-2B33E017DF86}" srcOrd="1" destOrd="0" presId="urn:microsoft.com/office/officeart/2005/8/layout/chevron2"/>
    <dgm:cxn modelId="{17EEDD2D-6DDD-4C95-A545-F12B93B83F8F}" type="presParOf" srcId="{F1812553-8E73-48CC-9637-7792467DF219}" destId="{76AA5C8B-E448-4A0F-9206-41C2912C7EA0}" srcOrd="3" destOrd="0" presId="urn:microsoft.com/office/officeart/2005/8/layout/chevron2"/>
    <dgm:cxn modelId="{41E10A13-D6CA-4CE7-A896-38475DA50474}" type="presParOf" srcId="{F1812553-8E73-48CC-9637-7792467DF219}" destId="{DB84B2A2-F4D2-4C2D-AB3A-571754B97F44}" srcOrd="4" destOrd="0" presId="urn:microsoft.com/office/officeart/2005/8/layout/chevron2"/>
    <dgm:cxn modelId="{57240079-3D20-4A9F-9086-793A89409C08}" type="presParOf" srcId="{DB84B2A2-F4D2-4C2D-AB3A-571754B97F44}" destId="{2EB2EF2E-0393-4C71-A6B3-E8B231C2236E}" srcOrd="0" destOrd="0" presId="urn:microsoft.com/office/officeart/2005/8/layout/chevron2"/>
    <dgm:cxn modelId="{37C07B3A-25CB-48B3-B5FC-D765C2F42187}" type="presParOf" srcId="{DB84B2A2-F4D2-4C2D-AB3A-571754B97F44}" destId="{574A58D7-6D75-4969-A0F2-B5F217D47C68}" srcOrd="1" destOrd="0" presId="urn:microsoft.com/office/officeart/2005/8/layout/chevron2"/>
  </dgm:cxnLst>
  <dgm:bg>
    <a:gradFill>
      <a:gsLst>
        <a:gs pos="0">
          <a:srgbClr val="FF3399"/>
        </a:gs>
        <a:gs pos="25000">
          <a:srgbClr val="FF6633"/>
        </a:gs>
        <a:gs pos="50000">
          <a:srgbClr val="FFFF00"/>
        </a:gs>
        <a:gs pos="75000">
          <a:srgbClr val="01A78F"/>
        </a:gs>
        <a:gs pos="100000">
          <a:srgbClr val="3366FF"/>
        </a:gs>
      </a:gsLst>
      <a:lin ang="5400000" scaled="0"/>
    </a:gradFill>
  </dgm:bg>
  <dgm:whole>
    <a:ln>
      <a:solidFill>
        <a:srgbClr val="FFFF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88C8D-3A9C-4DBF-826B-BE8E4D6F805C}">
      <dsp:nvSpPr>
        <dsp:cNvPr id="0" name=""/>
        <dsp:cNvSpPr/>
      </dsp:nvSpPr>
      <dsp:spPr>
        <a:xfrm>
          <a:off x="6352116" y="957231"/>
          <a:ext cx="1722966" cy="4102131"/>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marL="0" lvl="0" indent="0" algn="r" defTabSz="755650">
            <a:lnSpc>
              <a:spcPct val="90000"/>
            </a:lnSpc>
            <a:spcBef>
              <a:spcPct val="0"/>
            </a:spcBef>
            <a:spcAft>
              <a:spcPct val="35000"/>
            </a:spcAft>
            <a:buNone/>
          </a:pPr>
          <a:r>
            <a:rPr lang="en-US" sz="1700" b="1" kern="1200" dirty="0">
              <a:solidFill>
                <a:srgbClr val="FF0000"/>
              </a:solidFill>
            </a:rPr>
            <a:t>Enhanced security measures, resources for identified targets</a:t>
          </a:r>
        </a:p>
      </dsp:txBody>
      <dsp:txXfrm>
        <a:off x="6570588" y="957231"/>
        <a:ext cx="1504493" cy="4102131"/>
      </dsp:txXfrm>
    </dsp:sp>
    <dsp:sp modelId="{C6D35072-B9B5-460A-B8BF-B7825F18A5F0}">
      <dsp:nvSpPr>
        <dsp:cNvPr id="0" name=""/>
        <dsp:cNvSpPr/>
      </dsp:nvSpPr>
      <dsp:spPr>
        <a:xfrm>
          <a:off x="6352116" y="0"/>
          <a:ext cx="1722966" cy="957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00"/>
              </a:solidFill>
            </a:rPr>
            <a:t>Victim Safety Planning</a:t>
          </a:r>
        </a:p>
      </dsp:txBody>
      <dsp:txXfrm>
        <a:off x="6352116" y="0"/>
        <a:ext cx="1722966" cy="957231"/>
      </dsp:txXfrm>
    </dsp:sp>
    <dsp:sp modelId="{4510F701-C7B0-4874-A389-C159E3CA6F3D}">
      <dsp:nvSpPr>
        <dsp:cNvPr id="0" name=""/>
        <dsp:cNvSpPr/>
      </dsp:nvSpPr>
      <dsp:spPr>
        <a:xfrm>
          <a:off x="4629149" y="957231"/>
          <a:ext cx="1722966" cy="3828925"/>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marL="0" lvl="0" indent="0" algn="r" defTabSz="755650">
            <a:lnSpc>
              <a:spcPct val="90000"/>
            </a:lnSpc>
            <a:spcBef>
              <a:spcPct val="0"/>
            </a:spcBef>
            <a:spcAft>
              <a:spcPct val="35000"/>
            </a:spcAft>
            <a:buNone/>
          </a:pPr>
          <a:r>
            <a:rPr lang="en-US" sz="1700" b="1" kern="1200" dirty="0">
              <a:solidFill>
                <a:srgbClr val="FF0000"/>
              </a:solidFill>
            </a:rPr>
            <a:t>Rehabilitation, further assessment</a:t>
          </a:r>
        </a:p>
      </dsp:txBody>
      <dsp:txXfrm>
        <a:off x="4847622" y="957231"/>
        <a:ext cx="1504493" cy="3828925"/>
      </dsp:txXfrm>
    </dsp:sp>
    <dsp:sp modelId="{B0F3ED27-97D4-4CD7-89F3-087FE9779480}">
      <dsp:nvSpPr>
        <dsp:cNvPr id="0" name=""/>
        <dsp:cNvSpPr/>
      </dsp:nvSpPr>
      <dsp:spPr>
        <a:xfrm>
          <a:off x="4629149" y="139132"/>
          <a:ext cx="1722966" cy="8206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00"/>
              </a:solidFill>
            </a:rPr>
            <a:t>Treatment</a:t>
          </a:r>
        </a:p>
      </dsp:txBody>
      <dsp:txXfrm>
        <a:off x="4629149" y="139132"/>
        <a:ext cx="1722966" cy="820628"/>
      </dsp:txXfrm>
    </dsp:sp>
    <dsp:sp modelId="{28835935-BCD7-46B6-822E-14A97BE507D6}">
      <dsp:nvSpPr>
        <dsp:cNvPr id="0" name=""/>
        <dsp:cNvSpPr/>
      </dsp:nvSpPr>
      <dsp:spPr>
        <a:xfrm>
          <a:off x="2906183" y="957231"/>
          <a:ext cx="1722966" cy="3555214"/>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marL="0" lvl="0" indent="0" algn="r" defTabSz="755650">
            <a:lnSpc>
              <a:spcPct val="90000"/>
            </a:lnSpc>
            <a:spcBef>
              <a:spcPct val="0"/>
            </a:spcBef>
            <a:spcAft>
              <a:spcPct val="35000"/>
            </a:spcAft>
            <a:buNone/>
          </a:pPr>
          <a:endParaRPr lang="en-US" sz="1700" b="1" kern="1200" dirty="0">
            <a:solidFill>
              <a:srgbClr val="FF0000"/>
            </a:solidFill>
          </a:endParaRPr>
        </a:p>
        <a:p>
          <a:pPr marL="0" lvl="0" indent="0" algn="r" defTabSz="755650">
            <a:lnSpc>
              <a:spcPct val="90000"/>
            </a:lnSpc>
            <a:spcBef>
              <a:spcPct val="0"/>
            </a:spcBef>
            <a:spcAft>
              <a:spcPct val="35000"/>
            </a:spcAft>
            <a:buNone/>
          </a:pPr>
          <a:r>
            <a:rPr lang="en-US" sz="1700" b="1" kern="1200" dirty="0">
              <a:solidFill>
                <a:srgbClr val="FF0000"/>
              </a:solidFill>
            </a:rPr>
            <a:t>Imposition of controls,  restriction of movement</a:t>
          </a:r>
        </a:p>
        <a:p>
          <a:pPr marL="0" lvl="0" indent="0" algn="r" defTabSz="755650">
            <a:lnSpc>
              <a:spcPct val="90000"/>
            </a:lnSpc>
            <a:spcBef>
              <a:spcPct val="0"/>
            </a:spcBef>
            <a:spcAft>
              <a:spcPct val="35000"/>
            </a:spcAft>
            <a:buNone/>
          </a:pPr>
          <a:endParaRPr lang="en-US" sz="1700" b="1" kern="1200" dirty="0">
            <a:solidFill>
              <a:srgbClr val="FF0000"/>
            </a:solidFill>
          </a:endParaRPr>
        </a:p>
      </dsp:txBody>
      <dsp:txXfrm>
        <a:off x="3124656" y="957231"/>
        <a:ext cx="1504493" cy="3555214"/>
      </dsp:txXfrm>
    </dsp:sp>
    <dsp:sp modelId="{F59A78F1-279B-4462-9811-4C0CD5645B4B}">
      <dsp:nvSpPr>
        <dsp:cNvPr id="0" name=""/>
        <dsp:cNvSpPr/>
      </dsp:nvSpPr>
      <dsp:spPr>
        <a:xfrm>
          <a:off x="2906183" y="273711"/>
          <a:ext cx="1722966" cy="6835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00"/>
              </a:solidFill>
            </a:rPr>
            <a:t>Supervision</a:t>
          </a:r>
        </a:p>
      </dsp:txBody>
      <dsp:txXfrm>
        <a:off x="2906183" y="273711"/>
        <a:ext cx="1722966" cy="683519"/>
      </dsp:txXfrm>
    </dsp:sp>
    <dsp:sp modelId="{5136FE0E-C681-4F52-A10B-1254EBB4600A}">
      <dsp:nvSpPr>
        <dsp:cNvPr id="0" name=""/>
        <dsp:cNvSpPr/>
      </dsp:nvSpPr>
      <dsp:spPr>
        <a:xfrm>
          <a:off x="1183217" y="957231"/>
          <a:ext cx="1722966" cy="3281502"/>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marL="0" lvl="0" indent="0" algn="r" defTabSz="755650">
            <a:lnSpc>
              <a:spcPct val="90000"/>
            </a:lnSpc>
            <a:spcBef>
              <a:spcPct val="0"/>
            </a:spcBef>
            <a:spcAft>
              <a:spcPct val="35000"/>
            </a:spcAft>
            <a:buNone/>
          </a:pPr>
          <a:r>
            <a:rPr lang="en-US" sz="1700" b="1" kern="1200" dirty="0">
              <a:solidFill>
                <a:srgbClr val="FF0000"/>
              </a:solidFill>
            </a:rPr>
            <a:t>Surveillance or repeated assessment</a:t>
          </a:r>
        </a:p>
      </dsp:txBody>
      <dsp:txXfrm>
        <a:off x="1401689" y="957231"/>
        <a:ext cx="1504493" cy="3281502"/>
      </dsp:txXfrm>
    </dsp:sp>
    <dsp:sp modelId="{9ED46F67-297B-40C5-B490-A7881286096B}">
      <dsp:nvSpPr>
        <dsp:cNvPr id="0" name=""/>
        <dsp:cNvSpPr/>
      </dsp:nvSpPr>
      <dsp:spPr>
        <a:xfrm>
          <a:off x="1183217" y="410314"/>
          <a:ext cx="1722966" cy="5469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00"/>
              </a:solidFill>
            </a:rPr>
            <a:t>Monitoring</a:t>
          </a:r>
        </a:p>
      </dsp:txBody>
      <dsp:txXfrm>
        <a:off x="1183217" y="410314"/>
        <a:ext cx="1722966" cy="546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31C82-488C-4FA9-AE8D-44BECA7BE6F7}">
      <dsp:nvSpPr>
        <dsp:cNvPr id="0" name=""/>
        <dsp:cNvSpPr/>
      </dsp:nvSpPr>
      <dsp:spPr>
        <a:xfrm>
          <a:off x="1176971" y="0"/>
          <a:ext cx="2714792" cy="2715125"/>
        </a:xfrm>
        <a:prstGeom prst="ellipse">
          <a:avLst/>
        </a:prstGeom>
        <a:solidFill>
          <a:srgbClr val="00CC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0000"/>
              </a:solidFill>
            </a:rPr>
            <a:t>Consider all past violence, not just recent</a:t>
          </a:r>
        </a:p>
      </dsp:txBody>
      <dsp:txXfrm>
        <a:off x="1574543" y="397621"/>
        <a:ext cx="1919648" cy="1919883"/>
      </dsp:txXfrm>
    </dsp:sp>
    <dsp:sp modelId="{4CB29731-4D53-4205-98D1-65464691EDD7}">
      <dsp:nvSpPr>
        <dsp:cNvPr id="0" name=""/>
        <dsp:cNvSpPr/>
      </dsp:nvSpPr>
      <dsp:spPr>
        <a:xfrm>
          <a:off x="2573723" y="1810837"/>
          <a:ext cx="2714792" cy="2715125"/>
        </a:xfrm>
        <a:prstGeom prst="ellipse">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0000"/>
              </a:solidFill>
            </a:rPr>
            <a:t>Escalation, including worst case scenario</a:t>
          </a:r>
        </a:p>
      </dsp:txBody>
      <dsp:txXfrm>
        <a:off x="2971295" y="2208458"/>
        <a:ext cx="1919648" cy="1919883"/>
      </dsp:txXfrm>
    </dsp:sp>
    <dsp:sp modelId="{CD4CAA8F-94F4-4D63-90B3-5C05DC93E344}">
      <dsp:nvSpPr>
        <dsp:cNvPr id="0" name=""/>
        <dsp:cNvSpPr/>
      </dsp:nvSpPr>
      <dsp:spPr>
        <a:xfrm>
          <a:off x="3969783" y="0"/>
          <a:ext cx="2714792" cy="2715125"/>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0000"/>
              </a:solidFill>
            </a:rPr>
            <a:t>Assess change in motivation, victim selection and behavioral topography</a:t>
          </a:r>
        </a:p>
      </dsp:txBody>
      <dsp:txXfrm>
        <a:off x="4367355" y="397621"/>
        <a:ext cx="1919648" cy="1919883"/>
      </dsp:txXfrm>
    </dsp:sp>
    <dsp:sp modelId="{C3DA1A6D-9075-49B7-BDC0-E1E75B59EE6D}">
      <dsp:nvSpPr>
        <dsp:cNvPr id="0" name=""/>
        <dsp:cNvSpPr/>
      </dsp:nvSpPr>
      <dsp:spPr>
        <a:xfrm>
          <a:off x="5366535" y="1810837"/>
          <a:ext cx="2714792" cy="27151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0000"/>
              </a:solidFill>
            </a:rPr>
            <a:t>Improvement, including desistance or best case scenario</a:t>
          </a:r>
        </a:p>
      </dsp:txBody>
      <dsp:txXfrm>
        <a:off x="5764107" y="2208458"/>
        <a:ext cx="1919648" cy="1919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696FD-69A1-4B50-9804-5C1490606ACD}">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573596"/>
        <a:ext cx="1146297" cy="491270"/>
      </dsp:txXfrm>
    </dsp:sp>
    <dsp:sp modelId="{71A9CECA-AB82-4439-B7DC-61FEA9C22B1C}">
      <dsp:nvSpPr>
        <dsp:cNvPr id="0" name=""/>
        <dsp:cNvSpPr/>
      </dsp:nvSpPr>
      <dsp:spPr>
        <a:xfrm rot="5400000">
          <a:off x="4670089" y="-3523344"/>
          <a:ext cx="1064418" cy="81120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Develop scenarios</a:t>
          </a:r>
        </a:p>
        <a:p>
          <a:pPr marL="285750" lvl="1" indent="-285750" algn="l" defTabSz="1333500">
            <a:lnSpc>
              <a:spcPct val="90000"/>
            </a:lnSpc>
            <a:spcBef>
              <a:spcPct val="0"/>
            </a:spcBef>
            <a:spcAft>
              <a:spcPct val="15000"/>
            </a:spcAft>
            <a:buChar char="•"/>
          </a:pPr>
          <a:r>
            <a:rPr lang="en-US" sz="3000" kern="1200" dirty="0"/>
            <a:t>What are the “possible futures?”</a:t>
          </a:r>
        </a:p>
      </dsp:txBody>
      <dsp:txXfrm rot="-5400000">
        <a:off x="1146298" y="52408"/>
        <a:ext cx="8060041" cy="960496"/>
      </dsp:txXfrm>
    </dsp:sp>
    <dsp:sp modelId="{40E3D808-B57B-4245-8DE5-022314C95851}">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2017346"/>
        <a:ext cx="1146297" cy="491270"/>
      </dsp:txXfrm>
    </dsp:sp>
    <dsp:sp modelId="{8397E430-BB0C-4BD7-AD9C-2B33E017DF86}">
      <dsp:nvSpPr>
        <dsp:cNvPr id="0" name=""/>
        <dsp:cNvSpPr/>
      </dsp:nvSpPr>
      <dsp:spPr>
        <a:xfrm rot="5400000">
          <a:off x="4670089" y="-2079594"/>
          <a:ext cx="1064418" cy="81120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Evaluate scenarios</a:t>
          </a:r>
        </a:p>
        <a:p>
          <a:pPr marL="285750" lvl="1" indent="-285750" algn="l" defTabSz="1333500">
            <a:lnSpc>
              <a:spcPct val="90000"/>
            </a:lnSpc>
            <a:spcBef>
              <a:spcPct val="0"/>
            </a:spcBef>
            <a:spcAft>
              <a:spcPct val="15000"/>
            </a:spcAft>
            <a:buChar char="•"/>
          </a:pPr>
          <a:r>
            <a:rPr lang="en-US" sz="3000" kern="1200" dirty="0"/>
            <a:t>Which “possible futures” most deserve attention?</a:t>
          </a:r>
        </a:p>
      </dsp:txBody>
      <dsp:txXfrm rot="-5400000">
        <a:off x="1146298" y="1496158"/>
        <a:ext cx="8060041" cy="960496"/>
      </dsp:txXfrm>
    </dsp:sp>
    <dsp:sp modelId="{2EB2EF2E-0393-4C71-A6B3-E8B231C2236E}">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3461096"/>
        <a:ext cx="1146297" cy="491270"/>
      </dsp:txXfrm>
    </dsp:sp>
    <dsp:sp modelId="{574A58D7-6D75-4969-A0F2-B5F217D47C68}">
      <dsp:nvSpPr>
        <dsp:cNvPr id="0" name=""/>
        <dsp:cNvSpPr/>
      </dsp:nvSpPr>
      <dsp:spPr>
        <a:xfrm rot="5400000">
          <a:off x="4670089" y="-635844"/>
          <a:ext cx="1064418" cy="81120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Use scenarios to plan</a:t>
          </a:r>
        </a:p>
        <a:p>
          <a:pPr marL="285750" lvl="1" indent="-285750" algn="l" defTabSz="1333500">
            <a:lnSpc>
              <a:spcPct val="90000"/>
            </a:lnSpc>
            <a:spcBef>
              <a:spcPct val="0"/>
            </a:spcBef>
            <a:spcAft>
              <a:spcPct val="15000"/>
            </a:spcAft>
            <a:buChar char="•"/>
          </a:pPr>
          <a:r>
            <a:rPr lang="en-US" sz="3000" kern="1200" dirty="0"/>
            <a:t>Which strategies, tactics, and logistics are needed?</a:t>
          </a:r>
        </a:p>
      </dsp:txBody>
      <dsp:txXfrm rot="-5400000">
        <a:off x="1146298" y="2939908"/>
        <a:ext cx="8060041" cy="960496"/>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52414" y="313697"/>
            <a:ext cx="3077739" cy="468944"/>
          </a:xfrm>
          <a:prstGeom prst="rect">
            <a:avLst/>
          </a:prstGeom>
          <a:noFill/>
          <a:ln w="9525">
            <a:noFill/>
            <a:miter lim="800000"/>
            <a:headEnd/>
            <a:tailEnd/>
          </a:ln>
          <a:effectLst/>
        </p:spPr>
        <p:txBody>
          <a:bodyPr vert="horz" wrap="square" lIns="19263" tIns="0" rIns="19263" bIns="0" numCol="1" anchor="t" anchorCtr="0" compatLnSpc="1">
            <a:prstTxWarp prst="textNoShape">
              <a:avLst/>
            </a:prstTxWarp>
          </a:bodyPr>
          <a:lstStyle>
            <a:lvl1pPr eaLnBrk="0" hangingPunct="0">
              <a:defRPr sz="1000" b="0" i="1">
                <a:solidFill>
                  <a:schemeClr val="tx1"/>
                </a:solidFill>
                <a:effectLst/>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473966" y="313697"/>
            <a:ext cx="3077739" cy="468944"/>
          </a:xfrm>
          <a:prstGeom prst="rect">
            <a:avLst/>
          </a:prstGeom>
          <a:noFill/>
          <a:ln w="9525">
            <a:noFill/>
            <a:miter lim="800000"/>
            <a:headEnd/>
            <a:tailEnd/>
          </a:ln>
          <a:effectLst/>
        </p:spPr>
        <p:txBody>
          <a:bodyPr vert="horz" wrap="square" lIns="19263" tIns="0" rIns="19263" bIns="0" numCol="1" anchor="t" anchorCtr="0" compatLnSpc="1">
            <a:prstTxWarp prst="textNoShape">
              <a:avLst/>
            </a:prstTxWarp>
          </a:bodyPr>
          <a:lstStyle>
            <a:lvl1pPr algn="r" eaLnBrk="0" hangingPunct="0">
              <a:defRPr sz="1000" b="0" i="1">
                <a:solidFill>
                  <a:schemeClr val="tx1"/>
                </a:solidFill>
                <a:effectLst/>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631332" y="8685861"/>
            <a:ext cx="3077739" cy="468943"/>
          </a:xfrm>
          <a:prstGeom prst="rect">
            <a:avLst/>
          </a:prstGeom>
          <a:noFill/>
          <a:ln w="9525">
            <a:noFill/>
            <a:miter lim="800000"/>
            <a:headEnd/>
            <a:tailEnd/>
          </a:ln>
          <a:effectLst/>
        </p:spPr>
        <p:txBody>
          <a:bodyPr vert="horz" wrap="square" lIns="19263" tIns="0" rIns="19263" bIns="0" numCol="1" anchor="b" anchorCtr="0" compatLnSpc="1">
            <a:prstTxWarp prst="textNoShape">
              <a:avLst/>
            </a:prstTxWarp>
          </a:bodyPr>
          <a:lstStyle>
            <a:lvl1pPr eaLnBrk="0" hangingPunct="0">
              <a:defRPr sz="1000" b="0" i="1">
                <a:solidFill>
                  <a:schemeClr val="tx1"/>
                </a:solidFill>
                <a:effectLst/>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2053471" y="8452190"/>
            <a:ext cx="3077739" cy="468943"/>
          </a:xfrm>
          <a:prstGeom prst="rect">
            <a:avLst/>
          </a:prstGeom>
          <a:noFill/>
          <a:ln w="9525">
            <a:noFill/>
            <a:miter lim="800000"/>
            <a:headEnd/>
            <a:tailEnd/>
          </a:ln>
          <a:effectLst/>
        </p:spPr>
        <p:txBody>
          <a:bodyPr vert="horz" wrap="square" lIns="19263" tIns="0" rIns="19263" bIns="0" numCol="1" anchor="b" anchorCtr="0" compatLnSpc="1">
            <a:prstTxWarp prst="textNoShape">
              <a:avLst/>
            </a:prstTxWarp>
          </a:bodyPr>
          <a:lstStyle>
            <a:lvl1pPr algn="ctr" eaLnBrk="0" hangingPunct="0">
              <a:defRPr sz="1000" b="0" i="1">
                <a:solidFill>
                  <a:schemeClr val="tx1"/>
                </a:solidFill>
                <a:effectLst/>
                <a:cs typeface="+mn-cs"/>
              </a:defRPr>
            </a:lvl1pPr>
          </a:lstStyle>
          <a:p>
            <a:pPr>
              <a:defRPr/>
            </a:pPr>
            <a:fld id="{4EB74D53-2715-4108-91CF-2C89184E26BC}" type="slidenum">
              <a:rPr lang="en-US"/>
              <a:pPr>
                <a:defRPr/>
              </a:pPr>
              <a:t>‹#›</a:t>
            </a:fld>
            <a:endParaRPr lang="en-US" dirty="0"/>
          </a:p>
        </p:txBody>
      </p:sp>
    </p:spTree>
    <p:extLst>
      <p:ext uri="{BB962C8B-B14F-4D97-AF65-F5344CB8AC3E}">
        <p14:creationId xmlns:p14="http://schemas.microsoft.com/office/powerpoint/2010/main" val="369386803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6T16:08:09.8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75,'1'-2,"1"0,-1 1,0-1,1 1,-1-1,1 1,0-1,-1 1,1 0,0 0,0 0,0 0,0 0,0 0,0 0,0 1,2-1,7-2,-1 2,14-2,-11 2,240-15,-123 18,171-3,-262-3,59-11,-51 6,-42 8,0 1,-1-1,1 1,0 0,0 1,0-1,-1 1,1 0,0 0,-1 0,1 1,-1-1,7 5,0 0,0 2,0-1,14 15,-16-14,1 1,1-1,0-1,14 9,22 8,36 16,-74-37,-1-1,1 0,-1 0,1-1,10 0,-8 0,0 1,14 2,39 17,-45-16,-1 1,0 0,0 2,21 11,20 8,-48-23,1-1,-1 0,1-1,0 0,19-1,-14 0,28 5,-34-3,9 2,1-1,-1-1,31 1,104 4,-105-5,-1-1,89-10,-106 5,184-1,-160 5,-43-1,0 2,15 3,18 1,137-4,-105-3,127 14,-168-7,-7-1,1-1,-1-1,55-2,-78-2,0-1,0 0,0-1,0 0,-1 0,1 0,-1-1,11-7,16-8,-15 11,-1 0,1 2,1 0,-1 2,1 0,0 0,-1 2,2 1,26 0,-37 1,20 2,0-2,1-2,47-8,125-44,-162 37,-34 14,0 0,0 0,1 1,-1 0,1 0,-1 0,1 1,0-1,-1 2,13-1,83 4,-12 0,49 14,-62-9,-24-4,39 7,30 5,128-1,-219-16,25 1,99 11,-125-6,76 8,-91-12,0-1,0-1,0 0,0-1,18-5,-16 3,0 1,0 0,0 2,0 0,0 0,0 2,0 0,1 1,-1 1,32 9,-7-1,0-3,1 0,0-3,59-1,-91-5,0 0,0-1,20-6,-21 5,1 0,0 1,17-2,1 5,1 1,35 7,40 2,-87-10,0-1,0-1,0-1,18-4,1-2,1 2,69-1,-26 3,-64 1,-1 0,0-1,-1 0,1-1,27-14,-30 13,6 0,0 0,32-6,-12 4,-19 5,0 0,1 1,-1 2,0 0,27 4,6-1,177 0,-204-3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6T16:08:35.8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0 171,'13'-14,"-10"10,0 1,0-1,0 1,1 0,-1 0,1 1,0-1,0 1,0-1,0 1,6-2,8-1,1 2,33-4,-32 6,0-2,29-7,-20 1,-16 4,0 1,1 1,-1 0,23-2,-25 5,88-8,-67 2,33-9,-37 4,-22 8,1 0,-1 1,1 0,8-2,33-1,1 2,83 5,-11 13,-13-1,-62-13,-27-1,28 4,-42-4,-1 2,1-1,-1 0,0 1,0 0,0 0,0 0,7 5,27 26,-16-12,-9-10,0-1,1-1,0 0,1-1,0 0,0-1,31 9,-25-11,1 0,0-1,0-2,0 0,35-2,-28 0,37 4,2 1,-34-2,61 12,-20-1,-51-11,-11 0,1-1,23 0,187 8,-48 0,49-19,-159 5,102 7,-149-2,1 0,0-1,0-1,0-1,20-5,-24 4,-9 2,1 0,-1-1,0 0,0-1,0 1,0-1,12-8,-7 4,1 0,-1 1,1 0,0 1,19-5,-4 2,129-36,-138 40,0 1,1 1,-1 1,0 1,0 0,31 6,-30-3,30 6,89 28,-122-31,1-2,0-1,0 0,26 1,-20-3,43 9,-12 1,1-2,0-3,0-2,1-3,77-7,-111 5,-12 0,1 1,11-4,-20 4,0-1,1 0,-1 0,-1 0,1 0,0-1,0 1,0-1,-1 0,1 1,-1-1,4-3,-2 1,0 0,1 0,-1 1,1-1,0 1,1 0,5-2,41-14,-24 11,23-9,36-13,-71 22,28-16,-35 18,0 0,1 1,0 0,0 1,0 0,0 0,15-2,12 2,0 2,45 2,-48 1,-1-1,1-1,40-8,-33 1,1 2,0 1,-1 3,1 1,48 6,-61 0,0 1,48 17,24 5,-53-22,-1-1,72-3,-35-2,-71 2,-1-1,1 2,0 0,-1 0,15 7,-11-4,0-1,20 3,29 4,64 7,-117-19,0 1,-1 0,1 1,-1 0,1 1,-1 0,0 0,0 1,19 11,9 12,-32-21,0-1,1 1,0-1,0-1,1 1,-1-1,1-1,0 0,0 0,16 3,22-3,50-3,40 2,-122 0,0 1,0 0,0 1,0 1,17 8,-23-10,0 0,1 0,-1-1,1 0,0-1,0 0,10 0,69-8,-58 3,-4 1,1 1,0 1,47 4,11 9,122-1,-140-10,73-3,-113-1,0-1,-1-1,45-15,-16 4,13-6,-44 13,0 1,39-6,-20 7,70-6,-40 12,0 3,0 3,87 17,-130-15,-19-3,0-2,0 1,19 0,-22-3,0-1,0 1,0 1,0 0,-1 0,1 1,0 0,8 3,-7-1,1-1,-1 0,1 0,14 1,-8-3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946997" y="235273"/>
            <a:ext cx="3077739" cy="468943"/>
          </a:xfrm>
          <a:prstGeom prst="rect">
            <a:avLst/>
          </a:prstGeom>
          <a:noFill/>
          <a:ln w="9525">
            <a:noFill/>
            <a:miter lim="800000"/>
            <a:headEnd/>
            <a:tailEnd/>
          </a:ln>
          <a:effectLst/>
        </p:spPr>
        <p:txBody>
          <a:bodyPr vert="horz" wrap="square" lIns="19263" tIns="0" rIns="19263" bIns="0" numCol="1" anchor="t" anchorCtr="0" compatLnSpc="1">
            <a:prstTxWarp prst="textNoShape">
              <a:avLst/>
            </a:prstTxWarp>
          </a:bodyPr>
          <a:lstStyle>
            <a:lvl1pPr eaLnBrk="0" hangingPunct="0">
              <a:defRPr sz="1000" b="0" i="1">
                <a:solidFill>
                  <a:schemeClr val="hlink"/>
                </a:solidFill>
                <a:effectLst/>
                <a:latin typeface="Bookman Old Style"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473966" y="235273"/>
            <a:ext cx="3077739" cy="468943"/>
          </a:xfrm>
          <a:prstGeom prst="rect">
            <a:avLst/>
          </a:prstGeom>
          <a:noFill/>
          <a:ln w="9525">
            <a:noFill/>
            <a:miter lim="800000"/>
            <a:headEnd/>
            <a:tailEnd/>
          </a:ln>
          <a:effectLst/>
        </p:spPr>
        <p:txBody>
          <a:bodyPr vert="horz" wrap="square" lIns="19263" tIns="0" rIns="19263" bIns="0" numCol="1" anchor="t" anchorCtr="0" compatLnSpc="1">
            <a:prstTxWarp prst="textNoShape">
              <a:avLst/>
            </a:prstTxWarp>
          </a:bodyPr>
          <a:lstStyle>
            <a:lvl1pPr algn="r" eaLnBrk="0" hangingPunct="0">
              <a:defRPr sz="1000" b="0" i="1">
                <a:solidFill>
                  <a:schemeClr val="hlink"/>
                </a:solidFill>
                <a:effectLst/>
                <a:latin typeface="Bookman Old Style" pitchFamily="18" charset="0"/>
                <a:cs typeface="+mn-cs"/>
              </a:defRPr>
            </a:lvl1pPr>
          </a:lstStyle>
          <a:p>
            <a:pPr>
              <a:defRPr/>
            </a:pPr>
            <a:endParaRPr lang="en-US" dirty="0"/>
          </a:p>
        </p:txBody>
      </p:sp>
      <p:sp>
        <p:nvSpPr>
          <p:cNvPr id="377860" name="Rectangle 4"/>
          <p:cNvSpPr>
            <a:spLocks noGrp="1" noRot="1" noChangeAspect="1" noChangeArrowheads="1" noTextEdit="1"/>
          </p:cNvSpPr>
          <p:nvPr>
            <p:ph type="sldImg" idx="2"/>
          </p:nvPr>
        </p:nvSpPr>
        <p:spPr bwMode="auto">
          <a:xfrm>
            <a:off x="919163" y="709613"/>
            <a:ext cx="5264150" cy="350996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997" y="4458967"/>
            <a:ext cx="5208482" cy="4225293"/>
          </a:xfrm>
          <a:prstGeom prst="rect">
            <a:avLst/>
          </a:prstGeom>
          <a:noFill/>
          <a:ln w="9525">
            <a:noFill/>
            <a:miter lim="800000"/>
            <a:headEnd/>
            <a:tailEnd/>
          </a:ln>
          <a:effectLst/>
        </p:spPr>
        <p:txBody>
          <a:bodyPr vert="horz" wrap="square" lIns="93106" tIns="46554" rIns="93106" bIns="465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946997" y="8685861"/>
            <a:ext cx="3077739" cy="468943"/>
          </a:xfrm>
          <a:prstGeom prst="rect">
            <a:avLst/>
          </a:prstGeom>
          <a:noFill/>
          <a:ln w="9525">
            <a:noFill/>
            <a:miter lim="800000"/>
            <a:headEnd/>
            <a:tailEnd/>
          </a:ln>
          <a:effectLst/>
        </p:spPr>
        <p:txBody>
          <a:bodyPr vert="horz" wrap="square" lIns="19263" tIns="0" rIns="19263" bIns="0" numCol="1" anchor="b" anchorCtr="0" compatLnSpc="1">
            <a:prstTxWarp prst="textNoShape">
              <a:avLst/>
            </a:prstTxWarp>
          </a:bodyPr>
          <a:lstStyle>
            <a:lvl1pPr eaLnBrk="0" hangingPunct="0">
              <a:defRPr sz="1000" b="0" i="1">
                <a:solidFill>
                  <a:schemeClr val="hlink"/>
                </a:solidFill>
                <a:effectLst/>
                <a:latin typeface="Bookman Old Style"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1974555" y="8685861"/>
            <a:ext cx="3077739" cy="468943"/>
          </a:xfrm>
          <a:prstGeom prst="rect">
            <a:avLst/>
          </a:prstGeom>
          <a:noFill/>
          <a:ln w="9525">
            <a:noFill/>
            <a:miter lim="800000"/>
            <a:headEnd/>
            <a:tailEnd/>
          </a:ln>
          <a:effectLst/>
        </p:spPr>
        <p:txBody>
          <a:bodyPr vert="horz" wrap="square" lIns="19263" tIns="0" rIns="19263" bIns="0" numCol="1" anchor="b" anchorCtr="0" compatLnSpc="1">
            <a:prstTxWarp prst="textNoShape">
              <a:avLst/>
            </a:prstTxWarp>
          </a:bodyPr>
          <a:lstStyle>
            <a:lvl1pPr algn="ctr" eaLnBrk="0" hangingPunct="0">
              <a:defRPr sz="1000" b="0" i="1">
                <a:solidFill>
                  <a:schemeClr val="hlink"/>
                </a:solidFill>
                <a:effectLst/>
                <a:latin typeface="Bookman Old Style" pitchFamily="18" charset="0"/>
                <a:cs typeface="+mn-cs"/>
              </a:defRPr>
            </a:lvl1pPr>
          </a:lstStyle>
          <a:p>
            <a:pPr>
              <a:defRPr/>
            </a:pPr>
            <a:fld id="{10C18F94-4DC1-47CC-8771-BE390CFA9E58}" type="slidenum">
              <a:rPr lang="en-US"/>
              <a:pPr>
                <a:defRPr/>
              </a:pPr>
              <a:t>‹#›</a:t>
            </a:fld>
            <a:endParaRPr lang="en-US" dirty="0"/>
          </a:p>
        </p:txBody>
      </p:sp>
    </p:spTree>
    <p:extLst>
      <p:ext uri="{BB962C8B-B14F-4D97-AF65-F5344CB8AC3E}">
        <p14:creationId xmlns:p14="http://schemas.microsoft.com/office/powerpoint/2010/main" val="265722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836BA4D9-207A-4DC2-8752-2C6FD98B7B71}" type="slidenum">
              <a:rPr lang="en-US" altLang="en-US" smtClean="0"/>
              <a:pPr/>
              <a:t>1</a:t>
            </a:fld>
            <a:endParaRPr lang="en-US" altLang="en-US" dirty="0"/>
          </a:p>
        </p:txBody>
      </p:sp>
      <p:sp>
        <p:nvSpPr>
          <p:cNvPr id="149507" name="Rectangle 2"/>
          <p:cNvSpPr>
            <a:spLocks noGrp="1" noRot="1" noChangeAspect="1" noChangeArrowheads="1" noTextEdit="1"/>
          </p:cNvSpPr>
          <p:nvPr>
            <p:ph type="sldImg"/>
          </p:nvPr>
        </p:nvSpPr>
        <p:spPr>
          <a:xfrm>
            <a:off x="919163" y="709613"/>
            <a:ext cx="5264150" cy="3509962"/>
          </a:xfrm>
          <a:ln/>
        </p:spPr>
      </p:sp>
      <p:sp>
        <p:nvSpPr>
          <p:cNvPr id="149508"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19290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1E187E9C-EE7F-427C-9624-D79D3DB76DF0}" type="slidenum">
              <a:rPr lang="en-US" altLang="en-US" smtClean="0"/>
              <a:pPr/>
              <a:t>40</a:t>
            </a:fld>
            <a:endParaRPr lang="en-US" altLang="en-US" dirty="0"/>
          </a:p>
        </p:txBody>
      </p:sp>
      <p:sp>
        <p:nvSpPr>
          <p:cNvPr id="161795" name="Rectangle 2"/>
          <p:cNvSpPr>
            <a:spLocks noGrp="1" noRot="1" noChangeAspect="1" noChangeArrowheads="1" noTextEdit="1"/>
          </p:cNvSpPr>
          <p:nvPr>
            <p:ph type="sldImg"/>
          </p:nvPr>
        </p:nvSpPr>
        <p:spPr>
          <a:xfrm>
            <a:off x="911225" y="703263"/>
            <a:ext cx="5283200" cy="3521075"/>
          </a:xfrm>
          <a:ln/>
        </p:spPr>
      </p:sp>
      <p:sp>
        <p:nvSpPr>
          <p:cNvPr id="161796" name="Rectangle 3"/>
          <p:cNvSpPr>
            <a:spLocks noGrp="1" noChangeArrowheads="1"/>
          </p:cNvSpPr>
          <p:nvPr>
            <p:ph type="body" idx="1"/>
          </p:nvPr>
        </p:nvSpPr>
        <p:spPr>
          <a:noFill/>
        </p:spPr>
        <p:txBody>
          <a:bodyPr/>
          <a:lstStyle/>
          <a:p>
            <a:pPr eaLnBrk="1" hangingPunct="1"/>
            <a:endParaRPr lang="de-DE" altLang="en-US">
              <a:latin typeface="Arial" pitchFamily="34" charset="0"/>
            </a:endParaRPr>
          </a:p>
        </p:txBody>
      </p:sp>
    </p:spTree>
    <p:extLst>
      <p:ext uri="{BB962C8B-B14F-4D97-AF65-F5344CB8AC3E}">
        <p14:creationId xmlns:p14="http://schemas.microsoft.com/office/powerpoint/2010/main" val="413763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1473CF32-AAA4-4ECE-96FD-13B1C0E01DC6}" type="slidenum">
              <a:rPr lang="en-US" altLang="en-US" smtClean="0"/>
              <a:pPr/>
              <a:t>41</a:t>
            </a:fld>
            <a:endParaRPr lang="en-US" altLang="en-US" dirty="0"/>
          </a:p>
        </p:txBody>
      </p:sp>
      <p:sp>
        <p:nvSpPr>
          <p:cNvPr id="162819" name="Rectangle 7"/>
          <p:cNvSpPr txBox="1">
            <a:spLocks noGrp="1" noChangeArrowheads="1"/>
          </p:cNvSpPr>
          <p:nvPr/>
        </p:nvSpPr>
        <p:spPr bwMode="auto">
          <a:xfrm>
            <a:off x="4112494" y="8902220"/>
            <a:ext cx="3146134" cy="46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6" tIns="46217" rIns="92436" bIns="46217"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F6BECCB-96C7-4585-8D56-80F125BA5B80}" type="slidenum">
              <a:rPr lang="en-US" altLang="en-US" sz="1200">
                <a:ea typeface="ＭＳ Ｐゴシック" pitchFamily="34" charset="-128"/>
              </a:rPr>
              <a:pPr algn="r" eaLnBrk="1" hangingPunct="1"/>
              <a:t>41</a:t>
            </a:fld>
            <a:endParaRPr lang="en-US" altLang="en-US" sz="1200" dirty="0">
              <a:ea typeface="ＭＳ Ｐゴシック" pitchFamily="34" charset="-128"/>
            </a:endParaRPr>
          </a:p>
        </p:txBody>
      </p:sp>
      <p:sp>
        <p:nvSpPr>
          <p:cNvPr id="162820" name="Rectangle 2"/>
          <p:cNvSpPr>
            <a:spLocks noGrp="1" noRot="1" noChangeAspect="1" noChangeArrowheads="1" noTextEdit="1"/>
          </p:cNvSpPr>
          <p:nvPr>
            <p:ph type="sldImg"/>
          </p:nvPr>
        </p:nvSpPr>
        <p:spPr>
          <a:xfrm>
            <a:off x="1001713" y="708025"/>
            <a:ext cx="5257800" cy="3505200"/>
          </a:xfrm>
          <a:ln/>
        </p:spPr>
      </p:sp>
      <p:sp>
        <p:nvSpPr>
          <p:cNvPr id="162821" name="Rectangle 3"/>
          <p:cNvSpPr>
            <a:spLocks noGrp="1" noChangeArrowheads="1"/>
          </p:cNvSpPr>
          <p:nvPr>
            <p:ph type="body" idx="1"/>
          </p:nvPr>
        </p:nvSpPr>
        <p:spPr>
          <a:xfrm>
            <a:off x="727715" y="4451923"/>
            <a:ext cx="5804884" cy="4217611"/>
          </a:xfrm>
          <a:noFill/>
        </p:spPr>
        <p:txBody>
          <a:bodyPr lIns="92436" tIns="46217" rIns="92436" bIns="46217"/>
          <a:lstStyle/>
          <a:p>
            <a:endParaRPr lang="de-DE" altLang="en-US">
              <a:latin typeface="Arial" pitchFamily="34" charset="0"/>
            </a:endParaRPr>
          </a:p>
        </p:txBody>
      </p:sp>
    </p:spTree>
    <p:extLst>
      <p:ext uri="{BB962C8B-B14F-4D97-AF65-F5344CB8AC3E}">
        <p14:creationId xmlns:p14="http://schemas.microsoft.com/office/powerpoint/2010/main" val="415655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EE5A01B2-E641-4801-97D6-52CB67B44C0B}" type="slidenum">
              <a:rPr lang="en-US" altLang="en-US" smtClean="0"/>
              <a:pPr/>
              <a:t>43</a:t>
            </a:fld>
            <a:endParaRPr lang="en-US" altLang="en-US" dirty="0"/>
          </a:p>
        </p:txBody>
      </p:sp>
      <p:sp>
        <p:nvSpPr>
          <p:cNvPr id="171011" name="Rectangle 2"/>
          <p:cNvSpPr>
            <a:spLocks noGrp="1" noRot="1" noChangeAspect="1" noChangeArrowheads="1" noTextEdit="1"/>
          </p:cNvSpPr>
          <p:nvPr>
            <p:ph type="sldImg"/>
          </p:nvPr>
        </p:nvSpPr>
        <p:spPr>
          <a:xfrm>
            <a:off x="911225" y="703263"/>
            <a:ext cx="5283200" cy="3521075"/>
          </a:xfrm>
          <a:ln/>
        </p:spPr>
      </p:sp>
      <p:sp>
        <p:nvSpPr>
          <p:cNvPr id="171012" name="Rectangle 3"/>
          <p:cNvSpPr>
            <a:spLocks noGrp="1" noChangeArrowheads="1"/>
          </p:cNvSpPr>
          <p:nvPr>
            <p:ph type="body" idx="1"/>
          </p:nvPr>
        </p:nvSpPr>
        <p:spPr>
          <a:noFill/>
        </p:spPr>
        <p:txBody>
          <a:bodyPr/>
          <a:lstStyle/>
          <a:p>
            <a:pPr eaLnBrk="1" hangingPunct="1"/>
            <a:endParaRPr lang="de-DE" altLang="en-US">
              <a:latin typeface="Arial" pitchFamily="34" charset="0"/>
            </a:endParaRPr>
          </a:p>
        </p:txBody>
      </p:sp>
    </p:spTree>
    <p:extLst>
      <p:ext uri="{BB962C8B-B14F-4D97-AF65-F5344CB8AC3E}">
        <p14:creationId xmlns:p14="http://schemas.microsoft.com/office/powerpoint/2010/main" val="167140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6402371D-A44A-4809-95E5-3F8AFDD18DCD}" type="slidenum">
              <a:rPr lang="en-US" altLang="en-US" smtClean="0"/>
              <a:pPr/>
              <a:t>47</a:t>
            </a:fld>
            <a:endParaRPr lang="en-US" altLang="en-US" dirty="0"/>
          </a:p>
        </p:txBody>
      </p:sp>
      <p:sp>
        <p:nvSpPr>
          <p:cNvPr id="175107" name="Rectangle 2"/>
          <p:cNvSpPr>
            <a:spLocks noGrp="1" noRot="1" noChangeAspect="1" noChangeArrowheads="1" noTextEdit="1"/>
          </p:cNvSpPr>
          <p:nvPr>
            <p:ph type="sldImg"/>
          </p:nvPr>
        </p:nvSpPr>
        <p:spPr>
          <a:xfrm>
            <a:off x="911225" y="703263"/>
            <a:ext cx="5283200" cy="3521075"/>
          </a:xfrm>
          <a:ln/>
        </p:spPr>
      </p:sp>
      <p:sp>
        <p:nvSpPr>
          <p:cNvPr id="175108" name="Rectangle 3"/>
          <p:cNvSpPr>
            <a:spLocks noGrp="1" noChangeArrowheads="1"/>
          </p:cNvSpPr>
          <p:nvPr>
            <p:ph type="body" idx="1"/>
          </p:nvPr>
        </p:nvSpPr>
        <p:spPr>
          <a:noFill/>
        </p:spPr>
        <p:txBody>
          <a:bodyPr/>
          <a:lstStyle/>
          <a:p>
            <a:pPr eaLnBrk="1" hangingPunct="1"/>
            <a:endParaRPr lang="de-DE" altLang="en-US">
              <a:latin typeface="Arial" pitchFamily="34" charset="0"/>
            </a:endParaRPr>
          </a:p>
        </p:txBody>
      </p:sp>
    </p:spTree>
    <p:extLst>
      <p:ext uri="{BB962C8B-B14F-4D97-AF65-F5344CB8AC3E}">
        <p14:creationId xmlns:p14="http://schemas.microsoft.com/office/powerpoint/2010/main" val="415373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7686D1B1-CDD6-4EE9-8238-D4390109B5E9}" type="slidenum">
              <a:rPr lang="en-US" altLang="en-US" smtClean="0"/>
              <a:pPr/>
              <a:t>49</a:t>
            </a:fld>
            <a:endParaRPr lang="en-US" altLang="en-US" dirty="0"/>
          </a:p>
        </p:txBody>
      </p:sp>
      <p:sp>
        <p:nvSpPr>
          <p:cNvPr id="182275" name="Rectangle 2"/>
          <p:cNvSpPr>
            <a:spLocks noGrp="1" noRot="1" noChangeAspect="1" noChangeArrowheads="1" noTextEdit="1"/>
          </p:cNvSpPr>
          <p:nvPr>
            <p:ph type="sldImg"/>
          </p:nvPr>
        </p:nvSpPr>
        <p:spPr>
          <a:xfrm>
            <a:off x="993775" y="701675"/>
            <a:ext cx="5275263" cy="3516313"/>
          </a:xfrm>
          <a:ln/>
        </p:spPr>
      </p:sp>
      <p:sp>
        <p:nvSpPr>
          <p:cNvPr id="182276" name="Rectangle 3"/>
          <p:cNvSpPr>
            <a:spLocks noGrp="1" noChangeArrowheads="1"/>
          </p:cNvSpPr>
          <p:nvPr>
            <p:ph type="body" idx="1"/>
          </p:nvPr>
        </p:nvSpPr>
        <p:spPr>
          <a:noFill/>
        </p:spPr>
        <p:txBody>
          <a:bodyPr/>
          <a:lstStyle/>
          <a:p>
            <a:pPr eaLnBrk="1" hangingPunct="1"/>
            <a:endParaRPr lang="de-DE" altLang="en-US">
              <a:latin typeface="Arial" pitchFamily="34" charset="0"/>
            </a:endParaRPr>
          </a:p>
        </p:txBody>
      </p:sp>
    </p:spTree>
    <p:extLst>
      <p:ext uri="{BB962C8B-B14F-4D97-AF65-F5344CB8AC3E}">
        <p14:creationId xmlns:p14="http://schemas.microsoft.com/office/powerpoint/2010/main" val="1127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E51E8CC0-1C8B-474F-96CC-904126B0F8F0}" type="slidenum">
              <a:rPr lang="en-US" altLang="en-US" smtClean="0"/>
              <a:pPr/>
              <a:t>52</a:t>
            </a:fld>
            <a:endParaRPr lang="en-US" altLang="en-US" dirty="0"/>
          </a:p>
        </p:txBody>
      </p:sp>
      <p:sp>
        <p:nvSpPr>
          <p:cNvPr id="183299" name="Rectangle 2"/>
          <p:cNvSpPr>
            <a:spLocks noGrp="1" noRot="1" noChangeAspect="1" noChangeArrowheads="1" noTextEdit="1"/>
          </p:cNvSpPr>
          <p:nvPr>
            <p:ph type="sldImg"/>
          </p:nvPr>
        </p:nvSpPr>
        <p:spPr>
          <a:xfrm>
            <a:off x="993775" y="701675"/>
            <a:ext cx="5275263" cy="3516313"/>
          </a:xfrm>
          <a:ln/>
        </p:spPr>
      </p:sp>
      <p:sp>
        <p:nvSpPr>
          <p:cNvPr id="183300" name="Rectangle 3"/>
          <p:cNvSpPr>
            <a:spLocks noGrp="1" noChangeArrowheads="1"/>
          </p:cNvSpPr>
          <p:nvPr>
            <p:ph type="body" idx="1"/>
          </p:nvPr>
        </p:nvSpPr>
        <p:spPr>
          <a:noFill/>
        </p:spPr>
        <p:txBody>
          <a:bodyPr/>
          <a:lstStyle/>
          <a:p>
            <a:pPr eaLnBrk="1" hangingPunct="1"/>
            <a:endParaRPr lang="de-DE" altLang="en-US">
              <a:latin typeface="Arial" pitchFamily="34" charset="0"/>
            </a:endParaRPr>
          </a:p>
        </p:txBody>
      </p:sp>
    </p:spTree>
    <p:extLst>
      <p:ext uri="{BB962C8B-B14F-4D97-AF65-F5344CB8AC3E}">
        <p14:creationId xmlns:p14="http://schemas.microsoft.com/office/powerpoint/2010/main" val="249403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E51E8CC0-1C8B-474F-96CC-904126B0F8F0}" type="slidenum">
              <a:rPr lang="en-US" altLang="en-US" smtClean="0"/>
              <a:pPr/>
              <a:t>53</a:t>
            </a:fld>
            <a:endParaRPr lang="en-US" altLang="en-US" dirty="0"/>
          </a:p>
        </p:txBody>
      </p:sp>
      <p:sp>
        <p:nvSpPr>
          <p:cNvPr id="183299" name="Rectangle 2"/>
          <p:cNvSpPr>
            <a:spLocks noGrp="1" noRot="1" noChangeAspect="1" noChangeArrowheads="1" noTextEdit="1"/>
          </p:cNvSpPr>
          <p:nvPr>
            <p:ph type="sldImg"/>
          </p:nvPr>
        </p:nvSpPr>
        <p:spPr>
          <a:xfrm>
            <a:off x="911225" y="703263"/>
            <a:ext cx="5283200" cy="3521075"/>
          </a:xfrm>
          <a:ln/>
        </p:spPr>
      </p:sp>
      <p:sp>
        <p:nvSpPr>
          <p:cNvPr id="183300" name="Rectangle 3"/>
          <p:cNvSpPr>
            <a:spLocks noGrp="1" noChangeArrowheads="1"/>
          </p:cNvSpPr>
          <p:nvPr>
            <p:ph type="body" idx="1"/>
          </p:nvPr>
        </p:nvSpPr>
        <p:spPr>
          <a:noFill/>
        </p:spPr>
        <p:txBody>
          <a:bodyPr/>
          <a:lstStyle/>
          <a:p>
            <a:pPr eaLnBrk="1" hangingPunct="1"/>
            <a:endParaRPr lang="de-DE" altLang="en-US">
              <a:latin typeface="Arial" pitchFamily="34" charset="0"/>
            </a:endParaRPr>
          </a:p>
        </p:txBody>
      </p:sp>
    </p:spTree>
    <p:extLst>
      <p:ext uri="{BB962C8B-B14F-4D97-AF65-F5344CB8AC3E}">
        <p14:creationId xmlns:p14="http://schemas.microsoft.com/office/powerpoint/2010/main" val="310678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0BC753C1-4B61-441A-9482-F7063121F629}" type="slidenum">
              <a:rPr lang="en-US" altLang="en-US" smtClean="0"/>
              <a:pPr/>
              <a:t>54</a:t>
            </a:fld>
            <a:endParaRPr lang="en-US" altLang="en-US" dirty="0"/>
          </a:p>
        </p:txBody>
      </p:sp>
      <p:sp>
        <p:nvSpPr>
          <p:cNvPr id="184323" name="Rectangle 2"/>
          <p:cNvSpPr>
            <a:spLocks noGrp="1" noRot="1" noChangeAspect="1" noChangeArrowheads="1" noTextEdit="1"/>
          </p:cNvSpPr>
          <p:nvPr>
            <p:ph type="sldImg"/>
          </p:nvPr>
        </p:nvSpPr>
        <p:spPr>
          <a:xfrm>
            <a:off x="911225" y="703263"/>
            <a:ext cx="5283200" cy="3521075"/>
          </a:xfrm>
          <a:ln/>
        </p:spPr>
      </p:sp>
      <p:sp>
        <p:nvSpPr>
          <p:cNvPr id="184324" name="Rectangle 3"/>
          <p:cNvSpPr>
            <a:spLocks noGrp="1" noChangeArrowheads="1"/>
          </p:cNvSpPr>
          <p:nvPr>
            <p:ph type="body" idx="1"/>
          </p:nvPr>
        </p:nvSpPr>
        <p:spPr>
          <a:noFill/>
        </p:spPr>
        <p:txBody>
          <a:bodyPr/>
          <a:lstStyle/>
          <a:p>
            <a:pPr eaLnBrk="1" hangingPunct="1"/>
            <a:endParaRPr lang="de-DE" altLang="en-US">
              <a:latin typeface="Arial" pitchFamily="34" charset="0"/>
            </a:endParaRPr>
          </a:p>
        </p:txBody>
      </p:sp>
    </p:spTree>
    <p:extLst>
      <p:ext uri="{BB962C8B-B14F-4D97-AF65-F5344CB8AC3E}">
        <p14:creationId xmlns:p14="http://schemas.microsoft.com/office/powerpoint/2010/main" val="415726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1271" indent="-288950">
              <a:defRPr sz="2400">
                <a:solidFill>
                  <a:schemeClr val="tx1"/>
                </a:solidFill>
                <a:latin typeface="Arial" charset="0"/>
                <a:ea typeface="ＭＳ Ｐゴシック" charset="0"/>
              </a:defRPr>
            </a:lvl2pPr>
            <a:lvl3pPr marL="1155802" indent="-231160">
              <a:defRPr sz="2400">
                <a:solidFill>
                  <a:schemeClr val="tx1"/>
                </a:solidFill>
                <a:latin typeface="Arial" charset="0"/>
                <a:ea typeface="ＭＳ Ｐゴシック" charset="0"/>
              </a:defRPr>
            </a:lvl3pPr>
            <a:lvl4pPr marL="1618122" indent="-231160">
              <a:defRPr sz="2400">
                <a:solidFill>
                  <a:schemeClr val="tx1"/>
                </a:solidFill>
                <a:latin typeface="Arial" charset="0"/>
                <a:ea typeface="ＭＳ Ｐゴシック" charset="0"/>
              </a:defRPr>
            </a:lvl4pPr>
            <a:lvl5pPr marL="2080443" indent="-231160">
              <a:defRPr sz="2400">
                <a:solidFill>
                  <a:schemeClr val="tx1"/>
                </a:solidFill>
                <a:latin typeface="Arial" charset="0"/>
                <a:ea typeface="ＭＳ Ｐゴシック" charset="0"/>
              </a:defRPr>
            </a:lvl5pPr>
            <a:lvl6pPr marL="2542764" indent="-231160" eaLnBrk="0" fontAlgn="base" hangingPunct="0">
              <a:spcBef>
                <a:spcPct val="0"/>
              </a:spcBef>
              <a:spcAft>
                <a:spcPct val="0"/>
              </a:spcAft>
              <a:defRPr sz="2400">
                <a:solidFill>
                  <a:schemeClr val="tx1"/>
                </a:solidFill>
                <a:latin typeface="Arial" charset="0"/>
                <a:ea typeface="ＭＳ Ｐゴシック" charset="0"/>
              </a:defRPr>
            </a:lvl6pPr>
            <a:lvl7pPr marL="3005084" indent="-231160" eaLnBrk="0" fontAlgn="base" hangingPunct="0">
              <a:spcBef>
                <a:spcPct val="0"/>
              </a:spcBef>
              <a:spcAft>
                <a:spcPct val="0"/>
              </a:spcAft>
              <a:defRPr sz="2400">
                <a:solidFill>
                  <a:schemeClr val="tx1"/>
                </a:solidFill>
                <a:latin typeface="Arial" charset="0"/>
                <a:ea typeface="ＭＳ Ｐゴシック" charset="0"/>
              </a:defRPr>
            </a:lvl7pPr>
            <a:lvl8pPr marL="3467405" indent="-231160" eaLnBrk="0" fontAlgn="base" hangingPunct="0">
              <a:spcBef>
                <a:spcPct val="0"/>
              </a:spcBef>
              <a:spcAft>
                <a:spcPct val="0"/>
              </a:spcAft>
              <a:defRPr sz="2400">
                <a:solidFill>
                  <a:schemeClr val="tx1"/>
                </a:solidFill>
                <a:latin typeface="Arial" charset="0"/>
                <a:ea typeface="ＭＳ Ｐゴシック" charset="0"/>
              </a:defRPr>
            </a:lvl8pPr>
            <a:lvl9pPr marL="3929725" indent="-231160" eaLnBrk="0" fontAlgn="base" hangingPunct="0">
              <a:spcBef>
                <a:spcPct val="0"/>
              </a:spcBef>
              <a:spcAft>
                <a:spcPct val="0"/>
              </a:spcAft>
              <a:defRPr sz="2400">
                <a:solidFill>
                  <a:schemeClr val="tx1"/>
                </a:solidFill>
                <a:latin typeface="Arial" charset="0"/>
                <a:ea typeface="ＭＳ Ｐゴシック" charset="0"/>
              </a:defRPr>
            </a:lvl9pPr>
          </a:lstStyle>
          <a:p>
            <a:fld id="{D9542931-2173-A44E-946F-3EDFCF1154B6}" type="slidenum">
              <a:rPr lang="en-US" sz="1200"/>
              <a:pPr/>
              <a:t>94</a:t>
            </a:fld>
            <a:endParaRPr lang="en-US" sz="1200"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74675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86881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F98D7E6C-2F3E-4038-A4B3-EE17882D9C72}" type="slidenum">
              <a:rPr lang="en-US" altLang="en-US" smtClean="0">
                <a:ea typeface="ＭＳ Ｐゴシック" pitchFamily="34" charset="-128"/>
              </a:rPr>
              <a:pPr/>
              <a:t>2</a:t>
            </a:fld>
            <a:endParaRPr lang="en-US" altLang="en-US" dirty="0">
              <a:ea typeface="ＭＳ Ｐゴシック" pitchFamily="34" charset="-128"/>
            </a:endParaRPr>
          </a:p>
        </p:txBody>
      </p:sp>
      <p:sp>
        <p:nvSpPr>
          <p:cNvPr id="154627" name="Rectangle 2"/>
          <p:cNvSpPr>
            <a:spLocks noGrp="1" noRot="1" noChangeAspect="1" noChangeArrowheads="1" noTextEdit="1"/>
          </p:cNvSpPr>
          <p:nvPr>
            <p:ph type="sldImg"/>
          </p:nvPr>
        </p:nvSpPr>
        <p:spPr>
          <a:xfrm>
            <a:off x="919163" y="709613"/>
            <a:ext cx="5264150" cy="3509962"/>
          </a:xfrm>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341553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044580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462465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28905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016729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250484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177202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62807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959036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799054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77539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311C2347-E351-4C50-B611-A6177B508CAB}" type="slidenum">
              <a:rPr lang="en-US" altLang="en-US" smtClean="0">
                <a:latin typeface="Times New Roman" pitchFamily="18" charset="0"/>
              </a:rPr>
              <a:pPr/>
              <a:t>16</a:t>
            </a:fld>
            <a:endParaRPr lang="en-US" altLang="en-US" dirty="0">
              <a:latin typeface="Times New Roman" pitchFamily="18" charset="0"/>
            </a:endParaRPr>
          </a:p>
        </p:txBody>
      </p:sp>
      <p:sp>
        <p:nvSpPr>
          <p:cNvPr id="150531" name="Rectangle 2"/>
          <p:cNvSpPr>
            <a:spLocks noGrp="1" noRot="1" noChangeAspect="1" noChangeArrowheads="1" noTextEdit="1"/>
          </p:cNvSpPr>
          <p:nvPr>
            <p:ph type="sldImg"/>
          </p:nvPr>
        </p:nvSpPr>
        <p:spPr>
          <a:xfrm>
            <a:off x="919163" y="709613"/>
            <a:ext cx="5264150" cy="3509962"/>
          </a:xfrm>
          <a:ln/>
        </p:spPr>
      </p:sp>
      <p:sp>
        <p:nvSpPr>
          <p:cNvPr id="150532"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650504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164626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373688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148006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591872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992642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542655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196663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865326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51271" indent="-288950">
              <a:defRPr sz="2400">
                <a:solidFill>
                  <a:schemeClr val="tx1"/>
                </a:solidFill>
                <a:latin typeface="Garamond" charset="0"/>
                <a:ea typeface="ＭＳ Ｐゴシック" charset="0"/>
              </a:defRPr>
            </a:lvl2pPr>
            <a:lvl3pPr marL="1155802" indent="-231160">
              <a:defRPr sz="2400">
                <a:solidFill>
                  <a:schemeClr val="tx1"/>
                </a:solidFill>
                <a:latin typeface="Garamond" charset="0"/>
                <a:ea typeface="ＭＳ Ｐゴシック" charset="0"/>
              </a:defRPr>
            </a:lvl3pPr>
            <a:lvl4pPr marL="1618122" indent="-231160">
              <a:defRPr sz="2400">
                <a:solidFill>
                  <a:schemeClr val="tx1"/>
                </a:solidFill>
                <a:latin typeface="Garamond" charset="0"/>
                <a:ea typeface="ＭＳ Ｐゴシック" charset="0"/>
              </a:defRPr>
            </a:lvl4pPr>
            <a:lvl5pPr marL="2080443" indent="-231160">
              <a:defRPr sz="2400">
                <a:solidFill>
                  <a:schemeClr val="tx1"/>
                </a:solidFill>
                <a:latin typeface="Garamond" charset="0"/>
                <a:ea typeface="ＭＳ Ｐゴシック" charset="0"/>
              </a:defRPr>
            </a:lvl5pPr>
            <a:lvl6pPr marL="2542764" indent="-231160" eaLnBrk="0" fontAlgn="base" hangingPunct="0">
              <a:spcBef>
                <a:spcPct val="0"/>
              </a:spcBef>
              <a:spcAft>
                <a:spcPct val="0"/>
              </a:spcAft>
              <a:defRPr sz="2400">
                <a:solidFill>
                  <a:schemeClr val="tx1"/>
                </a:solidFill>
                <a:latin typeface="Garamond" charset="0"/>
                <a:ea typeface="ＭＳ Ｐゴシック" charset="0"/>
              </a:defRPr>
            </a:lvl6pPr>
            <a:lvl7pPr marL="3005084" indent="-231160" eaLnBrk="0" fontAlgn="base" hangingPunct="0">
              <a:spcBef>
                <a:spcPct val="0"/>
              </a:spcBef>
              <a:spcAft>
                <a:spcPct val="0"/>
              </a:spcAft>
              <a:defRPr sz="2400">
                <a:solidFill>
                  <a:schemeClr val="tx1"/>
                </a:solidFill>
                <a:latin typeface="Garamond" charset="0"/>
                <a:ea typeface="ＭＳ Ｐゴシック" charset="0"/>
              </a:defRPr>
            </a:lvl7pPr>
            <a:lvl8pPr marL="3467405" indent="-231160" eaLnBrk="0" fontAlgn="base" hangingPunct="0">
              <a:spcBef>
                <a:spcPct val="0"/>
              </a:spcBef>
              <a:spcAft>
                <a:spcPct val="0"/>
              </a:spcAft>
              <a:defRPr sz="2400">
                <a:solidFill>
                  <a:schemeClr val="tx1"/>
                </a:solidFill>
                <a:latin typeface="Garamond" charset="0"/>
                <a:ea typeface="ＭＳ Ｐゴシック" charset="0"/>
              </a:defRPr>
            </a:lvl8pPr>
            <a:lvl9pPr marL="3929725" indent="-231160" eaLnBrk="0" fontAlgn="base" hangingPunct="0">
              <a:spcBef>
                <a:spcPct val="0"/>
              </a:spcBef>
              <a:spcAft>
                <a:spcPct val="0"/>
              </a:spcAft>
              <a:defRPr sz="2400">
                <a:solidFill>
                  <a:schemeClr val="tx1"/>
                </a:solidFill>
                <a:latin typeface="Garamond" charset="0"/>
                <a:ea typeface="ＭＳ Ｐゴシック" charset="0"/>
              </a:defRPr>
            </a:lvl9pPr>
          </a:lstStyle>
          <a:p>
            <a:fld id="{E09DEC09-A1A9-9D4D-BD96-E2C02C271137}" type="slidenum">
              <a:rPr lang="en-US" sz="1200">
                <a:latin typeface="Arial" charset="0"/>
              </a:rPr>
              <a:pPr/>
              <a:t>118</a:t>
            </a:fld>
            <a:endParaRPr lang="en-US" sz="1200" dirty="0">
              <a:latin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129173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51271" indent="-288950">
              <a:defRPr sz="2400">
                <a:solidFill>
                  <a:schemeClr val="tx1"/>
                </a:solidFill>
                <a:latin typeface="Garamond" charset="0"/>
                <a:ea typeface="ＭＳ Ｐゴシック" charset="0"/>
              </a:defRPr>
            </a:lvl2pPr>
            <a:lvl3pPr marL="1155802" indent="-231160">
              <a:defRPr sz="2400">
                <a:solidFill>
                  <a:schemeClr val="tx1"/>
                </a:solidFill>
                <a:latin typeface="Garamond" charset="0"/>
                <a:ea typeface="ＭＳ Ｐゴシック" charset="0"/>
              </a:defRPr>
            </a:lvl3pPr>
            <a:lvl4pPr marL="1618122" indent="-231160">
              <a:defRPr sz="2400">
                <a:solidFill>
                  <a:schemeClr val="tx1"/>
                </a:solidFill>
                <a:latin typeface="Garamond" charset="0"/>
                <a:ea typeface="ＭＳ Ｐゴシック" charset="0"/>
              </a:defRPr>
            </a:lvl4pPr>
            <a:lvl5pPr marL="2080443" indent="-231160">
              <a:defRPr sz="2400">
                <a:solidFill>
                  <a:schemeClr val="tx1"/>
                </a:solidFill>
                <a:latin typeface="Garamond" charset="0"/>
                <a:ea typeface="ＭＳ Ｐゴシック" charset="0"/>
              </a:defRPr>
            </a:lvl5pPr>
            <a:lvl6pPr marL="2542764" indent="-231160" eaLnBrk="0" fontAlgn="base" hangingPunct="0">
              <a:spcBef>
                <a:spcPct val="0"/>
              </a:spcBef>
              <a:spcAft>
                <a:spcPct val="0"/>
              </a:spcAft>
              <a:defRPr sz="2400">
                <a:solidFill>
                  <a:schemeClr val="tx1"/>
                </a:solidFill>
                <a:latin typeface="Garamond" charset="0"/>
                <a:ea typeface="ＭＳ Ｐゴシック" charset="0"/>
              </a:defRPr>
            </a:lvl6pPr>
            <a:lvl7pPr marL="3005084" indent="-231160" eaLnBrk="0" fontAlgn="base" hangingPunct="0">
              <a:spcBef>
                <a:spcPct val="0"/>
              </a:spcBef>
              <a:spcAft>
                <a:spcPct val="0"/>
              </a:spcAft>
              <a:defRPr sz="2400">
                <a:solidFill>
                  <a:schemeClr val="tx1"/>
                </a:solidFill>
                <a:latin typeface="Garamond" charset="0"/>
                <a:ea typeface="ＭＳ Ｐゴシック" charset="0"/>
              </a:defRPr>
            </a:lvl7pPr>
            <a:lvl8pPr marL="3467405" indent="-231160" eaLnBrk="0" fontAlgn="base" hangingPunct="0">
              <a:spcBef>
                <a:spcPct val="0"/>
              </a:spcBef>
              <a:spcAft>
                <a:spcPct val="0"/>
              </a:spcAft>
              <a:defRPr sz="2400">
                <a:solidFill>
                  <a:schemeClr val="tx1"/>
                </a:solidFill>
                <a:latin typeface="Garamond" charset="0"/>
                <a:ea typeface="ＭＳ Ｐゴシック" charset="0"/>
              </a:defRPr>
            </a:lvl8pPr>
            <a:lvl9pPr marL="3929725" indent="-231160" eaLnBrk="0" fontAlgn="base" hangingPunct="0">
              <a:spcBef>
                <a:spcPct val="0"/>
              </a:spcBef>
              <a:spcAft>
                <a:spcPct val="0"/>
              </a:spcAft>
              <a:defRPr sz="2400">
                <a:solidFill>
                  <a:schemeClr val="tx1"/>
                </a:solidFill>
                <a:latin typeface="Garamond" charset="0"/>
                <a:ea typeface="ＭＳ Ｐゴシック" charset="0"/>
              </a:defRPr>
            </a:lvl9pPr>
          </a:lstStyle>
          <a:p>
            <a:fld id="{760C4611-C45C-F34C-8D3C-52F8C2121D3B}" type="slidenum">
              <a:rPr lang="en-US" sz="1200">
                <a:latin typeface="Arial" charset="0"/>
              </a:rPr>
              <a:pPr/>
              <a:t>119</a:t>
            </a:fld>
            <a:endParaRPr lang="en-US" sz="1200" dirty="0">
              <a:latin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4381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311C2347-E351-4C50-B611-A6177B508CAB}" type="slidenum">
              <a:rPr lang="en-US" altLang="en-US" smtClean="0">
                <a:latin typeface="Times New Roman" pitchFamily="18" charset="0"/>
              </a:rPr>
              <a:pPr/>
              <a:t>17</a:t>
            </a:fld>
            <a:endParaRPr lang="en-US" altLang="en-US" dirty="0">
              <a:latin typeface="Times New Roman" pitchFamily="18" charset="0"/>
            </a:endParaRPr>
          </a:p>
        </p:txBody>
      </p:sp>
      <p:sp>
        <p:nvSpPr>
          <p:cNvPr id="150531" name="Rectangle 2"/>
          <p:cNvSpPr>
            <a:spLocks noGrp="1" noRot="1" noChangeAspect="1" noChangeArrowheads="1" noTextEdit="1"/>
          </p:cNvSpPr>
          <p:nvPr>
            <p:ph type="sldImg"/>
          </p:nvPr>
        </p:nvSpPr>
        <p:spPr>
          <a:xfrm>
            <a:off x="919163" y="709613"/>
            <a:ext cx="5264150" cy="3509962"/>
          </a:xfrm>
          <a:ln/>
        </p:spPr>
      </p:sp>
      <p:sp>
        <p:nvSpPr>
          <p:cNvPr id="150532"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022229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51271" indent="-288950">
              <a:defRPr sz="2400">
                <a:solidFill>
                  <a:schemeClr val="tx1"/>
                </a:solidFill>
                <a:latin typeface="Garamond" charset="0"/>
                <a:ea typeface="ＭＳ Ｐゴシック" charset="0"/>
              </a:defRPr>
            </a:lvl2pPr>
            <a:lvl3pPr marL="1155802" indent="-231160">
              <a:defRPr sz="2400">
                <a:solidFill>
                  <a:schemeClr val="tx1"/>
                </a:solidFill>
                <a:latin typeface="Garamond" charset="0"/>
                <a:ea typeface="ＭＳ Ｐゴシック" charset="0"/>
              </a:defRPr>
            </a:lvl3pPr>
            <a:lvl4pPr marL="1618122" indent="-231160">
              <a:defRPr sz="2400">
                <a:solidFill>
                  <a:schemeClr val="tx1"/>
                </a:solidFill>
                <a:latin typeface="Garamond" charset="0"/>
                <a:ea typeface="ＭＳ Ｐゴシック" charset="0"/>
              </a:defRPr>
            </a:lvl4pPr>
            <a:lvl5pPr marL="2080443" indent="-231160">
              <a:defRPr sz="2400">
                <a:solidFill>
                  <a:schemeClr val="tx1"/>
                </a:solidFill>
                <a:latin typeface="Garamond" charset="0"/>
                <a:ea typeface="ＭＳ Ｐゴシック" charset="0"/>
              </a:defRPr>
            </a:lvl5pPr>
            <a:lvl6pPr marL="2542764" indent="-231160" eaLnBrk="0" fontAlgn="base" hangingPunct="0">
              <a:spcBef>
                <a:spcPct val="0"/>
              </a:spcBef>
              <a:spcAft>
                <a:spcPct val="0"/>
              </a:spcAft>
              <a:defRPr sz="2400">
                <a:solidFill>
                  <a:schemeClr val="tx1"/>
                </a:solidFill>
                <a:latin typeface="Garamond" charset="0"/>
                <a:ea typeface="ＭＳ Ｐゴシック" charset="0"/>
              </a:defRPr>
            </a:lvl6pPr>
            <a:lvl7pPr marL="3005084" indent="-231160" eaLnBrk="0" fontAlgn="base" hangingPunct="0">
              <a:spcBef>
                <a:spcPct val="0"/>
              </a:spcBef>
              <a:spcAft>
                <a:spcPct val="0"/>
              </a:spcAft>
              <a:defRPr sz="2400">
                <a:solidFill>
                  <a:schemeClr val="tx1"/>
                </a:solidFill>
                <a:latin typeface="Garamond" charset="0"/>
                <a:ea typeface="ＭＳ Ｐゴシック" charset="0"/>
              </a:defRPr>
            </a:lvl7pPr>
            <a:lvl8pPr marL="3467405" indent="-231160" eaLnBrk="0" fontAlgn="base" hangingPunct="0">
              <a:spcBef>
                <a:spcPct val="0"/>
              </a:spcBef>
              <a:spcAft>
                <a:spcPct val="0"/>
              </a:spcAft>
              <a:defRPr sz="2400">
                <a:solidFill>
                  <a:schemeClr val="tx1"/>
                </a:solidFill>
                <a:latin typeface="Garamond" charset="0"/>
                <a:ea typeface="ＭＳ Ｐゴシック" charset="0"/>
              </a:defRPr>
            </a:lvl8pPr>
            <a:lvl9pPr marL="3929725" indent="-231160" eaLnBrk="0" fontAlgn="base" hangingPunct="0">
              <a:spcBef>
                <a:spcPct val="0"/>
              </a:spcBef>
              <a:spcAft>
                <a:spcPct val="0"/>
              </a:spcAft>
              <a:defRPr sz="2400">
                <a:solidFill>
                  <a:schemeClr val="tx1"/>
                </a:solidFill>
                <a:latin typeface="Garamond" charset="0"/>
                <a:ea typeface="ＭＳ Ｐゴシック" charset="0"/>
              </a:defRPr>
            </a:lvl9pPr>
          </a:lstStyle>
          <a:p>
            <a:fld id="{837D4CB0-623D-B44B-85A8-F1B73A7E6D28}" type="slidenum">
              <a:rPr lang="en-US" sz="1200">
                <a:latin typeface="Arial" charset="0"/>
              </a:rPr>
              <a:pPr/>
              <a:t>127</a:t>
            </a:fld>
            <a:endParaRPr lang="en-US" sz="1200" dirty="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414185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51271" indent="-288950">
              <a:defRPr sz="2400">
                <a:solidFill>
                  <a:schemeClr val="tx1"/>
                </a:solidFill>
                <a:latin typeface="Garamond" charset="0"/>
                <a:ea typeface="ＭＳ Ｐゴシック" charset="0"/>
              </a:defRPr>
            </a:lvl2pPr>
            <a:lvl3pPr marL="1155802" indent="-231160">
              <a:defRPr sz="2400">
                <a:solidFill>
                  <a:schemeClr val="tx1"/>
                </a:solidFill>
                <a:latin typeface="Garamond" charset="0"/>
                <a:ea typeface="ＭＳ Ｐゴシック" charset="0"/>
              </a:defRPr>
            </a:lvl3pPr>
            <a:lvl4pPr marL="1618122" indent="-231160">
              <a:defRPr sz="2400">
                <a:solidFill>
                  <a:schemeClr val="tx1"/>
                </a:solidFill>
                <a:latin typeface="Garamond" charset="0"/>
                <a:ea typeface="ＭＳ Ｐゴシック" charset="0"/>
              </a:defRPr>
            </a:lvl4pPr>
            <a:lvl5pPr marL="2080443" indent="-231160">
              <a:defRPr sz="2400">
                <a:solidFill>
                  <a:schemeClr val="tx1"/>
                </a:solidFill>
                <a:latin typeface="Garamond" charset="0"/>
                <a:ea typeface="ＭＳ Ｐゴシック" charset="0"/>
              </a:defRPr>
            </a:lvl5pPr>
            <a:lvl6pPr marL="2542764" indent="-231160" eaLnBrk="0" fontAlgn="base" hangingPunct="0">
              <a:spcBef>
                <a:spcPct val="0"/>
              </a:spcBef>
              <a:spcAft>
                <a:spcPct val="0"/>
              </a:spcAft>
              <a:defRPr sz="2400">
                <a:solidFill>
                  <a:schemeClr val="tx1"/>
                </a:solidFill>
                <a:latin typeface="Garamond" charset="0"/>
                <a:ea typeface="ＭＳ Ｐゴシック" charset="0"/>
              </a:defRPr>
            </a:lvl6pPr>
            <a:lvl7pPr marL="3005084" indent="-231160" eaLnBrk="0" fontAlgn="base" hangingPunct="0">
              <a:spcBef>
                <a:spcPct val="0"/>
              </a:spcBef>
              <a:spcAft>
                <a:spcPct val="0"/>
              </a:spcAft>
              <a:defRPr sz="2400">
                <a:solidFill>
                  <a:schemeClr val="tx1"/>
                </a:solidFill>
                <a:latin typeface="Garamond" charset="0"/>
                <a:ea typeface="ＭＳ Ｐゴシック" charset="0"/>
              </a:defRPr>
            </a:lvl7pPr>
            <a:lvl8pPr marL="3467405" indent="-231160" eaLnBrk="0" fontAlgn="base" hangingPunct="0">
              <a:spcBef>
                <a:spcPct val="0"/>
              </a:spcBef>
              <a:spcAft>
                <a:spcPct val="0"/>
              </a:spcAft>
              <a:defRPr sz="2400">
                <a:solidFill>
                  <a:schemeClr val="tx1"/>
                </a:solidFill>
                <a:latin typeface="Garamond" charset="0"/>
                <a:ea typeface="ＭＳ Ｐゴシック" charset="0"/>
              </a:defRPr>
            </a:lvl8pPr>
            <a:lvl9pPr marL="3929725" indent="-231160" eaLnBrk="0" fontAlgn="base" hangingPunct="0">
              <a:spcBef>
                <a:spcPct val="0"/>
              </a:spcBef>
              <a:spcAft>
                <a:spcPct val="0"/>
              </a:spcAft>
              <a:defRPr sz="2400">
                <a:solidFill>
                  <a:schemeClr val="tx1"/>
                </a:solidFill>
                <a:latin typeface="Garamond" charset="0"/>
                <a:ea typeface="ＭＳ Ｐゴシック" charset="0"/>
              </a:defRPr>
            </a:lvl9pPr>
          </a:lstStyle>
          <a:p>
            <a:fld id="{34408782-F601-7542-825F-EE327F65A2DA}" type="slidenum">
              <a:rPr lang="en-US" sz="1200">
                <a:latin typeface="Arial" charset="0"/>
              </a:rPr>
              <a:pPr/>
              <a:t>128</a:t>
            </a:fld>
            <a:endParaRPr lang="en-US" sz="1200" dirty="0">
              <a:latin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68805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51271" indent="-288950">
              <a:defRPr sz="2400">
                <a:solidFill>
                  <a:schemeClr val="tx1"/>
                </a:solidFill>
                <a:latin typeface="Garamond" charset="0"/>
                <a:ea typeface="ＭＳ Ｐゴシック" charset="0"/>
              </a:defRPr>
            </a:lvl2pPr>
            <a:lvl3pPr marL="1155802" indent="-231160">
              <a:defRPr sz="2400">
                <a:solidFill>
                  <a:schemeClr val="tx1"/>
                </a:solidFill>
                <a:latin typeface="Garamond" charset="0"/>
                <a:ea typeface="ＭＳ Ｐゴシック" charset="0"/>
              </a:defRPr>
            </a:lvl3pPr>
            <a:lvl4pPr marL="1618122" indent="-231160">
              <a:defRPr sz="2400">
                <a:solidFill>
                  <a:schemeClr val="tx1"/>
                </a:solidFill>
                <a:latin typeface="Garamond" charset="0"/>
                <a:ea typeface="ＭＳ Ｐゴシック" charset="0"/>
              </a:defRPr>
            </a:lvl4pPr>
            <a:lvl5pPr marL="2080443" indent="-231160">
              <a:defRPr sz="2400">
                <a:solidFill>
                  <a:schemeClr val="tx1"/>
                </a:solidFill>
                <a:latin typeface="Garamond" charset="0"/>
                <a:ea typeface="ＭＳ Ｐゴシック" charset="0"/>
              </a:defRPr>
            </a:lvl5pPr>
            <a:lvl6pPr marL="2542764" indent="-231160" eaLnBrk="0" fontAlgn="base" hangingPunct="0">
              <a:spcBef>
                <a:spcPct val="0"/>
              </a:spcBef>
              <a:spcAft>
                <a:spcPct val="0"/>
              </a:spcAft>
              <a:defRPr sz="2400">
                <a:solidFill>
                  <a:schemeClr val="tx1"/>
                </a:solidFill>
                <a:latin typeface="Garamond" charset="0"/>
                <a:ea typeface="ＭＳ Ｐゴシック" charset="0"/>
              </a:defRPr>
            </a:lvl6pPr>
            <a:lvl7pPr marL="3005084" indent="-231160" eaLnBrk="0" fontAlgn="base" hangingPunct="0">
              <a:spcBef>
                <a:spcPct val="0"/>
              </a:spcBef>
              <a:spcAft>
                <a:spcPct val="0"/>
              </a:spcAft>
              <a:defRPr sz="2400">
                <a:solidFill>
                  <a:schemeClr val="tx1"/>
                </a:solidFill>
                <a:latin typeface="Garamond" charset="0"/>
                <a:ea typeface="ＭＳ Ｐゴシック" charset="0"/>
              </a:defRPr>
            </a:lvl7pPr>
            <a:lvl8pPr marL="3467405" indent="-231160" eaLnBrk="0" fontAlgn="base" hangingPunct="0">
              <a:spcBef>
                <a:spcPct val="0"/>
              </a:spcBef>
              <a:spcAft>
                <a:spcPct val="0"/>
              </a:spcAft>
              <a:defRPr sz="2400">
                <a:solidFill>
                  <a:schemeClr val="tx1"/>
                </a:solidFill>
                <a:latin typeface="Garamond" charset="0"/>
                <a:ea typeface="ＭＳ Ｐゴシック" charset="0"/>
              </a:defRPr>
            </a:lvl8pPr>
            <a:lvl9pPr marL="3929725" indent="-231160" eaLnBrk="0" fontAlgn="base" hangingPunct="0">
              <a:spcBef>
                <a:spcPct val="0"/>
              </a:spcBef>
              <a:spcAft>
                <a:spcPct val="0"/>
              </a:spcAft>
              <a:defRPr sz="2400">
                <a:solidFill>
                  <a:schemeClr val="tx1"/>
                </a:solidFill>
                <a:latin typeface="Garamond" charset="0"/>
                <a:ea typeface="ＭＳ Ｐゴシック" charset="0"/>
              </a:defRPr>
            </a:lvl9pPr>
          </a:lstStyle>
          <a:p>
            <a:fld id="{B85E9227-3A69-9745-B66B-B15CD50F311B}" type="slidenum">
              <a:rPr lang="en-US" sz="1200">
                <a:latin typeface="Arial" charset="0"/>
              </a:rPr>
              <a:pPr/>
              <a:t>129</a:t>
            </a:fld>
            <a:endParaRPr lang="en-US" sz="1200" dirty="0">
              <a:latin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866442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51271" indent="-288950">
              <a:defRPr sz="2400">
                <a:solidFill>
                  <a:schemeClr val="tx1"/>
                </a:solidFill>
                <a:latin typeface="Garamond" charset="0"/>
                <a:ea typeface="ＭＳ Ｐゴシック" charset="0"/>
              </a:defRPr>
            </a:lvl2pPr>
            <a:lvl3pPr marL="1155802" indent="-231160">
              <a:defRPr sz="2400">
                <a:solidFill>
                  <a:schemeClr val="tx1"/>
                </a:solidFill>
                <a:latin typeface="Garamond" charset="0"/>
                <a:ea typeface="ＭＳ Ｐゴシック" charset="0"/>
              </a:defRPr>
            </a:lvl3pPr>
            <a:lvl4pPr marL="1618122" indent="-231160">
              <a:defRPr sz="2400">
                <a:solidFill>
                  <a:schemeClr val="tx1"/>
                </a:solidFill>
                <a:latin typeface="Garamond" charset="0"/>
                <a:ea typeface="ＭＳ Ｐゴシック" charset="0"/>
              </a:defRPr>
            </a:lvl4pPr>
            <a:lvl5pPr marL="2080443" indent="-231160">
              <a:defRPr sz="2400">
                <a:solidFill>
                  <a:schemeClr val="tx1"/>
                </a:solidFill>
                <a:latin typeface="Garamond" charset="0"/>
                <a:ea typeface="ＭＳ Ｐゴシック" charset="0"/>
              </a:defRPr>
            </a:lvl5pPr>
            <a:lvl6pPr marL="2542764" indent="-231160" eaLnBrk="0" fontAlgn="base" hangingPunct="0">
              <a:spcBef>
                <a:spcPct val="0"/>
              </a:spcBef>
              <a:spcAft>
                <a:spcPct val="0"/>
              </a:spcAft>
              <a:defRPr sz="2400">
                <a:solidFill>
                  <a:schemeClr val="tx1"/>
                </a:solidFill>
                <a:latin typeface="Garamond" charset="0"/>
                <a:ea typeface="ＭＳ Ｐゴシック" charset="0"/>
              </a:defRPr>
            </a:lvl6pPr>
            <a:lvl7pPr marL="3005084" indent="-231160" eaLnBrk="0" fontAlgn="base" hangingPunct="0">
              <a:spcBef>
                <a:spcPct val="0"/>
              </a:spcBef>
              <a:spcAft>
                <a:spcPct val="0"/>
              </a:spcAft>
              <a:defRPr sz="2400">
                <a:solidFill>
                  <a:schemeClr val="tx1"/>
                </a:solidFill>
                <a:latin typeface="Garamond" charset="0"/>
                <a:ea typeface="ＭＳ Ｐゴシック" charset="0"/>
              </a:defRPr>
            </a:lvl7pPr>
            <a:lvl8pPr marL="3467405" indent="-231160" eaLnBrk="0" fontAlgn="base" hangingPunct="0">
              <a:spcBef>
                <a:spcPct val="0"/>
              </a:spcBef>
              <a:spcAft>
                <a:spcPct val="0"/>
              </a:spcAft>
              <a:defRPr sz="2400">
                <a:solidFill>
                  <a:schemeClr val="tx1"/>
                </a:solidFill>
                <a:latin typeface="Garamond" charset="0"/>
                <a:ea typeface="ＭＳ Ｐゴシック" charset="0"/>
              </a:defRPr>
            </a:lvl8pPr>
            <a:lvl9pPr marL="3929725" indent="-231160" eaLnBrk="0" fontAlgn="base" hangingPunct="0">
              <a:spcBef>
                <a:spcPct val="0"/>
              </a:spcBef>
              <a:spcAft>
                <a:spcPct val="0"/>
              </a:spcAft>
              <a:defRPr sz="2400">
                <a:solidFill>
                  <a:schemeClr val="tx1"/>
                </a:solidFill>
                <a:latin typeface="Garamond" charset="0"/>
                <a:ea typeface="ＭＳ Ｐゴシック" charset="0"/>
              </a:defRPr>
            </a:lvl9pPr>
          </a:lstStyle>
          <a:p>
            <a:fld id="{53EE572E-6D70-1B4A-BC70-AAF9511BB868}" type="slidenum">
              <a:rPr lang="en-US" sz="1200">
                <a:latin typeface="Arial" charset="0"/>
              </a:rPr>
              <a:pPr/>
              <a:t>130</a:t>
            </a:fld>
            <a:endParaRPr lang="en-US" sz="1200" dirty="0">
              <a:latin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243340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51271" indent="-288950">
              <a:defRPr sz="2400">
                <a:solidFill>
                  <a:schemeClr val="tx1"/>
                </a:solidFill>
                <a:latin typeface="Garamond" charset="0"/>
                <a:ea typeface="ＭＳ Ｐゴシック" charset="0"/>
              </a:defRPr>
            </a:lvl2pPr>
            <a:lvl3pPr marL="1155802" indent="-231160">
              <a:defRPr sz="2400">
                <a:solidFill>
                  <a:schemeClr val="tx1"/>
                </a:solidFill>
                <a:latin typeface="Garamond" charset="0"/>
                <a:ea typeface="ＭＳ Ｐゴシック" charset="0"/>
              </a:defRPr>
            </a:lvl3pPr>
            <a:lvl4pPr marL="1618122" indent="-231160">
              <a:defRPr sz="2400">
                <a:solidFill>
                  <a:schemeClr val="tx1"/>
                </a:solidFill>
                <a:latin typeface="Garamond" charset="0"/>
                <a:ea typeface="ＭＳ Ｐゴシック" charset="0"/>
              </a:defRPr>
            </a:lvl4pPr>
            <a:lvl5pPr marL="2080443" indent="-231160">
              <a:defRPr sz="2400">
                <a:solidFill>
                  <a:schemeClr val="tx1"/>
                </a:solidFill>
                <a:latin typeface="Garamond" charset="0"/>
                <a:ea typeface="ＭＳ Ｐゴシック" charset="0"/>
              </a:defRPr>
            </a:lvl5pPr>
            <a:lvl6pPr marL="2542764" indent="-231160" eaLnBrk="0" fontAlgn="base" hangingPunct="0">
              <a:spcBef>
                <a:spcPct val="0"/>
              </a:spcBef>
              <a:spcAft>
                <a:spcPct val="0"/>
              </a:spcAft>
              <a:defRPr sz="2400">
                <a:solidFill>
                  <a:schemeClr val="tx1"/>
                </a:solidFill>
                <a:latin typeface="Garamond" charset="0"/>
                <a:ea typeface="ＭＳ Ｐゴシック" charset="0"/>
              </a:defRPr>
            </a:lvl6pPr>
            <a:lvl7pPr marL="3005084" indent="-231160" eaLnBrk="0" fontAlgn="base" hangingPunct="0">
              <a:spcBef>
                <a:spcPct val="0"/>
              </a:spcBef>
              <a:spcAft>
                <a:spcPct val="0"/>
              </a:spcAft>
              <a:defRPr sz="2400">
                <a:solidFill>
                  <a:schemeClr val="tx1"/>
                </a:solidFill>
                <a:latin typeface="Garamond" charset="0"/>
                <a:ea typeface="ＭＳ Ｐゴシック" charset="0"/>
              </a:defRPr>
            </a:lvl7pPr>
            <a:lvl8pPr marL="3467405" indent="-231160" eaLnBrk="0" fontAlgn="base" hangingPunct="0">
              <a:spcBef>
                <a:spcPct val="0"/>
              </a:spcBef>
              <a:spcAft>
                <a:spcPct val="0"/>
              </a:spcAft>
              <a:defRPr sz="2400">
                <a:solidFill>
                  <a:schemeClr val="tx1"/>
                </a:solidFill>
                <a:latin typeface="Garamond" charset="0"/>
                <a:ea typeface="ＭＳ Ｐゴシック" charset="0"/>
              </a:defRPr>
            </a:lvl8pPr>
            <a:lvl9pPr marL="3929725" indent="-231160" eaLnBrk="0" fontAlgn="base" hangingPunct="0">
              <a:spcBef>
                <a:spcPct val="0"/>
              </a:spcBef>
              <a:spcAft>
                <a:spcPct val="0"/>
              </a:spcAft>
              <a:defRPr sz="2400">
                <a:solidFill>
                  <a:schemeClr val="tx1"/>
                </a:solidFill>
                <a:latin typeface="Garamond" charset="0"/>
                <a:ea typeface="ＭＳ Ｐゴシック" charset="0"/>
              </a:defRPr>
            </a:lvl9pPr>
          </a:lstStyle>
          <a:p>
            <a:fld id="{43B4FA49-452F-F542-A232-DA8C5FFA0AF1}" type="slidenum">
              <a:rPr lang="en-US" sz="1200">
                <a:latin typeface="Arial" charset="0"/>
              </a:rPr>
              <a:pPr/>
              <a:t>132</a:t>
            </a:fld>
            <a:endParaRPr lang="en-US" sz="1200" dirty="0">
              <a:latin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022962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2D57B-9256-1844-B806-9394527C76FD}" type="slidenum">
              <a:rPr lang="en-US"/>
              <a:pPr/>
              <a:t>133</a:t>
            </a:fld>
            <a:endParaRPr lang="en-US" dirty="0"/>
          </a:p>
        </p:txBody>
      </p:sp>
      <p:sp>
        <p:nvSpPr>
          <p:cNvPr id="976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76899" name="Rectangle 3"/>
          <p:cNvSpPr>
            <a:spLocks noGrp="1" noChangeArrowheads="1"/>
          </p:cNvSpPr>
          <p:nvPr>
            <p:ph type="body" idx="1"/>
          </p:nvPr>
        </p:nvSpPr>
        <p:spPr>
          <a:xfrm>
            <a:off x="695123" y="4386418"/>
            <a:ext cx="5557829" cy="4155555"/>
          </a:xfrm>
        </p:spPr>
        <p:txBody>
          <a:bodyPr lIns="92458" tIns="46229" rIns="92458" bIns="46229"/>
          <a:lstStyle/>
          <a:p>
            <a:endParaRPr lang="en-US" dirty="0"/>
          </a:p>
        </p:txBody>
      </p:sp>
    </p:spTree>
    <p:extLst>
      <p:ext uri="{BB962C8B-B14F-4D97-AF65-F5344CB8AC3E}">
        <p14:creationId xmlns:p14="http://schemas.microsoft.com/office/powerpoint/2010/main" val="566592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7"/>
          <p:cNvSpPr>
            <a:spLocks noGrp="1" noChangeArrowheads="1"/>
          </p:cNvSpPr>
          <p:nvPr>
            <p:ph type="sldNum" sz="quarter" idx="5"/>
          </p:nvPr>
        </p:nvSpPr>
        <p:spPr>
          <a:noFill/>
        </p:spPr>
        <p:txBody>
          <a:bodyPr/>
          <a:lstStyle/>
          <a:p>
            <a:fld id="{C2A8A1E4-43AD-4259-A537-61CCB0FF0CFE}" type="slidenum">
              <a:rPr lang="en-US" smtClean="0">
                <a:latin typeface="Arial" charset="0"/>
                <a:ea typeface="ＭＳ Ｐゴシック"/>
                <a:cs typeface="ＭＳ Ｐゴシック"/>
              </a:rPr>
              <a:pPr/>
              <a:t>135</a:t>
            </a:fld>
            <a:endParaRPr lang="en-US" dirty="0">
              <a:latin typeface="Arial" charset="0"/>
              <a:ea typeface="ＭＳ Ｐゴシック"/>
              <a:cs typeface="ＭＳ Ｐゴシック"/>
            </a:endParaRPr>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a:cs typeface="ＭＳ Ｐゴシック"/>
            </a:endParaRPr>
          </a:p>
        </p:txBody>
      </p:sp>
    </p:spTree>
    <p:extLst>
      <p:ext uri="{BB962C8B-B14F-4D97-AF65-F5344CB8AC3E}">
        <p14:creationId xmlns:p14="http://schemas.microsoft.com/office/powerpoint/2010/main" val="2077506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2BB30-26FF-B345-99EA-379FBA096017}" type="slidenum">
              <a:rPr lang="en-US"/>
              <a:pPr/>
              <a:t>136</a:t>
            </a:fld>
            <a:endParaRPr lang="en-US" dirty="0"/>
          </a:p>
        </p:txBody>
      </p:sp>
      <p:sp>
        <p:nvSpPr>
          <p:cNvPr id="884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84739" name="Rectangle 3"/>
          <p:cNvSpPr>
            <a:spLocks noGrp="1" noChangeArrowheads="1"/>
          </p:cNvSpPr>
          <p:nvPr>
            <p:ph type="body" idx="1"/>
          </p:nvPr>
        </p:nvSpPr>
        <p:spPr>
          <a:xfrm>
            <a:off x="695123" y="4386418"/>
            <a:ext cx="5557829" cy="4155555"/>
          </a:xfrm>
        </p:spPr>
        <p:txBody>
          <a:bodyPr lIns="92458" tIns="46229" rIns="92458" bIns="46229"/>
          <a:lstStyle/>
          <a:p>
            <a:endParaRPr lang="en-US" dirty="0"/>
          </a:p>
        </p:txBody>
      </p:sp>
    </p:spTree>
    <p:extLst>
      <p:ext uri="{BB962C8B-B14F-4D97-AF65-F5344CB8AC3E}">
        <p14:creationId xmlns:p14="http://schemas.microsoft.com/office/powerpoint/2010/main" val="23992054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142</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919163" y="709613"/>
            <a:ext cx="5264150" cy="3509962"/>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328905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143</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919163" y="709613"/>
            <a:ext cx="5264150" cy="3509962"/>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60059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9BA00A48-95CF-4EA0-ADF4-93CD7F0AE7A8}" type="slidenum">
              <a:rPr lang="en-US" altLang="en-US" smtClean="0">
                <a:latin typeface="Times New Roman" pitchFamily="18" charset="0"/>
              </a:rPr>
              <a:pPr/>
              <a:t>18</a:t>
            </a:fld>
            <a:endParaRPr lang="en-US" altLang="en-US" dirty="0">
              <a:latin typeface="Times New Roman" pitchFamily="18" charset="0"/>
            </a:endParaRPr>
          </a:p>
        </p:txBody>
      </p:sp>
      <p:sp>
        <p:nvSpPr>
          <p:cNvPr id="152579" name="Rectangle 2"/>
          <p:cNvSpPr>
            <a:spLocks noGrp="1" noRot="1" noChangeAspect="1" noChangeArrowheads="1" noTextEdit="1"/>
          </p:cNvSpPr>
          <p:nvPr>
            <p:ph type="sldImg"/>
          </p:nvPr>
        </p:nvSpPr>
        <p:spPr>
          <a:xfrm>
            <a:off x="919163" y="709613"/>
            <a:ext cx="5264150" cy="3509962"/>
          </a:xfrm>
          <a:ln/>
        </p:spPr>
      </p:sp>
      <p:sp>
        <p:nvSpPr>
          <p:cNvPr id="152580"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687809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144</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919163" y="709613"/>
            <a:ext cx="5264150" cy="3509962"/>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418478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152</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3289054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153</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600598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154</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4184789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533341F-1CB8-4963-ABB3-2759D1FA1408}" type="slidenum">
              <a:rPr kumimoji="1" lang="en-US" altLang="en-US" smtClean="0">
                <a:latin typeface="Times New Roman" pitchFamily="18" charset="0"/>
              </a:rPr>
              <a:pPr/>
              <a:t>156</a:t>
            </a:fld>
            <a:endParaRPr kumimoji="1" lang="en-US" altLang="en-US" dirty="0">
              <a:latin typeface="Times New Roman" pitchFamily="18" charset="0"/>
            </a:endParaRPr>
          </a:p>
        </p:txBody>
      </p:sp>
      <p:sp>
        <p:nvSpPr>
          <p:cNvPr id="190467" name="Rectangle 2"/>
          <p:cNvSpPr>
            <a:spLocks noGrp="1" noRot="1" noChangeAspect="1" noChangeArrowheads="1" noTextEdit="1"/>
          </p:cNvSpPr>
          <p:nvPr>
            <p:ph type="sldImg"/>
          </p:nvPr>
        </p:nvSpPr>
        <p:spPr>
          <a:xfrm>
            <a:off x="838200" y="711200"/>
            <a:ext cx="5272088" cy="3514725"/>
          </a:xfrm>
          <a:ln/>
        </p:spPr>
      </p:sp>
      <p:sp>
        <p:nvSpPr>
          <p:cNvPr id="190468"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348814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533341F-1CB8-4963-ABB3-2759D1FA1408}" type="slidenum">
              <a:rPr kumimoji="1" lang="en-US" altLang="en-US" smtClean="0">
                <a:latin typeface="Times New Roman" pitchFamily="18" charset="0"/>
              </a:rPr>
              <a:pPr/>
              <a:t>157</a:t>
            </a:fld>
            <a:endParaRPr kumimoji="1" lang="en-US" altLang="en-US" dirty="0">
              <a:latin typeface="Times New Roman" pitchFamily="18" charset="0"/>
            </a:endParaRPr>
          </a:p>
        </p:txBody>
      </p:sp>
      <p:sp>
        <p:nvSpPr>
          <p:cNvPr id="190467" name="Rectangle 2"/>
          <p:cNvSpPr>
            <a:spLocks noGrp="1" noRot="1" noChangeAspect="1" noChangeArrowheads="1" noTextEdit="1"/>
          </p:cNvSpPr>
          <p:nvPr>
            <p:ph type="sldImg"/>
          </p:nvPr>
        </p:nvSpPr>
        <p:spPr>
          <a:xfrm>
            <a:off x="838200" y="711200"/>
            <a:ext cx="5272088" cy="3514725"/>
          </a:xfrm>
          <a:ln/>
        </p:spPr>
      </p:sp>
      <p:sp>
        <p:nvSpPr>
          <p:cNvPr id="190468"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7498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533341F-1CB8-4963-ABB3-2759D1FA1408}" type="slidenum">
              <a:rPr kumimoji="1" lang="en-US" altLang="en-US" smtClean="0">
                <a:latin typeface="Times New Roman" pitchFamily="18" charset="0"/>
              </a:rPr>
              <a:pPr/>
              <a:t>158</a:t>
            </a:fld>
            <a:endParaRPr kumimoji="1" lang="en-US" altLang="en-US" dirty="0">
              <a:latin typeface="Times New Roman" pitchFamily="18" charset="0"/>
            </a:endParaRPr>
          </a:p>
        </p:txBody>
      </p:sp>
      <p:sp>
        <p:nvSpPr>
          <p:cNvPr id="190467" name="Rectangle 2"/>
          <p:cNvSpPr>
            <a:spLocks noGrp="1" noRot="1" noChangeAspect="1" noChangeArrowheads="1" noTextEdit="1"/>
          </p:cNvSpPr>
          <p:nvPr>
            <p:ph type="sldImg"/>
          </p:nvPr>
        </p:nvSpPr>
        <p:spPr>
          <a:xfrm>
            <a:off x="838200" y="711200"/>
            <a:ext cx="5272088" cy="3514725"/>
          </a:xfrm>
          <a:ln/>
        </p:spPr>
      </p:sp>
      <p:sp>
        <p:nvSpPr>
          <p:cNvPr id="190468"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33180909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533341F-1CB8-4963-ABB3-2759D1FA1408}" type="slidenum">
              <a:rPr kumimoji="1" lang="en-US" altLang="en-US" smtClean="0">
                <a:latin typeface="Times New Roman" pitchFamily="18" charset="0"/>
              </a:rPr>
              <a:pPr/>
              <a:t>159</a:t>
            </a:fld>
            <a:endParaRPr kumimoji="1" lang="en-US" altLang="en-US" dirty="0">
              <a:latin typeface="Times New Roman" pitchFamily="18" charset="0"/>
            </a:endParaRPr>
          </a:p>
        </p:txBody>
      </p:sp>
      <p:sp>
        <p:nvSpPr>
          <p:cNvPr id="190467" name="Rectangle 2"/>
          <p:cNvSpPr>
            <a:spLocks noGrp="1" noRot="1" noChangeAspect="1" noChangeArrowheads="1" noTextEdit="1"/>
          </p:cNvSpPr>
          <p:nvPr>
            <p:ph type="sldImg"/>
          </p:nvPr>
        </p:nvSpPr>
        <p:spPr>
          <a:xfrm>
            <a:off x="838200" y="711200"/>
            <a:ext cx="5272088" cy="3514725"/>
          </a:xfrm>
          <a:ln/>
        </p:spPr>
      </p:sp>
      <p:sp>
        <p:nvSpPr>
          <p:cNvPr id="190468"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3288587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533341F-1CB8-4963-ABB3-2759D1FA1408}" type="slidenum">
              <a:rPr kumimoji="1" lang="en-US" altLang="en-US" smtClean="0">
                <a:latin typeface="Times New Roman" pitchFamily="18" charset="0"/>
              </a:rPr>
              <a:pPr/>
              <a:t>160</a:t>
            </a:fld>
            <a:endParaRPr kumimoji="1" lang="en-US" altLang="en-US" dirty="0">
              <a:latin typeface="Times New Roman" pitchFamily="18" charset="0"/>
            </a:endParaRPr>
          </a:p>
        </p:txBody>
      </p:sp>
      <p:sp>
        <p:nvSpPr>
          <p:cNvPr id="190467" name="Rectangle 2"/>
          <p:cNvSpPr>
            <a:spLocks noGrp="1" noRot="1" noChangeAspect="1" noChangeArrowheads="1" noTextEdit="1"/>
          </p:cNvSpPr>
          <p:nvPr>
            <p:ph type="sldImg"/>
          </p:nvPr>
        </p:nvSpPr>
        <p:spPr>
          <a:xfrm>
            <a:off x="838200" y="711200"/>
            <a:ext cx="5272088" cy="3514725"/>
          </a:xfrm>
          <a:ln/>
        </p:spPr>
      </p:sp>
      <p:sp>
        <p:nvSpPr>
          <p:cNvPr id="190468"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3989675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C533341F-1CB8-4963-ABB3-2759D1FA1408}" type="slidenum">
              <a:rPr kumimoji="1" lang="en-US" altLang="en-US" smtClean="0">
                <a:latin typeface="Times New Roman" pitchFamily="18" charset="0"/>
              </a:rPr>
              <a:pPr/>
              <a:t>161</a:t>
            </a:fld>
            <a:endParaRPr kumimoji="1" lang="en-US" altLang="en-US" dirty="0">
              <a:latin typeface="Times New Roman" pitchFamily="18" charset="0"/>
            </a:endParaRPr>
          </a:p>
        </p:txBody>
      </p:sp>
      <p:sp>
        <p:nvSpPr>
          <p:cNvPr id="190467" name="Rectangle 2"/>
          <p:cNvSpPr>
            <a:spLocks noGrp="1" noRot="1" noChangeAspect="1" noChangeArrowheads="1" noTextEdit="1"/>
          </p:cNvSpPr>
          <p:nvPr>
            <p:ph type="sldImg"/>
          </p:nvPr>
        </p:nvSpPr>
        <p:spPr>
          <a:xfrm>
            <a:off x="838200" y="711200"/>
            <a:ext cx="5272088" cy="3514725"/>
          </a:xfrm>
          <a:ln/>
        </p:spPr>
      </p:sp>
      <p:sp>
        <p:nvSpPr>
          <p:cNvPr id="190468"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01287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E3BB82DA-9B91-42B3-9A2D-7F9CA9306912}" type="slidenum">
              <a:rPr lang="en-US" altLang="en-US" smtClean="0">
                <a:latin typeface="Times New Roman" pitchFamily="18" charset="0"/>
              </a:rPr>
              <a:pPr/>
              <a:t>19</a:t>
            </a:fld>
            <a:endParaRPr lang="en-US" altLang="en-US" dirty="0">
              <a:latin typeface="Times New Roman" pitchFamily="18" charset="0"/>
            </a:endParaRPr>
          </a:p>
        </p:txBody>
      </p:sp>
      <p:sp>
        <p:nvSpPr>
          <p:cNvPr id="153603" name="Rectangle 2"/>
          <p:cNvSpPr>
            <a:spLocks noGrp="1" noRot="1" noChangeAspect="1" noChangeArrowheads="1" noTextEdit="1"/>
          </p:cNvSpPr>
          <p:nvPr>
            <p:ph type="sldImg"/>
          </p:nvPr>
        </p:nvSpPr>
        <p:spPr>
          <a:xfrm>
            <a:off x="919163" y="709613"/>
            <a:ext cx="5264150" cy="3509962"/>
          </a:xfrm>
          <a:ln/>
        </p:spPr>
      </p:sp>
      <p:sp>
        <p:nvSpPr>
          <p:cNvPr id="153604"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591193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AE3BD475-064A-40A0-AF80-6EBDE3BB60C5}" type="slidenum">
              <a:rPr kumimoji="1" lang="en-US" altLang="en-US" smtClean="0">
                <a:latin typeface="Times New Roman" pitchFamily="18" charset="0"/>
              </a:rPr>
              <a:pPr/>
              <a:t>167</a:t>
            </a:fld>
            <a:endParaRPr kumimoji="1" lang="en-US" altLang="en-US" dirty="0">
              <a:latin typeface="Times New Roman" pitchFamily="18" charset="0"/>
            </a:endParaRPr>
          </a:p>
        </p:txBody>
      </p:sp>
      <p:sp>
        <p:nvSpPr>
          <p:cNvPr id="212995" name="Rectangle 2"/>
          <p:cNvSpPr>
            <a:spLocks noGrp="1" noRot="1" noChangeAspect="1" noChangeArrowheads="1" noTextEdit="1"/>
          </p:cNvSpPr>
          <p:nvPr>
            <p:ph type="sldImg"/>
          </p:nvPr>
        </p:nvSpPr>
        <p:spPr>
          <a:xfrm>
            <a:off x="919163" y="709613"/>
            <a:ext cx="5264150" cy="3509962"/>
          </a:xfrm>
          <a:ln/>
        </p:spPr>
      </p:sp>
      <p:sp>
        <p:nvSpPr>
          <p:cNvPr id="212996"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0073358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A5CE5549-B93E-4778-AC55-43FE31A5A7EB}" type="slidenum">
              <a:rPr kumimoji="1" lang="en-US" altLang="en-US" smtClean="0">
                <a:latin typeface="Times New Roman" pitchFamily="18" charset="0"/>
              </a:rPr>
              <a:pPr/>
              <a:t>168</a:t>
            </a:fld>
            <a:endParaRPr kumimoji="1" lang="en-US" altLang="en-US" dirty="0">
              <a:latin typeface="Times New Roman" pitchFamily="18" charset="0"/>
            </a:endParaRPr>
          </a:p>
        </p:txBody>
      </p:sp>
      <p:sp>
        <p:nvSpPr>
          <p:cNvPr id="211971" name="Rectangle 2"/>
          <p:cNvSpPr>
            <a:spLocks noGrp="1" noRot="1" noChangeAspect="1" noChangeArrowheads="1" noTextEdit="1"/>
          </p:cNvSpPr>
          <p:nvPr>
            <p:ph type="sldImg"/>
          </p:nvPr>
        </p:nvSpPr>
        <p:spPr>
          <a:xfrm>
            <a:off x="919163" y="709613"/>
            <a:ext cx="5264150" cy="3509962"/>
          </a:xfrm>
          <a:ln/>
        </p:spPr>
      </p:sp>
      <p:sp>
        <p:nvSpPr>
          <p:cNvPr id="211972"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9837954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D3246D23-0B2E-4287-B6C9-3312C3DCCE6C}" type="slidenum">
              <a:rPr lang="en-US" altLang="en-US" smtClean="0">
                <a:ea typeface="ＭＳ Ｐゴシック" pitchFamily="34" charset="-128"/>
              </a:rPr>
              <a:pPr/>
              <a:t>169</a:t>
            </a:fld>
            <a:endParaRPr lang="en-US" altLang="en-US" dirty="0">
              <a:ea typeface="ＭＳ Ｐゴシック" pitchFamily="34" charset="-128"/>
            </a:endParaRPr>
          </a:p>
        </p:txBody>
      </p:sp>
      <p:sp>
        <p:nvSpPr>
          <p:cNvPr id="209923" name="Rectangle 1026"/>
          <p:cNvSpPr>
            <a:spLocks noGrp="1" noRot="1" noChangeAspect="1" noChangeArrowheads="1" noTextEdit="1"/>
          </p:cNvSpPr>
          <p:nvPr>
            <p:ph type="sldImg"/>
          </p:nvPr>
        </p:nvSpPr>
        <p:spPr>
          <a:xfrm>
            <a:off x="919163" y="709613"/>
            <a:ext cx="5264150" cy="3509962"/>
          </a:xfrm>
          <a:ln/>
        </p:spPr>
      </p:sp>
      <p:sp>
        <p:nvSpPr>
          <p:cNvPr id="209924" name="Rectangle 1027"/>
          <p:cNvSpPr>
            <a:spLocks noGrp="1" noChangeArrowheads="1"/>
          </p:cNvSpPr>
          <p:nvPr>
            <p:ph type="body" idx="1"/>
          </p:nvPr>
        </p:nvSpPr>
        <p:spPr>
          <a:noFill/>
        </p:spPr>
        <p:txBody>
          <a:bodyPr/>
          <a:lstStyle/>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910974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170</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1189531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171</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4060760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172</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2611568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173</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33365287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174</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39681945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E15BE9-BB07-410F-938B-954D9054AD83}" type="slidenum">
              <a:rPr kumimoji="1" lang="en-US" altLang="en-US" smtClean="0">
                <a:latin typeface="Times New Roman" pitchFamily="18" charset="0"/>
              </a:rPr>
              <a:pPr/>
              <a:t>175</a:t>
            </a:fld>
            <a:endParaRPr kumimoji="1" lang="en-US" altLang="en-US" dirty="0">
              <a:latin typeface="Times New Roman" pitchFamily="18" charset="0"/>
            </a:endParaRPr>
          </a:p>
        </p:txBody>
      </p:sp>
      <p:sp>
        <p:nvSpPr>
          <p:cNvPr id="188419" name="Rectangle 2"/>
          <p:cNvSpPr>
            <a:spLocks noGrp="1" noRot="1" noChangeAspect="1" noChangeArrowheads="1" noTextEdit="1"/>
          </p:cNvSpPr>
          <p:nvPr>
            <p:ph type="sldImg"/>
          </p:nvPr>
        </p:nvSpPr>
        <p:spPr>
          <a:xfrm>
            <a:off x="898525" y="703263"/>
            <a:ext cx="5213350" cy="3475037"/>
          </a:xfrm>
          <a:ln/>
        </p:spPr>
      </p:sp>
      <p:sp>
        <p:nvSpPr>
          <p:cNvPr id="18842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35663030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94807" y="4444135"/>
            <a:ext cx="5558459" cy="3636110"/>
          </a:xfrm>
          <a:prstGeom prst="rect">
            <a:avLst/>
          </a:prstGeom>
          <a:noFill/>
          <a:ln>
            <a:noFill/>
          </a:ln>
        </p:spPr>
        <p:txBody>
          <a:bodyPr spcFirstLastPara="1" wrap="square" lIns="92449" tIns="92449" rIns="92449" bIns="92449" anchor="ctr" anchorCtr="0">
            <a:noAutofit/>
          </a:bodyPr>
          <a:lstStyle/>
          <a:p>
            <a:pPr>
              <a:spcBef>
                <a:spcPts val="0"/>
              </a:spcBef>
              <a:spcAft>
                <a:spcPts val="0"/>
              </a:spcAft>
            </a:pPr>
            <a:r>
              <a:rPr lang="en" sz="1100" b="1"/>
              <a:t>Speaker Notes: </a:t>
            </a:r>
            <a:endParaRPr sz="1100" b="1" dirty="0"/>
          </a:p>
          <a:p>
            <a:pPr marL="462321" indent="-301793">
              <a:lnSpc>
                <a:spcPct val="138000"/>
              </a:lnSpc>
              <a:spcBef>
                <a:spcPts val="0"/>
              </a:spcBef>
              <a:spcAft>
                <a:spcPts val="0"/>
              </a:spcAft>
              <a:buClr>
                <a:schemeClr val="dk1"/>
              </a:buClr>
              <a:buSzPts val="1100"/>
              <a:buChar char="-"/>
            </a:pPr>
            <a:r>
              <a:rPr lang="en" sz="1100">
                <a:solidFill>
                  <a:schemeClr val="dk1"/>
                </a:solidFill>
              </a:rPr>
              <a:t>When used with adolescents, these following tools should also be used in conjunction with the HCR-20v3: </a:t>
            </a:r>
            <a:endParaRPr sz="1100" dirty="0">
              <a:solidFill>
                <a:schemeClr val="dk1"/>
              </a:solidFill>
            </a:endParaRPr>
          </a:p>
          <a:p>
            <a:pPr marL="924641" lvl="1" indent="-301793">
              <a:lnSpc>
                <a:spcPct val="138000"/>
              </a:lnSpc>
              <a:spcBef>
                <a:spcPts val="0"/>
              </a:spcBef>
              <a:spcAft>
                <a:spcPts val="0"/>
              </a:spcAft>
              <a:buClr>
                <a:schemeClr val="dk1"/>
              </a:buClr>
              <a:buSzPts val="1100"/>
              <a:buChar char="-"/>
            </a:pPr>
            <a:r>
              <a:rPr lang="en" sz="1100" i="1">
                <a:solidFill>
                  <a:schemeClr val="dk1"/>
                </a:solidFill>
              </a:rPr>
              <a:t>Structured Assessment of Violence Risk in Youth</a:t>
            </a:r>
            <a:r>
              <a:rPr lang="en" sz="1100">
                <a:solidFill>
                  <a:schemeClr val="dk1"/>
                </a:solidFill>
              </a:rPr>
              <a:t> - SAVRY; Borum, Bartel, &amp; Forth, 2006</a:t>
            </a:r>
            <a:endParaRPr sz="1100" dirty="0">
              <a:solidFill>
                <a:schemeClr val="dk1"/>
              </a:solidFill>
            </a:endParaRPr>
          </a:p>
          <a:p>
            <a:pPr marL="924641" lvl="1" indent="-301793">
              <a:lnSpc>
                <a:spcPct val="138000"/>
              </a:lnSpc>
              <a:spcBef>
                <a:spcPts val="0"/>
              </a:spcBef>
              <a:spcAft>
                <a:spcPts val="0"/>
              </a:spcAft>
              <a:buClr>
                <a:schemeClr val="dk1"/>
              </a:buClr>
              <a:buSzPts val="1100"/>
              <a:buChar char="-"/>
            </a:pPr>
            <a:r>
              <a:rPr lang="en" sz="1100" i="1">
                <a:solidFill>
                  <a:schemeClr val="dk1"/>
                </a:solidFill>
              </a:rPr>
              <a:t>Youth Level of Service/Case Management Inventory</a:t>
            </a:r>
            <a:r>
              <a:rPr lang="en" sz="1100">
                <a:solidFill>
                  <a:schemeClr val="dk1"/>
                </a:solidFill>
              </a:rPr>
              <a:t> - YLS/CMI; Hoge &amp; Andrews, 2002)</a:t>
            </a:r>
            <a:endParaRPr sz="1100" dirty="0"/>
          </a:p>
        </p:txBody>
      </p:sp>
      <p:sp>
        <p:nvSpPr>
          <p:cNvPr id="153" name="Shape 153"/>
          <p:cNvSpPr>
            <a:spLocks noGrp="1" noRot="1" noChangeAspect="1"/>
          </p:cNvSpPr>
          <p:nvPr>
            <p:ph type="sldImg" idx="2"/>
          </p:nvPr>
        </p:nvSpPr>
        <p:spPr>
          <a:xfrm>
            <a:off x="1136650" y="1154113"/>
            <a:ext cx="4675188" cy="31162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F98D7E6C-2F3E-4038-A4B3-EE17882D9C72}" type="slidenum">
              <a:rPr lang="en-US" altLang="en-US" smtClean="0">
                <a:ea typeface="ＭＳ Ｐゴシック" pitchFamily="34" charset="-128"/>
              </a:rPr>
              <a:pPr/>
              <a:t>20</a:t>
            </a:fld>
            <a:endParaRPr lang="en-US" altLang="en-US" dirty="0">
              <a:ea typeface="ＭＳ Ｐゴシック" pitchFamily="34" charset="-128"/>
            </a:endParaRPr>
          </a:p>
        </p:txBody>
      </p:sp>
      <p:sp>
        <p:nvSpPr>
          <p:cNvPr id="154627" name="Rectangle 2"/>
          <p:cNvSpPr>
            <a:spLocks noGrp="1" noRot="1" noChangeAspect="1" noChangeArrowheads="1" noTextEdit="1"/>
          </p:cNvSpPr>
          <p:nvPr>
            <p:ph type="sldImg"/>
          </p:nvPr>
        </p:nvSpPr>
        <p:spPr>
          <a:xfrm>
            <a:off x="919163" y="709613"/>
            <a:ext cx="5264150" cy="3509962"/>
          </a:xfrm>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3380572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876300" y="692150"/>
            <a:ext cx="5195888"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pPr>
              <a:spcBef>
                <a:spcPts val="0"/>
              </a:spcBef>
              <a:spcAft>
                <a:spcPts val="0"/>
              </a:spcAft>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876300" y="692150"/>
            <a:ext cx="5195888"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pPr>
              <a:spcBef>
                <a:spcPts val="0"/>
              </a:spcBef>
              <a:spcAft>
                <a:spcPts val="0"/>
              </a:spcAft>
            </a:pPr>
            <a:endParaRPr dirty="0"/>
          </a:p>
        </p:txBody>
      </p:sp>
    </p:spTree>
    <p:extLst>
      <p:ext uri="{BB962C8B-B14F-4D97-AF65-F5344CB8AC3E}">
        <p14:creationId xmlns:p14="http://schemas.microsoft.com/office/powerpoint/2010/main" val="38050620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876300" y="692150"/>
            <a:ext cx="5195888"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pPr>
              <a:spcBef>
                <a:spcPts val="0"/>
              </a:spcBef>
              <a:spcAft>
                <a:spcPts val="0"/>
              </a:spcAft>
            </a:pPr>
            <a:endParaRPr dirty="0"/>
          </a:p>
        </p:txBody>
      </p:sp>
    </p:spTree>
    <p:extLst>
      <p:ext uri="{BB962C8B-B14F-4D97-AF65-F5344CB8AC3E}">
        <p14:creationId xmlns:p14="http://schemas.microsoft.com/office/powerpoint/2010/main" val="31824832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876300" y="692150"/>
            <a:ext cx="5195888"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pPr>
              <a:spcBef>
                <a:spcPts val="0"/>
              </a:spcBef>
              <a:spcAft>
                <a:spcPts val="0"/>
              </a:spcAft>
            </a:pPr>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876300" y="692150"/>
            <a:ext cx="5195888"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pPr>
              <a:spcBef>
                <a:spcPts val="0"/>
              </a:spcBef>
              <a:spcAft>
                <a:spcPts val="0"/>
              </a:spcAft>
            </a:pPr>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876300" y="692150"/>
            <a:ext cx="5195888"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pPr>
              <a:spcBef>
                <a:spcPts val="0"/>
              </a:spcBef>
              <a:spcAft>
                <a:spcPts val="0"/>
              </a:spcAft>
            </a:pPr>
            <a:r>
              <a:rPr lang="en" sz="900"/>
              <a:t>Step 3:</a:t>
            </a:r>
            <a:endParaRPr sz="900" dirty="0"/>
          </a:p>
          <a:p>
            <a:pPr>
              <a:spcBef>
                <a:spcPts val="0"/>
              </a:spcBef>
              <a:spcAft>
                <a:spcPts val="0"/>
              </a:spcAft>
            </a:pPr>
            <a:r>
              <a:rPr lang="en" sz="900"/>
              <a:t>Require that evaluators not only consider if risk factors are present, but how they are relevant to violence risk</a:t>
            </a:r>
            <a:endParaRPr sz="900" dirty="0"/>
          </a:p>
          <a:p>
            <a:pPr>
              <a:spcBef>
                <a:spcPts val="0"/>
              </a:spcBef>
              <a:spcAft>
                <a:spcPts val="0"/>
              </a:spcAft>
            </a:pPr>
            <a:r>
              <a:rPr lang="en" sz="900"/>
              <a:t>	Describe how the risk factors manifest</a:t>
            </a:r>
            <a:endParaRPr sz="900" dirty="0"/>
          </a:p>
          <a:p>
            <a:pPr>
              <a:spcBef>
                <a:spcPts val="0"/>
              </a:spcBef>
              <a:spcAft>
                <a:spcPts val="0"/>
              </a:spcAft>
            </a:pPr>
            <a:r>
              <a:rPr lang="en" sz="900"/>
              <a:t>Relevant if</a:t>
            </a:r>
            <a:endParaRPr sz="900" dirty="0"/>
          </a:p>
          <a:p>
            <a:pPr>
              <a:spcBef>
                <a:spcPts val="0"/>
              </a:spcBef>
              <a:spcAft>
                <a:spcPts val="0"/>
              </a:spcAft>
            </a:pPr>
            <a:r>
              <a:rPr lang="en" sz="900"/>
              <a:t>	Material contribution to past violence</a:t>
            </a:r>
            <a:endParaRPr sz="900" dirty="0"/>
          </a:p>
          <a:p>
            <a:pPr>
              <a:spcBef>
                <a:spcPts val="0"/>
              </a:spcBef>
              <a:spcAft>
                <a:spcPts val="0"/>
              </a:spcAft>
            </a:pPr>
            <a:r>
              <a:rPr lang="en" sz="900"/>
              <a:t>	Likely to influence violence in the future</a:t>
            </a:r>
            <a:endParaRPr sz="900" dirty="0"/>
          </a:p>
          <a:p>
            <a:pPr>
              <a:spcBef>
                <a:spcPts val="0"/>
              </a:spcBef>
              <a:spcAft>
                <a:spcPts val="0"/>
              </a:spcAft>
            </a:pPr>
            <a:r>
              <a:rPr lang="en" sz="900"/>
              <a:t>	Likely to impair capacity to employ non-violent techniques</a:t>
            </a:r>
            <a:endParaRPr sz="900" dirty="0"/>
          </a:p>
          <a:p>
            <a:pPr>
              <a:spcBef>
                <a:spcPts val="0"/>
              </a:spcBef>
              <a:spcAft>
                <a:spcPts val="0"/>
              </a:spcAft>
            </a:pPr>
            <a:r>
              <a:rPr lang="en" sz="900"/>
              <a:t>	Crucial to manage factor in order to mitigate risk</a:t>
            </a:r>
            <a:endParaRPr sz="900" dirty="0"/>
          </a:p>
          <a:p>
            <a:pPr>
              <a:spcBef>
                <a:spcPts val="0"/>
              </a:spcBef>
              <a:spcAft>
                <a:spcPts val="0"/>
              </a:spcAft>
            </a:pPr>
            <a:r>
              <a:rPr lang="en" sz="900"/>
              <a:t>Motivate</a:t>
            </a:r>
            <a:endParaRPr sz="900" dirty="0"/>
          </a:p>
          <a:p>
            <a:pPr>
              <a:spcBef>
                <a:spcPts val="0"/>
              </a:spcBef>
              <a:spcAft>
                <a:spcPts val="0"/>
              </a:spcAft>
            </a:pPr>
            <a:r>
              <a:rPr lang="en" sz="900"/>
              <a:t>	Violence is a rewarding option</a:t>
            </a:r>
            <a:endParaRPr sz="900" dirty="0"/>
          </a:p>
          <a:p>
            <a:pPr>
              <a:spcBef>
                <a:spcPts val="0"/>
              </a:spcBef>
              <a:spcAft>
                <a:spcPts val="0"/>
              </a:spcAft>
            </a:pPr>
            <a:r>
              <a:rPr lang="en" sz="900"/>
              <a:t>Disinhibit</a:t>
            </a:r>
            <a:endParaRPr sz="900" dirty="0"/>
          </a:p>
          <a:p>
            <a:pPr>
              <a:spcBef>
                <a:spcPts val="0"/>
              </a:spcBef>
              <a:spcAft>
                <a:spcPts val="0"/>
              </a:spcAft>
            </a:pPr>
            <a:r>
              <a:rPr lang="en" sz="900"/>
              <a:t>	Evaluee is less likely to be influenced by restraints, regardless if </a:t>
            </a:r>
            <a:endParaRPr sz="900" dirty="0"/>
          </a:p>
          <a:p>
            <a:pPr indent="462321">
              <a:spcBef>
                <a:spcPts val="0"/>
              </a:spcBef>
              <a:spcAft>
                <a:spcPts val="0"/>
              </a:spcAft>
            </a:pPr>
            <a:r>
              <a:rPr lang="en" sz="900"/>
              <a:t>intrinsic/extrinsic</a:t>
            </a:r>
            <a:endParaRPr sz="900" dirty="0"/>
          </a:p>
          <a:p>
            <a:pPr>
              <a:spcBef>
                <a:spcPts val="0"/>
              </a:spcBef>
              <a:spcAft>
                <a:spcPts val="0"/>
              </a:spcAft>
            </a:pPr>
            <a:r>
              <a:rPr lang="en" sz="900"/>
              <a:t>Destabilize</a:t>
            </a:r>
            <a:endParaRPr sz="900" dirty="0"/>
          </a:p>
          <a:p>
            <a:pPr>
              <a:spcBef>
                <a:spcPts val="0"/>
              </a:spcBef>
              <a:spcAft>
                <a:spcPts val="0"/>
              </a:spcAft>
            </a:pPr>
            <a:r>
              <a:rPr lang="en" sz="900"/>
              <a:t>	Disturb ability to monitor and control decision making</a:t>
            </a:r>
            <a:endParaRPr sz="900" dirty="0"/>
          </a:p>
          <a:p>
            <a:pPr>
              <a:spcBef>
                <a:spcPts val="0"/>
              </a:spcBef>
              <a:spcAft>
                <a:spcPts val="0"/>
              </a:spcAft>
            </a:pPr>
            <a:r>
              <a:rPr lang="en" sz="900"/>
              <a:t>Judgements about relevance are hypotheses based on research, experience and case facts</a:t>
            </a:r>
            <a:endParaRPr sz="900" dirty="0"/>
          </a:p>
          <a:p>
            <a:pPr>
              <a:spcBef>
                <a:spcPts val="0"/>
              </a:spcBef>
              <a:spcAft>
                <a:spcPts val="0"/>
              </a:spcAft>
            </a:pPr>
            <a:endParaRPr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48472586-5A3E-40F6-86A5-AED5770CBF4D}" type="slidenum">
              <a:rPr lang="en-US" altLang="en-US" smtClean="0"/>
              <a:pPr/>
              <a:t>38</a:t>
            </a:fld>
            <a:endParaRPr lang="en-US" altLang="en-US" dirty="0"/>
          </a:p>
        </p:txBody>
      </p:sp>
      <p:sp>
        <p:nvSpPr>
          <p:cNvPr id="158723" name="Rectangle 2"/>
          <p:cNvSpPr>
            <a:spLocks noGrp="1" noRot="1" noChangeAspect="1" noChangeArrowheads="1" noTextEdit="1"/>
          </p:cNvSpPr>
          <p:nvPr>
            <p:ph type="sldImg"/>
          </p:nvPr>
        </p:nvSpPr>
        <p:spPr>
          <a:xfrm>
            <a:off x="919163" y="709613"/>
            <a:ext cx="5264150" cy="3509962"/>
          </a:xfrm>
          <a:ln/>
        </p:spPr>
      </p:sp>
      <p:sp>
        <p:nvSpPr>
          <p:cNvPr id="158724"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70554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51271" indent="-288950">
              <a:defRPr>
                <a:solidFill>
                  <a:schemeClr val="tx1"/>
                </a:solidFill>
                <a:latin typeface="Arial" pitchFamily="34" charset="0"/>
              </a:defRPr>
            </a:lvl2pPr>
            <a:lvl3pPr marL="1155802" indent="-231160">
              <a:defRPr>
                <a:solidFill>
                  <a:schemeClr val="tx1"/>
                </a:solidFill>
                <a:latin typeface="Arial" pitchFamily="34" charset="0"/>
              </a:defRPr>
            </a:lvl3pPr>
            <a:lvl4pPr marL="1618122" indent="-231160">
              <a:defRPr>
                <a:solidFill>
                  <a:schemeClr val="tx1"/>
                </a:solidFill>
                <a:latin typeface="Arial" pitchFamily="34" charset="0"/>
              </a:defRPr>
            </a:lvl4pPr>
            <a:lvl5pPr marL="2080443" indent="-231160">
              <a:defRPr>
                <a:solidFill>
                  <a:schemeClr val="tx1"/>
                </a:solidFill>
                <a:latin typeface="Arial" pitchFamily="34" charset="0"/>
              </a:defRPr>
            </a:lvl5pPr>
            <a:lvl6pPr marL="2542764" indent="-231160" eaLnBrk="0" fontAlgn="base" hangingPunct="0">
              <a:spcBef>
                <a:spcPct val="0"/>
              </a:spcBef>
              <a:spcAft>
                <a:spcPct val="0"/>
              </a:spcAft>
              <a:defRPr>
                <a:solidFill>
                  <a:schemeClr val="tx1"/>
                </a:solidFill>
                <a:latin typeface="Arial" pitchFamily="34" charset="0"/>
              </a:defRPr>
            </a:lvl6pPr>
            <a:lvl7pPr marL="3005084" indent="-231160" eaLnBrk="0" fontAlgn="base" hangingPunct="0">
              <a:spcBef>
                <a:spcPct val="0"/>
              </a:spcBef>
              <a:spcAft>
                <a:spcPct val="0"/>
              </a:spcAft>
              <a:defRPr>
                <a:solidFill>
                  <a:schemeClr val="tx1"/>
                </a:solidFill>
                <a:latin typeface="Arial" pitchFamily="34" charset="0"/>
              </a:defRPr>
            </a:lvl7pPr>
            <a:lvl8pPr marL="3467405" indent="-231160" eaLnBrk="0" fontAlgn="base" hangingPunct="0">
              <a:spcBef>
                <a:spcPct val="0"/>
              </a:spcBef>
              <a:spcAft>
                <a:spcPct val="0"/>
              </a:spcAft>
              <a:defRPr>
                <a:solidFill>
                  <a:schemeClr val="tx1"/>
                </a:solidFill>
                <a:latin typeface="Arial" pitchFamily="34" charset="0"/>
              </a:defRPr>
            </a:lvl8pPr>
            <a:lvl9pPr marL="3929725" indent="-231160" eaLnBrk="0" fontAlgn="base" hangingPunct="0">
              <a:spcBef>
                <a:spcPct val="0"/>
              </a:spcBef>
              <a:spcAft>
                <a:spcPct val="0"/>
              </a:spcAft>
              <a:defRPr>
                <a:solidFill>
                  <a:schemeClr val="tx1"/>
                </a:solidFill>
                <a:latin typeface="Arial" pitchFamily="34" charset="0"/>
              </a:defRPr>
            </a:lvl9pPr>
          </a:lstStyle>
          <a:p>
            <a:fld id="{0E97734E-7D98-489F-9674-96D5D25E3337}" type="slidenum">
              <a:rPr lang="en-US" altLang="en-US" smtClean="0"/>
              <a:pPr/>
              <a:t>39</a:t>
            </a:fld>
            <a:endParaRPr lang="en-US" altLang="en-US" dirty="0"/>
          </a:p>
        </p:txBody>
      </p:sp>
      <p:sp>
        <p:nvSpPr>
          <p:cNvPr id="159747" name="Rectangle 2"/>
          <p:cNvSpPr>
            <a:spLocks noGrp="1" noRot="1" noChangeAspect="1" noChangeArrowheads="1" noTextEdit="1"/>
          </p:cNvSpPr>
          <p:nvPr>
            <p:ph type="sldImg"/>
          </p:nvPr>
        </p:nvSpPr>
        <p:spPr>
          <a:xfrm>
            <a:off x="919163" y="709613"/>
            <a:ext cx="5264150" cy="3509962"/>
          </a:xfrm>
          <a:ln/>
        </p:spPr>
      </p:sp>
      <p:sp>
        <p:nvSpPr>
          <p:cNvPr id="159748"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83565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283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3"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9" name="Freeform 5"/>
              <p:cNvSpPr>
                <a:spLocks/>
              </p:cNvSpPr>
              <p:nvPr/>
            </p:nvSpPr>
            <p:spPr bwMode="hidden">
              <a:xfrm>
                <a:off x="4171"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grpSp>
        <p:sp>
          <p:nvSpPr>
            <p:cNvPr id="6" name="Freeform 9"/>
            <p:cNvSpPr>
              <a:spLocks/>
            </p:cNvSpPr>
            <p:nvPr/>
          </p:nvSpPr>
          <p:spPr bwMode="hidden">
            <a:xfrm>
              <a:off x="3322" y="1341"/>
              <a:ext cx="1827"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grpSp>
      <p:sp>
        <p:nvSpPr>
          <p:cNvPr id="110603" name="Rectangle 11"/>
          <p:cNvSpPr>
            <a:spLocks noGrp="1" noChangeArrowheads="1"/>
          </p:cNvSpPr>
          <p:nvPr>
            <p:ph type="ctrTitle" sz="quarter"/>
          </p:nvPr>
        </p:nvSpPr>
        <p:spPr>
          <a:xfrm>
            <a:off x="771525" y="1736725"/>
            <a:ext cx="8743950" cy="1920875"/>
          </a:xfrm>
        </p:spPr>
        <p:txBody>
          <a:bodyPr/>
          <a:lstStyle>
            <a:lvl1pPr>
              <a:defRPr sz="6000"/>
            </a:lvl1pPr>
          </a:lstStyle>
          <a:p>
            <a:r>
              <a:rPr lang="en-US"/>
              <a:t>Click to edit Master title style</a:t>
            </a:r>
          </a:p>
        </p:txBody>
      </p:sp>
      <p:sp>
        <p:nvSpPr>
          <p:cNvPr id="110604" name="Rectangle 12"/>
          <p:cNvSpPr>
            <a:spLocks noGrp="1" noChangeArrowheads="1"/>
          </p:cNvSpPr>
          <p:nvPr>
            <p:ph type="subTitle" sz="quarter" idx="1"/>
          </p:nvPr>
        </p:nvSpPr>
        <p:spPr>
          <a:xfrm>
            <a:off x="1543050" y="3886200"/>
            <a:ext cx="72009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514350" y="6248400"/>
            <a:ext cx="2400300" cy="476250"/>
          </a:xfrm>
        </p:spPr>
        <p:txBody>
          <a:bodyPr/>
          <a:lstStyle>
            <a:lvl1pPr>
              <a:defRPr/>
            </a:lvl1pPr>
          </a:lstStyle>
          <a:p>
            <a:pPr>
              <a:defRPr/>
            </a:pPr>
            <a:fld id="{E5C249CD-539B-4CCF-B5E2-890707DBF643}" type="datetime1">
              <a:rPr lang="en-US" smtClean="0"/>
              <a:t>9/27/2022</a:t>
            </a:fld>
            <a:endParaRPr lang="en-US" dirty="0"/>
          </a:p>
        </p:txBody>
      </p:sp>
      <p:sp>
        <p:nvSpPr>
          <p:cNvPr id="14" name="Rectangle 14"/>
          <p:cNvSpPr>
            <a:spLocks noGrp="1" noChangeArrowheads="1"/>
          </p:cNvSpPr>
          <p:nvPr>
            <p:ph type="ftr" sz="quarter" idx="11"/>
          </p:nvPr>
        </p:nvSpPr>
        <p:spPr>
          <a:xfrm>
            <a:off x="3514725" y="6251575"/>
            <a:ext cx="3257550" cy="476250"/>
          </a:xfrm>
        </p:spPr>
        <p:txBody>
          <a:bodyPr/>
          <a:lstStyle>
            <a:lvl1pPr>
              <a:defRPr/>
            </a:lvl1pPr>
          </a:lstStyle>
          <a:p>
            <a:pPr>
              <a:defRPr/>
            </a:pPr>
            <a:r>
              <a:rPr lang="en-US" dirty="0"/>
              <a:t>St. Cloud, MN 09302022</a:t>
            </a:r>
          </a:p>
        </p:txBody>
      </p:sp>
      <p:sp>
        <p:nvSpPr>
          <p:cNvPr id="15" name="Rectangle 15"/>
          <p:cNvSpPr>
            <a:spLocks noGrp="1" noChangeArrowheads="1"/>
          </p:cNvSpPr>
          <p:nvPr>
            <p:ph type="sldNum" sz="quarter" idx="12"/>
          </p:nvPr>
        </p:nvSpPr>
        <p:spPr>
          <a:xfrm>
            <a:off x="7372350" y="6254750"/>
            <a:ext cx="2400300" cy="476250"/>
          </a:xfrm>
        </p:spPr>
        <p:txBody>
          <a:bodyPr/>
          <a:lstStyle>
            <a:lvl1pPr>
              <a:defRPr/>
            </a:lvl1pPr>
          </a:lstStyle>
          <a:p>
            <a:pPr>
              <a:defRPr/>
            </a:pPr>
            <a:fld id="{66D587B0-FC85-4CAA-B827-22752E4B2AF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2AE1EB1A-4930-4C70-874C-5684BB5981ED}" type="datetime1">
              <a:rPr lang="en-US" smtClean="0"/>
              <a:t>9/27/2022</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33DBD81-1472-4DD5-A54B-1E81E98AED76}"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3B09F97A-D56D-4E97-A3AA-FBF498827D1B}" type="datetime1">
              <a:rPr lang="en-US" smtClean="0"/>
              <a:t>9/27/2022</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FAD75B4A-FEB4-420C-88B5-D610737AE434}"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a:t>Click to edit Master title style</a:t>
            </a:r>
          </a:p>
        </p:txBody>
      </p:sp>
      <p:sp>
        <p:nvSpPr>
          <p:cNvPr id="3" name="Text Placeholder 2"/>
          <p:cNvSpPr>
            <a:spLocks noGrp="1"/>
          </p:cNvSpPr>
          <p:nvPr>
            <p:ph type="body" sz="half" idx="1"/>
          </p:nvPr>
        </p:nvSpPr>
        <p:spPr>
          <a:xfrm>
            <a:off x="514350" y="1600200"/>
            <a:ext cx="45529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227516FE-7665-425C-B805-8F0549D3F2DF}" type="datetime1">
              <a:rPr lang="en-US" smtClean="0"/>
              <a:t>9/27/2022</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5FAE4C9F-8048-4619-956A-E4B8EC055C1A}"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a:t>Click to edit Master title style</a:t>
            </a:r>
          </a:p>
        </p:txBody>
      </p:sp>
      <p:sp>
        <p:nvSpPr>
          <p:cNvPr id="3" name="Text Placeholder 2"/>
          <p:cNvSpPr>
            <a:spLocks noGrp="1"/>
          </p:cNvSpPr>
          <p:nvPr>
            <p:ph type="body" sz="half" idx="1"/>
          </p:nvPr>
        </p:nvSpPr>
        <p:spPr>
          <a:xfrm>
            <a:off x="514350" y="1600200"/>
            <a:ext cx="45529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fld id="{97E9EBB2-A60C-424F-A20C-614E597DF5C8}" type="datetime1">
              <a:rPr lang="en-US" smtClean="0"/>
              <a:t>9/27/2022</a:t>
            </a:fld>
            <a:endParaRPr lang="en-US" dirty="0"/>
          </a:p>
        </p:txBody>
      </p:sp>
      <p:sp>
        <p:nvSpPr>
          <p:cNvPr id="7" name="Rectangle 3"/>
          <p:cNvSpPr>
            <a:spLocks noGrp="1" noChangeArrowheads="1"/>
          </p:cNvSpPr>
          <p:nvPr>
            <p:ph type="sldNum" sz="quarter" idx="11"/>
          </p:nvPr>
        </p:nvSpPr>
        <p:spPr>
          <a:ln/>
        </p:spPr>
        <p:txBody>
          <a:bodyPr/>
          <a:lstStyle>
            <a:lvl1pPr>
              <a:defRPr/>
            </a:lvl1pPr>
          </a:lstStyle>
          <a:p>
            <a:pPr>
              <a:defRPr/>
            </a:pPr>
            <a:fld id="{9F98767B-D7C1-4E2D-AAD9-2AD40031A399}" type="slidenum">
              <a:rPr lang="en-US"/>
              <a:pPr>
                <a:defRPr/>
              </a:pPr>
              <a:t>‹#›</a:t>
            </a:fld>
            <a:endParaRPr lang="en-US" dirty="0"/>
          </a:p>
        </p:txBody>
      </p:sp>
      <p:sp>
        <p:nvSpPr>
          <p:cNvPr id="8"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fld id="{2990E22E-B12D-4DAA-B9B4-3B8179C880A5}" type="datetime1">
              <a:rPr lang="en-US" smtClean="0"/>
              <a:t>9/27/2022</a:t>
            </a:fld>
            <a:endParaRPr lang="en-US" dirty="0"/>
          </a:p>
        </p:txBody>
      </p:sp>
      <p:sp>
        <p:nvSpPr>
          <p:cNvPr id="7" name="Rectangle 3"/>
          <p:cNvSpPr>
            <a:spLocks noGrp="1" noChangeArrowheads="1"/>
          </p:cNvSpPr>
          <p:nvPr>
            <p:ph type="sldNum" sz="quarter" idx="11"/>
          </p:nvPr>
        </p:nvSpPr>
        <p:spPr>
          <a:ln/>
        </p:spPr>
        <p:txBody>
          <a:bodyPr/>
          <a:lstStyle>
            <a:lvl1pPr>
              <a:defRPr/>
            </a:lvl1pPr>
          </a:lstStyle>
          <a:p>
            <a:pPr>
              <a:defRPr/>
            </a:pPr>
            <a:fld id="{9BFCBBBC-9473-4FA2-BEF3-A6D0CC375850}" type="slidenum">
              <a:rPr lang="en-US"/>
              <a:pPr>
                <a:defRPr/>
              </a:pPr>
              <a:t>‹#›</a:t>
            </a:fld>
            <a:endParaRPr lang="en-US" dirty="0"/>
          </a:p>
        </p:txBody>
      </p:sp>
      <p:sp>
        <p:nvSpPr>
          <p:cNvPr id="8"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fld id="{5DF2E0A5-108F-446D-98F6-ECBF0AD3EF5B}" type="datetime1">
              <a:rPr lang="en-US" smtClean="0"/>
              <a:t>9/27/2022</a:t>
            </a:fld>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11DA5CA7-5522-475A-9B45-2D2495B04BB8}"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a:t>Click to edit Master title style</a:t>
            </a:r>
          </a:p>
        </p:txBody>
      </p:sp>
      <p:sp>
        <p:nvSpPr>
          <p:cNvPr id="3" name="Table Placeholder 2"/>
          <p:cNvSpPr>
            <a:spLocks noGrp="1"/>
          </p:cNvSpPr>
          <p:nvPr>
            <p:ph type="tbl" idx="1"/>
          </p:nvPr>
        </p:nvSpPr>
        <p:spPr>
          <a:xfrm>
            <a:off x="514350" y="1600200"/>
            <a:ext cx="9258300" cy="4525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fld id="{05466928-3352-41AB-A656-F7FC9F1A7689}" type="datetime1">
              <a:rPr lang="en-US" smtClean="0"/>
              <a:t>9/27/2022</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9E386BCB-05C5-41B6-8C25-50F368E7F7B4}"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a:t>Click to edit Master title style</a:t>
            </a:r>
          </a:p>
        </p:txBody>
      </p:sp>
      <p:sp>
        <p:nvSpPr>
          <p:cNvPr id="3" name="SmartArt Placeholder 2"/>
          <p:cNvSpPr>
            <a:spLocks noGrp="1"/>
          </p:cNvSpPr>
          <p:nvPr>
            <p:ph type="dgm" idx="1"/>
          </p:nvPr>
        </p:nvSpPr>
        <p:spPr>
          <a:xfrm>
            <a:off x="514350" y="1600200"/>
            <a:ext cx="9258300" cy="4525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fld id="{19A7E714-4142-4353-A75F-0962476BCE23}" type="datetime1">
              <a:rPr lang="en-US" smtClean="0"/>
              <a:t>9/27/2022</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5A2854E-96FE-49B1-9E79-589A073EC6E9}"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a:t>Click to edit Master title style</a:t>
            </a:r>
          </a:p>
        </p:txBody>
      </p:sp>
      <p:sp>
        <p:nvSpPr>
          <p:cNvPr id="3" name="Chart Placeholder 2"/>
          <p:cNvSpPr>
            <a:spLocks noGrp="1"/>
          </p:cNvSpPr>
          <p:nvPr>
            <p:ph type="chart" idx="1"/>
          </p:nvPr>
        </p:nvSpPr>
        <p:spPr>
          <a:xfrm>
            <a:off x="514350" y="1600200"/>
            <a:ext cx="9258300" cy="4525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fld id="{A0434DEE-5013-4602-954D-EB46EE51EB69}" type="datetime1">
              <a:rPr lang="en-US" smtClean="0"/>
              <a:t>9/27/2022</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9314D8C5-9CB5-4AAF-8896-600B43C28B29}"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708571" y="457200"/>
            <a:ext cx="3317963" cy="16000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7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575"/>
            </a:lvl2pPr>
            <a:lvl3pPr lvl="2" rtl="0">
              <a:spcBef>
                <a:spcPts val="0"/>
              </a:spcBef>
              <a:spcAft>
                <a:spcPts val="0"/>
              </a:spcAft>
              <a:buSzPts val="1100"/>
              <a:buNone/>
              <a:defRPr sz="1575"/>
            </a:lvl3pPr>
            <a:lvl4pPr lvl="3" rtl="0">
              <a:spcBef>
                <a:spcPts val="0"/>
              </a:spcBef>
              <a:spcAft>
                <a:spcPts val="0"/>
              </a:spcAft>
              <a:buSzPts val="1100"/>
              <a:buNone/>
              <a:defRPr sz="1575"/>
            </a:lvl4pPr>
            <a:lvl5pPr lvl="4" rtl="0">
              <a:spcBef>
                <a:spcPts val="0"/>
              </a:spcBef>
              <a:spcAft>
                <a:spcPts val="0"/>
              </a:spcAft>
              <a:buSzPts val="1100"/>
              <a:buNone/>
              <a:defRPr sz="1575"/>
            </a:lvl5pPr>
            <a:lvl6pPr lvl="5" rtl="0">
              <a:spcBef>
                <a:spcPts val="0"/>
              </a:spcBef>
              <a:spcAft>
                <a:spcPts val="0"/>
              </a:spcAft>
              <a:buSzPts val="1100"/>
              <a:buNone/>
              <a:defRPr sz="1575"/>
            </a:lvl6pPr>
            <a:lvl7pPr lvl="6" rtl="0">
              <a:spcBef>
                <a:spcPts val="0"/>
              </a:spcBef>
              <a:spcAft>
                <a:spcPts val="0"/>
              </a:spcAft>
              <a:buSzPts val="1100"/>
              <a:buNone/>
              <a:defRPr sz="1575"/>
            </a:lvl7pPr>
            <a:lvl8pPr lvl="7" rtl="0">
              <a:spcBef>
                <a:spcPts val="0"/>
              </a:spcBef>
              <a:spcAft>
                <a:spcPts val="0"/>
              </a:spcAft>
              <a:buSzPts val="1100"/>
              <a:buNone/>
              <a:defRPr sz="1575"/>
            </a:lvl8pPr>
            <a:lvl9pPr lvl="8" rtl="0">
              <a:spcBef>
                <a:spcPts val="0"/>
              </a:spcBef>
              <a:spcAft>
                <a:spcPts val="0"/>
              </a:spcAft>
              <a:buSzPts val="1100"/>
              <a:buNone/>
              <a:defRPr sz="1575"/>
            </a:lvl9pPr>
          </a:lstStyle>
          <a:p>
            <a:endParaRPr/>
          </a:p>
        </p:txBody>
      </p:sp>
      <p:sp>
        <p:nvSpPr>
          <p:cNvPr id="108" name="Shape 108"/>
          <p:cNvSpPr>
            <a:spLocks noGrp="1"/>
          </p:cNvSpPr>
          <p:nvPr>
            <p:ph type="pic" idx="2"/>
          </p:nvPr>
        </p:nvSpPr>
        <p:spPr>
          <a:xfrm>
            <a:off x="4373315" y="987425"/>
            <a:ext cx="5207625" cy="4873600"/>
          </a:xfrm>
          <a:prstGeom prst="rect">
            <a:avLst/>
          </a:prstGeom>
          <a:noFill/>
          <a:ln>
            <a:noFill/>
          </a:ln>
        </p:spPr>
        <p:txBody>
          <a:bodyPr spcFirstLastPara="1" wrap="square" lIns="68575" tIns="68575" rIns="68575" bIns="68575" anchor="t" anchorCtr="0"/>
          <a:lstStyle>
            <a:lvl1pPr marR="0" lvl="0" algn="l" rtl="0">
              <a:lnSpc>
                <a:spcPct val="90000"/>
              </a:lnSpc>
              <a:spcBef>
                <a:spcPts val="900"/>
              </a:spcBef>
              <a:spcAft>
                <a:spcPts val="0"/>
              </a:spcAft>
              <a:buClr>
                <a:schemeClr val="dk1"/>
              </a:buClr>
              <a:buSzPts val="2400"/>
              <a:buFont typeface="Arial"/>
              <a:buNone/>
              <a:defRPr sz="2700" b="0" i="0" u="none" strike="noStrike" cap="none">
                <a:solidFill>
                  <a:schemeClr val="dk1"/>
                </a:solidFill>
                <a:latin typeface="Calibri"/>
                <a:ea typeface="Calibri"/>
                <a:cs typeface="Calibri"/>
                <a:sym typeface="Calibri"/>
              </a:defRPr>
            </a:lvl1pPr>
            <a:lvl2pPr marR="0" lvl="1" algn="l" rtl="0">
              <a:lnSpc>
                <a:spcPct val="90000"/>
              </a:lnSpc>
              <a:spcBef>
                <a:spcPts val="450"/>
              </a:spcBef>
              <a:spcAft>
                <a:spcPts val="0"/>
              </a:spcAft>
              <a:buClr>
                <a:schemeClr val="dk1"/>
              </a:buClr>
              <a:buSzPts val="2100"/>
              <a:buFont typeface="Arial"/>
              <a:buNone/>
              <a:defRPr sz="2363" b="0" i="0" u="none" strike="noStrike" cap="none">
                <a:solidFill>
                  <a:schemeClr val="dk1"/>
                </a:solidFill>
                <a:latin typeface="Calibri"/>
                <a:ea typeface="Calibri"/>
                <a:cs typeface="Calibri"/>
                <a:sym typeface="Calibri"/>
              </a:defRPr>
            </a:lvl2pPr>
            <a:lvl3pPr marR="0" lvl="2" algn="l" rtl="0">
              <a:lnSpc>
                <a:spcPct val="90000"/>
              </a:lnSpc>
              <a:spcBef>
                <a:spcPts val="450"/>
              </a:spcBef>
              <a:spcAft>
                <a:spcPts val="0"/>
              </a:spcAft>
              <a:buClr>
                <a:schemeClr val="dk1"/>
              </a:buClr>
              <a:buSzPts val="1800"/>
              <a:buFont typeface="Arial"/>
              <a:buNone/>
              <a:defRPr sz="2025" b="0" i="0" u="none" strike="noStrike" cap="none">
                <a:solidFill>
                  <a:schemeClr val="dk1"/>
                </a:solidFill>
                <a:latin typeface="Calibri"/>
                <a:ea typeface="Calibri"/>
                <a:cs typeface="Calibri"/>
                <a:sym typeface="Calibri"/>
              </a:defRPr>
            </a:lvl3pPr>
            <a:lvl4pPr marR="0" lvl="3" algn="l" rtl="0">
              <a:lnSpc>
                <a:spcPct val="90000"/>
              </a:lnSpc>
              <a:spcBef>
                <a:spcPts val="450"/>
              </a:spcBef>
              <a:spcAft>
                <a:spcPts val="0"/>
              </a:spcAft>
              <a:buClr>
                <a:schemeClr val="dk1"/>
              </a:buClr>
              <a:buSzPts val="1500"/>
              <a:buFont typeface="Arial"/>
              <a:buNone/>
              <a:defRPr sz="1688" b="0" i="0" u="none" strike="noStrike" cap="none">
                <a:solidFill>
                  <a:schemeClr val="dk1"/>
                </a:solidFill>
                <a:latin typeface="Calibri"/>
                <a:ea typeface="Calibri"/>
                <a:cs typeface="Calibri"/>
                <a:sym typeface="Calibri"/>
              </a:defRPr>
            </a:lvl4pPr>
            <a:lvl5pPr marR="0" lvl="4" algn="l" rtl="0">
              <a:lnSpc>
                <a:spcPct val="90000"/>
              </a:lnSpc>
              <a:spcBef>
                <a:spcPts val="450"/>
              </a:spcBef>
              <a:spcAft>
                <a:spcPts val="0"/>
              </a:spcAft>
              <a:buClr>
                <a:schemeClr val="dk1"/>
              </a:buClr>
              <a:buSzPts val="1500"/>
              <a:buFont typeface="Arial"/>
              <a:buNone/>
              <a:defRPr sz="1688" b="0" i="0" u="none" strike="noStrike" cap="none">
                <a:solidFill>
                  <a:schemeClr val="dk1"/>
                </a:solidFill>
                <a:latin typeface="Calibri"/>
                <a:ea typeface="Calibri"/>
                <a:cs typeface="Calibri"/>
                <a:sym typeface="Calibri"/>
              </a:defRPr>
            </a:lvl5pPr>
            <a:lvl6pPr marR="0" lvl="5" algn="l" rtl="0">
              <a:lnSpc>
                <a:spcPct val="90000"/>
              </a:lnSpc>
              <a:spcBef>
                <a:spcPts val="450"/>
              </a:spcBef>
              <a:spcAft>
                <a:spcPts val="0"/>
              </a:spcAft>
              <a:buClr>
                <a:schemeClr val="dk1"/>
              </a:buClr>
              <a:buSzPts val="1500"/>
              <a:buFont typeface="Arial"/>
              <a:buNone/>
              <a:defRPr sz="1688" b="0" i="0" u="none" strike="noStrike" cap="none">
                <a:solidFill>
                  <a:schemeClr val="dk1"/>
                </a:solidFill>
                <a:latin typeface="Calibri"/>
                <a:ea typeface="Calibri"/>
                <a:cs typeface="Calibri"/>
                <a:sym typeface="Calibri"/>
              </a:defRPr>
            </a:lvl6pPr>
            <a:lvl7pPr marR="0" lvl="6" algn="l" rtl="0">
              <a:lnSpc>
                <a:spcPct val="90000"/>
              </a:lnSpc>
              <a:spcBef>
                <a:spcPts val="450"/>
              </a:spcBef>
              <a:spcAft>
                <a:spcPts val="0"/>
              </a:spcAft>
              <a:buClr>
                <a:schemeClr val="dk1"/>
              </a:buClr>
              <a:buSzPts val="1500"/>
              <a:buFont typeface="Arial"/>
              <a:buNone/>
              <a:defRPr sz="1688" b="0" i="0" u="none" strike="noStrike" cap="none">
                <a:solidFill>
                  <a:schemeClr val="dk1"/>
                </a:solidFill>
                <a:latin typeface="Calibri"/>
                <a:ea typeface="Calibri"/>
                <a:cs typeface="Calibri"/>
                <a:sym typeface="Calibri"/>
              </a:defRPr>
            </a:lvl7pPr>
            <a:lvl8pPr marR="0" lvl="7" algn="l" rtl="0">
              <a:lnSpc>
                <a:spcPct val="90000"/>
              </a:lnSpc>
              <a:spcBef>
                <a:spcPts val="450"/>
              </a:spcBef>
              <a:spcAft>
                <a:spcPts val="0"/>
              </a:spcAft>
              <a:buClr>
                <a:schemeClr val="dk1"/>
              </a:buClr>
              <a:buSzPts val="1500"/>
              <a:buFont typeface="Arial"/>
              <a:buNone/>
              <a:defRPr sz="1688" b="0" i="0" u="none" strike="noStrike" cap="none">
                <a:solidFill>
                  <a:schemeClr val="dk1"/>
                </a:solidFill>
                <a:latin typeface="Calibri"/>
                <a:ea typeface="Calibri"/>
                <a:cs typeface="Calibri"/>
                <a:sym typeface="Calibri"/>
              </a:defRPr>
            </a:lvl8pPr>
            <a:lvl9pPr marR="0" lvl="8" algn="l" rtl="0">
              <a:lnSpc>
                <a:spcPct val="90000"/>
              </a:lnSpc>
              <a:spcBef>
                <a:spcPts val="450"/>
              </a:spcBef>
              <a:spcAft>
                <a:spcPts val="0"/>
              </a:spcAft>
              <a:buClr>
                <a:schemeClr val="dk1"/>
              </a:buClr>
              <a:buSzPts val="1500"/>
              <a:buFont typeface="Arial"/>
              <a:buNone/>
              <a:defRPr sz="1688" b="0" i="0" u="none" strike="noStrike" cap="none">
                <a:solidFill>
                  <a:schemeClr val="dk1"/>
                </a:solidFill>
                <a:latin typeface="Calibri"/>
                <a:ea typeface="Calibri"/>
                <a:cs typeface="Calibri"/>
                <a:sym typeface="Calibri"/>
              </a:defRPr>
            </a:lvl9pPr>
          </a:lstStyle>
          <a:p>
            <a:endParaRPr dirty="0"/>
          </a:p>
        </p:txBody>
      </p:sp>
      <p:sp>
        <p:nvSpPr>
          <p:cNvPr id="109" name="Shape 109"/>
          <p:cNvSpPr txBox="1">
            <a:spLocks noGrp="1"/>
          </p:cNvSpPr>
          <p:nvPr>
            <p:ph type="body" idx="1"/>
          </p:nvPr>
        </p:nvSpPr>
        <p:spPr>
          <a:xfrm>
            <a:off x="708571" y="2057400"/>
            <a:ext cx="3317963" cy="3811600"/>
          </a:xfrm>
          <a:prstGeom prst="rect">
            <a:avLst/>
          </a:prstGeom>
          <a:noFill/>
          <a:ln>
            <a:noFill/>
          </a:ln>
        </p:spPr>
        <p:txBody>
          <a:bodyPr spcFirstLastPara="1" wrap="square" lIns="68575" tIns="68575" rIns="68575" bIns="68575" anchor="t" anchorCtr="0"/>
          <a:lstStyle>
            <a:lvl1pPr marL="514350" marR="0" lvl="0" indent="-257175" algn="l" rtl="0">
              <a:lnSpc>
                <a:spcPct val="90000"/>
              </a:lnSpc>
              <a:spcBef>
                <a:spcPts val="900"/>
              </a:spcBef>
              <a:spcAft>
                <a:spcPts val="0"/>
              </a:spcAft>
              <a:buClr>
                <a:schemeClr val="dk1"/>
              </a:buClr>
              <a:buSzPts val="1200"/>
              <a:buFont typeface="Arial"/>
              <a:buNone/>
              <a:defRPr sz="1350" b="0" i="0" u="none" strike="noStrike" cap="none">
                <a:solidFill>
                  <a:schemeClr val="dk1"/>
                </a:solidFill>
                <a:latin typeface="Calibri"/>
                <a:ea typeface="Calibri"/>
                <a:cs typeface="Calibri"/>
                <a:sym typeface="Calibri"/>
              </a:defRPr>
            </a:lvl1pPr>
            <a:lvl2pPr marL="1028700" marR="0" lvl="1" indent="-257175" algn="l" rtl="0">
              <a:lnSpc>
                <a:spcPct val="90000"/>
              </a:lnSpc>
              <a:spcBef>
                <a:spcPts val="450"/>
              </a:spcBef>
              <a:spcAft>
                <a:spcPts val="0"/>
              </a:spcAft>
              <a:buClr>
                <a:schemeClr val="dk1"/>
              </a:buClr>
              <a:buSzPts val="1100"/>
              <a:buFont typeface="Arial"/>
              <a:buNone/>
              <a:defRPr sz="1238" b="0" i="0" u="none" strike="noStrike" cap="none">
                <a:solidFill>
                  <a:schemeClr val="dk1"/>
                </a:solidFill>
                <a:latin typeface="Calibri"/>
                <a:ea typeface="Calibri"/>
                <a:cs typeface="Calibri"/>
                <a:sym typeface="Calibri"/>
              </a:defRPr>
            </a:lvl2pPr>
            <a:lvl3pPr marL="1543050" marR="0" lvl="2" indent="-257175" algn="l" rtl="0">
              <a:lnSpc>
                <a:spcPct val="90000"/>
              </a:lnSpc>
              <a:spcBef>
                <a:spcPts val="450"/>
              </a:spcBef>
              <a:spcAft>
                <a:spcPts val="0"/>
              </a:spcAft>
              <a:buClr>
                <a:schemeClr val="dk1"/>
              </a:buClr>
              <a:buSzPts val="900"/>
              <a:buFont typeface="Arial"/>
              <a:buNone/>
              <a:defRPr sz="1013" b="0" i="0" u="none" strike="noStrike" cap="none">
                <a:solidFill>
                  <a:schemeClr val="dk1"/>
                </a:solidFill>
                <a:latin typeface="Calibri"/>
                <a:ea typeface="Calibri"/>
                <a:cs typeface="Calibri"/>
                <a:sym typeface="Calibri"/>
              </a:defRPr>
            </a:lvl3pPr>
            <a:lvl4pPr marL="2057400" marR="0" lvl="3" indent="-257175" algn="l" rtl="0">
              <a:lnSpc>
                <a:spcPct val="90000"/>
              </a:lnSpc>
              <a:spcBef>
                <a:spcPts val="450"/>
              </a:spcBef>
              <a:spcAft>
                <a:spcPts val="0"/>
              </a:spcAft>
              <a:buClr>
                <a:schemeClr val="dk1"/>
              </a:buClr>
              <a:buSzPts val="800"/>
              <a:buFont typeface="Arial"/>
              <a:buNone/>
              <a:defRPr sz="900" b="0" i="0" u="none" strike="noStrike" cap="none">
                <a:solidFill>
                  <a:schemeClr val="dk1"/>
                </a:solidFill>
                <a:latin typeface="Calibri"/>
                <a:ea typeface="Calibri"/>
                <a:cs typeface="Calibri"/>
                <a:sym typeface="Calibri"/>
              </a:defRPr>
            </a:lvl4pPr>
            <a:lvl5pPr marL="2571750" marR="0" lvl="4" indent="-257175" algn="l" rtl="0">
              <a:lnSpc>
                <a:spcPct val="90000"/>
              </a:lnSpc>
              <a:spcBef>
                <a:spcPts val="450"/>
              </a:spcBef>
              <a:spcAft>
                <a:spcPts val="0"/>
              </a:spcAft>
              <a:buClr>
                <a:schemeClr val="dk1"/>
              </a:buClr>
              <a:buSzPts val="800"/>
              <a:buFont typeface="Arial"/>
              <a:buNone/>
              <a:defRPr sz="900" b="0" i="0" u="none" strike="noStrike" cap="none">
                <a:solidFill>
                  <a:schemeClr val="dk1"/>
                </a:solidFill>
                <a:latin typeface="Calibri"/>
                <a:ea typeface="Calibri"/>
                <a:cs typeface="Calibri"/>
                <a:sym typeface="Calibri"/>
              </a:defRPr>
            </a:lvl5pPr>
            <a:lvl6pPr marL="3086100" marR="0" lvl="5" indent="-257175" algn="l" rtl="0">
              <a:lnSpc>
                <a:spcPct val="90000"/>
              </a:lnSpc>
              <a:spcBef>
                <a:spcPts val="450"/>
              </a:spcBef>
              <a:spcAft>
                <a:spcPts val="0"/>
              </a:spcAft>
              <a:buClr>
                <a:schemeClr val="dk1"/>
              </a:buClr>
              <a:buSzPts val="800"/>
              <a:buFont typeface="Arial"/>
              <a:buNone/>
              <a:defRPr sz="900" b="0" i="0" u="none" strike="noStrike" cap="none">
                <a:solidFill>
                  <a:schemeClr val="dk1"/>
                </a:solidFill>
                <a:latin typeface="Calibri"/>
                <a:ea typeface="Calibri"/>
                <a:cs typeface="Calibri"/>
                <a:sym typeface="Calibri"/>
              </a:defRPr>
            </a:lvl6pPr>
            <a:lvl7pPr marL="3600450" marR="0" lvl="6" indent="-257175" algn="l" rtl="0">
              <a:lnSpc>
                <a:spcPct val="90000"/>
              </a:lnSpc>
              <a:spcBef>
                <a:spcPts val="450"/>
              </a:spcBef>
              <a:spcAft>
                <a:spcPts val="0"/>
              </a:spcAft>
              <a:buClr>
                <a:schemeClr val="dk1"/>
              </a:buClr>
              <a:buSzPts val="800"/>
              <a:buFont typeface="Arial"/>
              <a:buNone/>
              <a:defRPr sz="900" b="0" i="0" u="none" strike="noStrike" cap="none">
                <a:solidFill>
                  <a:schemeClr val="dk1"/>
                </a:solidFill>
                <a:latin typeface="Calibri"/>
                <a:ea typeface="Calibri"/>
                <a:cs typeface="Calibri"/>
                <a:sym typeface="Calibri"/>
              </a:defRPr>
            </a:lvl7pPr>
            <a:lvl8pPr marL="4114800" marR="0" lvl="7" indent="-257175" algn="l" rtl="0">
              <a:lnSpc>
                <a:spcPct val="90000"/>
              </a:lnSpc>
              <a:spcBef>
                <a:spcPts val="450"/>
              </a:spcBef>
              <a:spcAft>
                <a:spcPts val="0"/>
              </a:spcAft>
              <a:buClr>
                <a:schemeClr val="dk1"/>
              </a:buClr>
              <a:buSzPts val="800"/>
              <a:buFont typeface="Arial"/>
              <a:buNone/>
              <a:defRPr sz="900" b="0" i="0" u="none" strike="noStrike" cap="none">
                <a:solidFill>
                  <a:schemeClr val="dk1"/>
                </a:solidFill>
                <a:latin typeface="Calibri"/>
                <a:ea typeface="Calibri"/>
                <a:cs typeface="Calibri"/>
                <a:sym typeface="Calibri"/>
              </a:defRPr>
            </a:lvl8pPr>
            <a:lvl9pPr marL="4629150" marR="0" lvl="8" indent="-257175" algn="l" rtl="0">
              <a:lnSpc>
                <a:spcPct val="90000"/>
              </a:lnSpc>
              <a:spcBef>
                <a:spcPts val="450"/>
              </a:spcBef>
              <a:spcAft>
                <a:spcPts val="0"/>
              </a:spcAft>
              <a:buClr>
                <a:schemeClr val="dk1"/>
              </a:buClr>
              <a:buSzPts val="8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707231" y="6356351"/>
            <a:ext cx="2314575" cy="3652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101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9pPr>
          </a:lstStyle>
          <a:p>
            <a:fld id="{9518B9AC-26E0-40ED-9FA7-E52CB6F1FF26}" type="datetime1">
              <a:rPr lang="en-US" smtClean="0"/>
              <a:t>9/27/2022</a:t>
            </a:fld>
            <a:endParaRPr dirty="0"/>
          </a:p>
        </p:txBody>
      </p:sp>
      <p:sp>
        <p:nvSpPr>
          <p:cNvPr id="111" name="Shape 111"/>
          <p:cNvSpPr txBox="1">
            <a:spLocks noGrp="1"/>
          </p:cNvSpPr>
          <p:nvPr>
            <p:ph type="ftr" idx="11"/>
          </p:nvPr>
        </p:nvSpPr>
        <p:spPr>
          <a:xfrm>
            <a:off x="3407569" y="6356351"/>
            <a:ext cx="3471863" cy="3652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101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575" b="0" i="0" u="none" strike="noStrike" cap="none">
                <a:solidFill>
                  <a:schemeClr val="dk1"/>
                </a:solidFill>
                <a:latin typeface="Calibri"/>
                <a:ea typeface="Calibri"/>
                <a:cs typeface="Calibri"/>
                <a:sym typeface="Calibri"/>
              </a:defRPr>
            </a:lvl9pPr>
          </a:lstStyle>
          <a:p>
            <a:r>
              <a:rPr lang="en-US" dirty="0"/>
              <a:t>St. Cloud, MN 09302022</a:t>
            </a:r>
            <a:endParaRPr dirty="0"/>
          </a:p>
        </p:txBody>
      </p:sp>
      <p:sp>
        <p:nvSpPr>
          <p:cNvPr id="112" name="Shape 112"/>
          <p:cNvSpPr txBox="1">
            <a:spLocks noGrp="1"/>
          </p:cNvSpPr>
          <p:nvPr>
            <p:ph type="sldNum" idx="12"/>
          </p:nvPr>
        </p:nvSpPr>
        <p:spPr>
          <a:xfrm>
            <a:off x="7265194" y="6356351"/>
            <a:ext cx="2314575"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013" b="0" i="0" u="none" strike="noStrike" cap="none">
                <a:solidFill>
                  <a:srgbClr val="888888"/>
                </a:solidFill>
                <a:latin typeface="Calibri"/>
                <a:ea typeface="Calibri"/>
                <a:cs typeface="Calibri"/>
                <a:sym typeface="Calibri"/>
              </a:defRPr>
            </a:lvl1pPr>
            <a:lvl2pPr marL="0" marR="0" lvl="1" indent="0" algn="r" rtl="0">
              <a:spcBef>
                <a:spcPts val="0"/>
              </a:spcBef>
              <a:buNone/>
              <a:defRPr sz="1013" b="0" i="0" u="none" strike="noStrike" cap="none">
                <a:solidFill>
                  <a:srgbClr val="888888"/>
                </a:solidFill>
                <a:latin typeface="Calibri"/>
                <a:ea typeface="Calibri"/>
                <a:cs typeface="Calibri"/>
                <a:sym typeface="Calibri"/>
              </a:defRPr>
            </a:lvl2pPr>
            <a:lvl3pPr marL="0" marR="0" lvl="2" indent="0" algn="r" rtl="0">
              <a:spcBef>
                <a:spcPts val="0"/>
              </a:spcBef>
              <a:buNone/>
              <a:defRPr sz="1013" b="0" i="0" u="none" strike="noStrike" cap="none">
                <a:solidFill>
                  <a:srgbClr val="888888"/>
                </a:solidFill>
                <a:latin typeface="Calibri"/>
                <a:ea typeface="Calibri"/>
                <a:cs typeface="Calibri"/>
                <a:sym typeface="Calibri"/>
              </a:defRPr>
            </a:lvl3pPr>
            <a:lvl4pPr marL="0" marR="0" lvl="3" indent="0" algn="r" rtl="0">
              <a:spcBef>
                <a:spcPts val="0"/>
              </a:spcBef>
              <a:buNone/>
              <a:defRPr sz="1013" b="0" i="0" u="none" strike="noStrike" cap="none">
                <a:solidFill>
                  <a:srgbClr val="888888"/>
                </a:solidFill>
                <a:latin typeface="Calibri"/>
                <a:ea typeface="Calibri"/>
                <a:cs typeface="Calibri"/>
                <a:sym typeface="Calibri"/>
              </a:defRPr>
            </a:lvl4pPr>
            <a:lvl5pPr marL="0" marR="0" lvl="4" indent="0" algn="r" rtl="0">
              <a:spcBef>
                <a:spcPts val="0"/>
              </a:spcBef>
              <a:buNone/>
              <a:defRPr sz="1013" b="0" i="0" u="none" strike="noStrike" cap="none">
                <a:solidFill>
                  <a:srgbClr val="888888"/>
                </a:solidFill>
                <a:latin typeface="Calibri"/>
                <a:ea typeface="Calibri"/>
                <a:cs typeface="Calibri"/>
                <a:sym typeface="Calibri"/>
              </a:defRPr>
            </a:lvl5pPr>
            <a:lvl6pPr marL="0" marR="0" lvl="5" indent="0" algn="r" rtl="0">
              <a:spcBef>
                <a:spcPts val="0"/>
              </a:spcBef>
              <a:buNone/>
              <a:defRPr sz="1013" b="0" i="0" u="none" strike="noStrike" cap="none">
                <a:solidFill>
                  <a:srgbClr val="888888"/>
                </a:solidFill>
                <a:latin typeface="Calibri"/>
                <a:ea typeface="Calibri"/>
                <a:cs typeface="Calibri"/>
                <a:sym typeface="Calibri"/>
              </a:defRPr>
            </a:lvl6pPr>
            <a:lvl7pPr marL="0" marR="0" lvl="6" indent="0" algn="r" rtl="0">
              <a:spcBef>
                <a:spcPts val="0"/>
              </a:spcBef>
              <a:buNone/>
              <a:defRPr sz="1013" b="0" i="0" u="none" strike="noStrike" cap="none">
                <a:solidFill>
                  <a:srgbClr val="888888"/>
                </a:solidFill>
                <a:latin typeface="Calibri"/>
                <a:ea typeface="Calibri"/>
                <a:cs typeface="Calibri"/>
                <a:sym typeface="Calibri"/>
              </a:defRPr>
            </a:lvl7pPr>
            <a:lvl8pPr marL="0" marR="0" lvl="7" indent="0" algn="r" rtl="0">
              <a:spcBef>
                <a:spcPts val="0"/>
              </a:spcBef>
              <a:buNone/>
              <a:defRPr sz="1013" b="0" i="0" u="none" strike="noStrike" cap="none">
                <a:solidFill>
                  <a:srgbClr val="888888"/>
                </a:solidFill>
                <a:latin typeface="Calibri"/>
                <a:ea typeface="Calibri"/>
                <a:cs typeface="Calibri"/>
                <a:sym typeface="Calibri"/>
              </a:defRPr>
            </a:lvl8pPr>
            <a:lvl9pPr marL="0" marR="0" lvl="8" indent="0" algn="r" rtl="0">
              <a:spcBef>
                <a:spcPts val="0"/>
              </a:spcBef>
              <a:buNone/>
              <a:defRPr sz="1013" b="0" i="0" u="none" strike="noStrike" cap="none">
                <a:solidFill>
                  <a:srgbClr val="888888"/>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122774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5EF6ED49-7DB1-408E-9356-1E64CB09BD2E}" type="datetime1">
              <a:rPr lang="en-US" smtClean="0"/>
              <a:t>9/27/2022</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D3E7BC8E-FBEF-4720-80CB-CEA279C3F6BF}"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Shape 21"/>
          <p:cNvSpPr/>
          <p:nvPr/>
        </p:nvSpPr>
        <p:spPr>
          <a:xfrm>
            <a:off x="0" y="6727600"/>
            <a:ext cx="10287000" cy="130400"/>
          </a:xfrm>
          <a:prstGeom prst="rect">
            <a:avLst/>
          </a:prstGeom>
          <a:solidFill>
            <a:schemeClr val="lt2"/>
          </a:solidFill>
          <a:ln>
            <a:noFill/>
          </a:ln>
        </p:spPr>
        <p:txBody>
          <a:bodyPr spcFirstLastPara="1" wrap="square" lIns="102853" tIns="102853" rIns="102853" bIns="102853" anchor="ctr" anchorCtr="0">
            <a:noAutofit/>
          </a:bodyPr>
          <a:lstStyle/>
          <a:p>
            <a:pPr marL="0" lvl="0" indent="0">
              <a:spcBef>
                <a:spcPts val="0"/>
              </a:spcBef>
              <a:spcAft>
                <a:spcPts val="0"/>
              </a:spcAft>
              <a:buNone/>
            </a:pPr>
            <a:endParaRPr sz="2700" dirty="0"/>
          </a:p>
        </p:txBody>
      </p:sp>
      <p:sp>
        <p:nvSpPr>
          <p:cNvPr id="22" name="Shape 22"/>
          <p:cNvSpPr txBox="1">
            <a:spLocks noGrp="1"/>
          </p:cNvSpPr>
          <p:nvPr>
            <p:ph type="title"/>
          </p:nvPr>
        </p:nvSpPr>
        <p:spPr>
          <a:xfrm>
            <a:off x="350663" y="421233"/>
            <a:ext cx="9585675" cy="11084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50663" y="1633633"/>
            <a:ext cx="9585675" cy="4472000"/>
          </a:xfrm>
          <a:prstGeom prst="rect">
            <a:avLst/>
          </a:prstGeom>
        </p:spPr>
        <p:txBody>
          <a:bodyPr spcFirstLastPara="1" wrap="square" lIns="91425" tIns="91425" rIns="91425" bIns="91425" anchor="t" anchorCtr="0"/>
          <a:lstStyle>
            <a:lvl1pPr marL="514350" lvl="0" indent="-385763">
              <a:spcBef>
                <a:spcPts val="0"/>
              </a:spcBef>
              <a:spcAft>
                <a:spcPts val="0"/>
              </a:spcAft>
              <a:buSzPts val="1800"/>
              <a:buChar char="●"/>
              <a:defRPr/>
            </a:lvl1pPr>
            <a:lvl2pPr marL="1028700" lvl="1" indent="-357188">
              <a:spcBef>
                <a:spcPts val="1800"/>
              </a:spcBef>
              <a:spcAft>
                <a:spcPts val="0"/>
              </a:spcAft>
              <a:buSzPts val="1400"/>
              <a:buChar char="○"/>
              <a:defRPr/>
            </a:lvl2pPr>
            <a:lvl3pPr marL="1543050" lvl="2" indent="-357188">
              <a:spcBef>
                <a:spcPts val="1800"/>
              </a:spcBef>
              <a:spcAft>
                <a:spcPts val="0"/>
              </a:spcAft>
              <a:buSzPts val="1400"/>
              <a:buChar char="■"/>
              <a:defRPr/>
            </a:lvl3pPr>
            <a:lvl4pPr marL="2057400" lvl="3" indent="-357188">
              <a:spcBef>
                <a:spcPts val="1800"/>
              </a:spcBef>
              <a:spcAft>
                <a:spcPts val="0"/>
              </a:spcAft>
              <a:buSzPts val="1400"/>
              <a:buChar char="●"/>
              <a:defRPr/>
            </a:lvl4pPr>
            <a:lvl5pPr marL="2571750" lvl="4" indent="-357188">
              <a:spcBef>
                <a:spcPts val="1800"/>
              </a:spcBef>
              <a:spcAft>
                <a:spcPts val="0"/>
              </a:spcAft>
              <a:buSzPts val="1400"/>
              <a:buChar char="○"/>
              <a:defRPr/>
            </a:lvl5pPr>
            <a:lvl6pPr marL="3086100" lvl="5" indent="-357188">
              <a:spcBef>
                <a:spcPts val="1800"/>
              </a:spcBef>
              <a:spcAft>
                <a:spcPts val="0"/>
              </a:spcAft>
              <a:buSzPts val="1400"/>
              <a:buChar char="■"/>
              <a:defRPr/>
            </a:lvl6pPr>
            <a:lvl7pPr marL="3600450" lvl="6" indent="-357188">
              <a:spcBef>
                <a:spcPts val="1800"/>
              </a:spcBef>
              <a:spcAft>
                <a:spcPts val="0"/>
              </a:spcAft>
              <a:buSzPts val="1400"/>
              <a:buChar char="●"/>
              <a:defRPr/>
            </a:lvl7pPr>
            <a:lvl8pPr marL="4114800" lvl="7" indent="-357188">
              <a:spcBef>
                <a:spcPts val="1800"/>
              </a:spcBef>
              <a:spcAft>
                <a:spcPts val="0"/>
              </a:spcAft>
              <a:buSzPts val="1400"/>
              <a:buChar char="○"/>
              <a:defRPr/>
            </a:lvl8pPr>
            <a:lvl9pPr marL="4629150" lvl="8" indent="-357188">
              <a:spcBef>
                <a:spcPts val="1800"/>
              </a:spcBef>
              <a:spcAft>
                <a:spcPts val="1800"/>
              </a:spcAft>
              <a:buSzPts val="1400"/>
              <a:buChar char="■"/>
              <a:defRPr/>
            </a:lvl9pPr>
          </a:lstStyle>
          <a:p>
            <a:endParaRPr/>
          </a:p>
        </p:txBody>
      </p:sp>
      <p:sp>
        <p:nvSpPr>
          <p:cNvPr id="24" name="Shape 24"/>
          <p:cNvSpPr txBox="1">
            <a:spLocks noGrp="1"/>
          </p:cNvSpPr>
          <p:nvPr>
            <p:ph type="sldNum" idx="12"/>
          </p:nvPr>
        </p:nvSpPr>
        <p:spPr>
          <a:xfrm>
            <a:off x="9531515" y="6217623"/>
            <a:ext cx="617288"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60934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8EB6050B-699F-4780-8F6F-762B2F8F378B}" type="datetime1">
              <a:rPr lang="en-US" smtClean="0"/>
              <a:t>9/27/2022</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0C1F366B-02B2-4680-B959-5D29BCFF90BF}"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AD35A673-4261-4E53-9372-ABDCEDD3DC24}" type="datetime1">
              <a:rPr lang="en-US" smtClean="0"/>
              <a:t>9/27/2022</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D725E609-9FC2-4468-B18C-99C8D6260F06}"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0B3D2024-4655-4541-B454-64F0114709B2}" type="datetime1">
              <a:rPr lang="en-US" smtClean="0"/>
              <a:t>9/27/2022</a:t>
            </a:fld>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7B438033-880D-4FE4-BFC2-7D30943B1DFF}"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184A3A23-C703-402F-B76E-07959DDA3655}" type="datetime1">
              <a:rPr lang="en-US" smtClean="0"/>
              <a:t>9/27/2022</a:t>
            </a:fld>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A523CFF4-05FD-4816-985F-6871BCE5832D}"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18D6321-2595-4266-908F-52FD10282645}" type="datetime1">
              <a:rPr lang="en-US" smtClean="0"/>
              <a:t>9/27/2022</a:t>
            </a:fld>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EC06FE1D-A839-4356-AB2D-E822DA25EE0A}"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AD8D9B89-70A1-47D4-BFD2-023A65BDD535}" type="datetime1">
              <a:rPr lang="en-US" smtClean="0"/>
              <a:t>9/27/2022</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BDD552F4-01CF-435C-AE0F-24B9B6880A6D}"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037E841-F9EE-4D3E-8FAE-2DFFD9E89F76}" type="datetime1">
              <a:rPr lang="en-US" smtClean="0"/>
              <a:t>9/27/2022</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EADB08E6-FBCF-4A72-80A6-F65A88D11B7D}"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dirty="0"/>
              <a:t>St. Cloud, MN 09302022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dt" sz="half" idx="2"/>
          </p:nvPr>
        </p:nvSpPr>
        <p:spPr bwMode="auto">
          <a:xfrm>
            <a:off x="514350" y="6251575"/>
            <a:ext cx="24003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cs typeface="+mn-cs"/>
              </a:defRPr>
            </a:lvl1pPr>
          </a:lstStyle>
          <a:p>
            <a:pPr>
              <a:defRPr/>
            </a:pPr>
            <a:fld id="{56DABECC-9E92-4B9D-89C8-A5497D92E110}" type="datetime1">
              <a:rPr lang="en-US" smtClean="0"/>
              <a:t>9/27/2022</a:t>
            </a:fld>
            <a:endParaRPr lang="en-US" dirty="0"/>
          </a:p>
        </p:txBody>
      </p:sp>
      <p:sp>
        <p:nvSpPr>
          <p:cNvPr id="109571" name="Rectangle 3"/>
          <p:cNvSpPr>
            <a:spLocks noGrp="1" noChangeArrowheads="1"/>
          </p:cNvSpPr>
          <p:nvPr>
            <p:ph type="sldNum" sz="quarter" idx="4"/>
          </p:nvPr>
        </p:nvSpPr>
        <p:spPr bwMode="auto">
          <a:xfrm>
            <a:off x="7372350" y="6248400"/>
            <a:ext cx="24003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latin typeface="Arial" charset="0"/>
                <a:cs typeface="+mn-cs"/>
              </a:defRPr>
            </a:lvl1pPr>
          </a:lstStyle>
          <a:p>
            <a:pPr>
              <a:defRPr/>
            </a:pPr>
            <a:fld id="{ABC11178-9096-459A-91E0-6583F61EF7D0}" type="slidenum">
              <a:rPr lang="en-US"/>
              <a:pPr>
                <a:defRPr/>
              </a:pPr>
              <a:t>‹#›</a:t>
            </a:fld>
            <a:endParaRPr lang="en-US" dirty="0"/>
          </a:p>
        </p:txBody>
      </p:sp>
      <p:grpSp>
        <p:nvGrpSpPr>
          <p:cNvPr id="12292" name="Group 4"/>
          <p:cNvGrpSpPr>
            <a:grpSpLocks/>
          </p:cNvGrpSpPr>
          <p:nvPr/>
        </p:nvGrpSpPr>
        <p:grpSpPr bwMode="auto">
          <a:xfrm>
            <a:off x="0" y="0"/>
            <a:ext cx="10283825" cy="6850063"/>
            <a:chOff x="0" y="0"/>
            <a:chExt cx="5758" cy="4315"/>
          </a:xfrm>
        </p:grpSpPr>
        <p:grpSp>
          <p:nvGrpSpPr>
            <p:cNvPr id="12296"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3"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109575" name="Freeform 7"/>
              <p:cNvSpPr>
                <a:spLocks/>
              </p:cNvSpPr>
              <p:nvPr/>
            </p:nvSpPr>
            <p:spPr bwMode="hidden">
              <a:xfrm>
                <a:off x="4171"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grpSp>
        <p:sp>
          <p:nvSpPr>
            <p:cNvPr id="109579" name="Freeform 11"/>
            <p:cNvSpPr>
              <a:spLocks/>
            </p:cNvSpPr>
            <p:nvPr/>
          </p:nvSpPr>
          <p:spPr bwMode="hidden">
            <a:xfrm>
              <a:off x="3322" y="1341"/>
              <a:ext cx="1827"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effectLst>
                  <a:outerShdw blurRad="38100" dist="38100" dir="2700000" algn="tl">
                    <a:srgbClr val="000000">
                      <a:alpha val="43137"/>
                    </a:srgbClr>
                  </a:outerShdw>
                </a:effectLst>
                <a:cs typeface="+mn-cs"/>
              </a:endParaRPr>
            </a:p>
          </p:txBody>
        </p:sp>
      </p:grpSp>
      <p:sp>
        <p:nvSpPr>
          <p:cNvPr id="109581" name="Rectangle 13"/>
          <p:cNvSpPr>
            <a:spLocks noGrp="1" noRot="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582" name="Rectangle 14"/>
          <p:cNvSpPr>
            <a:spLocks noGrp="1" noChangeArrowheads="1"/>
          </p:cNvSpPr>
          <p:nvPr>
            <p:ph type="ftr" sz="quarter" idx="3"/>
          </p:nvPr>
        </p:nvSpPr>
        <p:spPr bwMode="auto">
          <a:xfrm>
            <a:off x="3514725" y="6248400"/>
            <a:ext cx="32575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effectLst/>
                <a:latin typeface="Arial" charset="0"/>
                <a:cs typeface="+mn-cs"/>
              </a:defRPr>
            </a:lvl1pPr>
          </a:lstStyle>
          <a:p>
            <a:pPr>
              <a:defRPr/>
            </a:pPr>
            <a:r>
              <a:rPr lang="en-US" dirty="0"/>
              <a:t>St. Cloud, MN 09302022</a:t>
            </a:r>
          </a:p>
        </p:txBody>
      </p:sp>
      <p:sp>
        <p:nvSpPr>
          <p:cNvPr id="109583" name="Rectangle 15"/>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88"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9" r:id="rId19"/>
    <p:sldLayoutId id="2147484190" r:id="rId20"/>
  </p:sldLayoutIdLst>
  <p:hf sldNum="0"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revisor.mn.gov/statutes/cite/609.749#stat.609.749.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18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9100" y="685800"/>
            <a:ext cx="9258300" cy="1736725"/>
          </a:xfrm>
        </p:spPr>
        <p:txBody>
          <a:bodyPr/>
          <a:lstStyle/>
          <a:p>
            <a:r>
              <a:rPr lang="en-US" sz="3600" dirty="0">
                <a:solidFill>
                  <a:srgbClr val="FFFF00"/>
                </a:solidFill>
                <a:effectLst/>
              </a:rPr>
              <a:t>The Evolution of Threat </a:t>
            </a:r>
            <a:br>
              <a:rPr lang="en-US" sz="3600" dirty="0">
                <a:solidFill>
                  <a:srgbClr val="FFFF00"/>
                </a:solidFill>
                <a:effectLst/>
              </a:rPr>
            </a:br>
            <a:r>
              <a:rPr lang="en-US" sz="3600" dirty="0">
                <a:solidFill>
                  <a:srgbClr val="FFFF00"/>
                </a:solidFill>
                <a:effectLst/>
              </a:rPr>
              <a:t>Assessment and </a:t>
            </a:r>
            <a:br>
              <a:rPr lang="en-US" sz="3600" dirty="0">
                <a:solidFill>
                  <a:srgbClr val="FFFF00"/>
                </a:solidFill>
                <a:effectLst/>
              </a:rPr>
            </a:br>
            <a:r>
              <a:rPr lang="en-US" sz="3600" dirty="0">
                <a:solidFill>
                  <a:srgbClr val="FFFF00"/>
                </a:solidFill>
                <a:effectLst/>
              </a:rPr>
              <a:t>Management in Healthcare Settings</a:t>
            </a:r>
            <a:br>
              <a:rPr lang="en-US" sz="3600" dirty="0">
                <a:solidFill>
                  <a:srgbClr val="FFFF00"/>
                </a:solidFill>
                <a:effectLst/>
              </a:rPr>
            </a:br>
            <a:r>
              <a:rPr lang="en-US" sz="3600" dirty="0">
                <a:solidFill>
                  <a:srgbClr val="FFFF00"/>
                </a:solidFill>
                <a:effectLst/>
              </a:rPr>
              <a:t> </a:t>
            </a:r>
          </a:p>
        </p:txBody>
      </p:sp>
      <p:sp>
        <p:nvSpPr>
          <p:cNvPr id="4" name="Rectangle 3"/>
          <p:cNvSpPr txBox="1">
            <a:spLocks noChangeArrowheads="1"/>
          </p:cNvSpPr>
          <p:nvPr/>
        </p:nvSpPr>
        <p:spPr bwMode="auto">
          <a:xfrm>
            <a:off x="1181100" y="2514600"/>
            <a:ext cx="72009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lnSpc>
                <a:spcPct val="80000"/>
              </a:lnSpc>
              <a:defRPr/>
            </a:pPr>
            <a:r>
              <a:rPr lang="en-US" altLang="en-US" sz="2400" kern="0" dirty="0">
                <a:solidFill>
                  <a:srgbClr val="FFFF00"/>
                </a:solidFill>
                <a:effectLst/>
              </a:rPr>
              <a:t>Kostas A. Katsavdakis, Ph.D., ABPP</a:t>
            </a:r>
          </a:p>
          <a:p>
            <a:pPr eaLnBrk="1" hangingPunct="1">
              <a:lnSpc>
                <a:spcPct val="80000"/>
              </a:lnSpc>
              <a:defRPr/>
            </a:pPr>
            <a:r>
              <a:rPr lang="en-US" altLang="en-US" sz="2400" kern="0" dirty="0">
                <a:solidFill>
                  <a:srgbClr val="FFFF00"/>
                </a:solidFill>
                <a:effectLst/>
              </a:rPr>
              <a:t>Diplomate in Forensic Psychology</a:t>
            </a:r>
          </a:p>
          <a:p>
            <a:pPr eaLnBrk="1" hangingPunct="1">
              <a:lnSpc>
                <a:spcPct val="80000"/>
              </a:lnSpc>
              <a:defRPr/>
            </a:pPr>
            <a:r>
              <a:rPr lang="en-US" altLang="en-US" sz="2400" kern="0" dirty="0">
                <a:solidFill>
                  <a:srgbClr val="FFFF00"/>
                </a:solidFill>
                <a:effectLst/>
              </a:rPr>
              <a:t>Center for Forensic and Clinical Psychology</a:t>
            </a:r>
          </a:p>
          <a:p>
            <a:pPr eaLnBrk="1" hangingPunct="1">
              <a:lnSpc>
                <a:spcPct val="80000"/>
              </a:lnSpc>
              <a:defRPr/>
            </a:pPr>
            <a:r>
              <a:rPr lang="en-US" altLang="en-US" sz="2400" kern="0" dirty="0">
                <a:solidFill>
                  <a:srgbClr val="FFFF00"/>
                </a:solidFill>
                <a:effectLst/>
              </a:rPr>
              <a:t>New York City</a:t>
            </a:r>
          </a:p>
          <a:p>
            <a:pPr eaLnBrk="1" hangingPunct="1">
              <a:lnSpc>
                <a:spcPct val="80000"/>
              </a:lnSpc>
              <a:defRPr/>
            </a:pPr>
            <a:r>
              <a:rPr lang="en-US" altLang="en-US" sz="2400" kern="0" dirty="0">
                <a:solidFill>
                  <a:srgbClr val="FFFF00"/>
                </a:solidFill>
                <a:effectLst/>
              </a:rPr>
              <a:t>kostas@drforensic.com</a:t>
            </a:r>
          </a:p>
          <a:p>
            <a:pPr eaLnBrk="1" hangingPunct="1">
              <a:lnSpc>
                <a:spcPct val="80000"/>
              </a:lnSpc>
              <a:defRPr/>
            </a:pPr>
            <a:endParaRPr lang="en-US" altLang="en-US" sz="2400" kern="0" dirty="0">
              <a:solidFill>
                <a:srgbClr val="FFFF00"/>
              </a:solidFill>
              <a:effectLst/>
            </a:endParaRPr>
          </a:p>
          <a:p>
            <a:pPr eaLnBrk="1" hangingPunct="1">
              <a:lnSpc>
                <a:spcPct val="80000"/>
              </a:lnSpc>
              <a:defRPr/>
            </a:pPr>
            <a:r>
              <a:rPr lang="en-US" altLang="en-US" sz="2400" kern="0" dirty="0">
                <a:solidFill>
                  <a:srgbClr val="FFFF00"/>
                </a:solidFill>
                <a:effectLst/>
              </a:rPr>
              <a:t>St. Cloud, Minnesota</a:t>
            </a:r>
          </a:p>
          <a:p>
            <a:pPr eaLnBrk="1" hangingPunct="1">
              <a:lnSpc>
                <a:spcPct val="80000"/>
              </a:lnSpc>
              <a:defRPr/>
            </a:pPr>
            <a:r>
              <a:rPr lang="en-US" altLang="en-US" sz="2400" kern="0" dirty="0">
                <a:solidFill>
                  <a:srgbClr val="FFFF00"/>
                </a:solidFill>
                <a:effectLst/>
              </a:rPr>
              <a:t>September 30</a:t>
            </a:r>
            <a:r>
              <a:rPr lang="en-US" altLang="en-US" sz="2400" kern="0" baseline="30000" dirty="0">
                <a:solidFill>
                  <a:srgbClr val="FFFF00"/>
                </a:solidFill>
                <a:effectLst/>
              </a:rPr>
              <a:t>th</a:t>
            </a:r>
            <a:r>
              <a:rPr lang="en-US" altLang="en-US" sz="2400" kern="0" dirty="0">
                <a:solidFill>
                  <a:srgbClr val="FFFF00"/>
                </a:solidFill>
                <a:effectLst/>
              </a:rPr>
              <a:t>, 2022</a:t>
            </a:r>
          </a:p>
          <a:p>
            <a:pPr eaLnBrk="1" hangingPunct="1">
              <a:lnSpc>
                <a:spcPct val="80000"/>
              </a:lnSpc>
              <a:defRPr/>
            </a:pPr>
            <a:endParaRPr lang="en-US" altLang="en-US" sz="2400" kern="0" dirty="0">
              <a:effectLst/>
            </a:endParaRPr>
          </a:p>
        </p:txBody>
      </p:sp>
    </p:spTree>
    <p:extLst>
      <p:ext uri="{BB962C8B-B14F-4D97-AF65-F5344CB8AC3E}">
        <p14:creationId xmlns:p14="http://schemas.microsoft.com/office/powerpoint/2010/main" val="121954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46A7FD-794A-438A-B95C-6FF6432EF963}"/>
              </a:ext>
            </a:extLst>
          </p:cNvPr>
          <p:cNvSpPr>
            <a:spLocks noGrp="1"/>
          </p:cNvSpPr>
          <p:nvPr>
            <p:ph type="dt" sz="half" idx="10"/>
          </p:nvPr>
        </p:nvSpPr>
        <p:spPr/>
        <p:txBody>
          <a:bodyPr/>
          <a:lstStyle/>
          <a:p>
            <a:pPr>
              <a:defRPr/>
            </a:pPr>
            <a:fld id="{64CF0D6B-27F0-4A7C-8654-EAA7791A8FF9}" type="datetime1">
              <a:rPr lang="en-US" smtClean="0"/>
              <a:t>9/27/2022</a:t>
            </a:fld>
            <a:endParaRPr lang="en-US" dirty="0"/>
          </a:p>
        </p:txBody>
      </p:sp>
      <p:sp>
        <p:nvSpPr>
          <p:cNvPr id="3" name="Footer Placeholder 2">
            <a:extLst>
              <a:ext uri="{FF2B5EF4-FFF2-40B4-BE49-F238E27FC236}">
                <a16:creationId xmlns:a16="http://schemas.microsoft.com/office/drawing/2014/main" id="{51A16B72-3B6A-414F-95D2-8F17596D69E2}"/>
              </a:ext>
            </a:extLst>
          </p:cNvPr>
          <p:cNvSpPr>
            <a:spLocks noGrp="1"/>
          </p:cNvSpPr>
          <p:nvPr>
            <p:ph type="ftr" sz="quarter" idx="12"/>
          </p:nvPr>
        </p:nvSpPr>
        <p:spPr/>
        <p:txBody>
          <a:bodyPr/>
          <a:lstStyle/>
          <a:p>
            <a:pPr>
              <a:defRPr/>
            </a:pPr>
            <a:r>
              <a:rPr lang="en-US" dirty="0"/>
              <a:t>St. Cloud, MN 09302022</a:t>
            </a:r>
          </a:p>
        </p:txBody>
      </p:sp>
      <p:pic>
        <p:nvPicPr>
          <p:cNvPr id="4" name="Picture 3">
            <a:extLst>
              <a:ext uri="{FF2B5EF4-FFF2-40B4-BE49-F238E27FC236}">
                <a16:creationId xmlns:a16="http://schemas.microsoft.com/office/drawing/2014/main" id="{EBB0FFFE-0A45-432F-9C35-C81FA3BEEC8F}"/>
              </a:ext>
            </a:extLst>
          </p:cNvPr>
          <p:cNvPicPr>
            <a:picLocks noChangeAspect="1"/>
          </p:cNvPicPr>
          <p:nvPr/>
        </p:nvPicPr>
        <p:blipFill>
          <a:blip r:embed="rId2"/>
          <a:stretch>
            <a:fillRect/>
          </a:stretch>
        </p:blipFill>
        <p:spPr>
          <a:xfrm>
            <a:off x="647700" y="990600"/>
            <a:ext cx="8763000" cy="5334000"/>
          </a:xfrm>
          <a:prstGeom prst="rect">
            <a:avLst/>
          </a:prstGeom>
        </p:spPr>
      </p:pic>
      <p:sp>
        <p:nvSpPr>
          <p:cNvPr id="5" name="TextBox 4">
            <a:extLst>
              <a:ext uri="{FF2B5EF4-FFF2-40B4-BE49-F238E27FC236}">
                <a16:creationId xmlns:a16="http://schemas.microsoft.com/office/drawing/2014/main" id="{E759C4F8-B690-4461-BCBE-5CCBA8EDCC50}"/>
              </a:ext>
            </a:extLst>
          </p:cNvPr>
          <p:cNvSpPr txBox="1"/>
          <p:nvPr/>
        </p:nvSpPr>
        <p:spPr>
          <a:xfrm>
            <a:off x="2628900" y="381000"/>
            <a:ext cx="4876800" cy="461665"/>
          </a:xfrm>
          <a:prstGeom prst="rect">
            <a:avLst/>
          </a:prstGeom>
          <a:noFill/>
        </p:spPr>
        <p:txBody>
          <a:bodyPr wrap="square" rtlCol="0">
            <a:spAutoFit/>
          </a:bodyPr>
          <a:lstStyle/>
          <a:p>
            <a:r>
              <a:rPr lang="en-US" dirty="0"/>
              <a:t>Bureau of Labor Statistics, 2013</a:t>
            </a:r>
          </a:p>
        </p:txBody>
      </p:sp>
    </p:spTree>
    <p:extLst>
      <p:ext uri="{BB962C8B-B14F-4D97-AF65-F5344CB8AC3E}">
        <p14:creationId xmlns:p14="http://schemas.microsoft.com/office/powerpoint/2010/main" val="25010007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1181100" y="366713"/>
            <a:ext cx="8305800" cy="323850"/>
          </a:xfrm>
        </p:spPr>
        <p:txBody>
          <a:bodyPr/>
          <a:lstStyle/>
          <a:p>
            <a:pPr algn="l" eaLnBrk="1" hangingPunct="1">
              <a:tabLst>
                <a:tab pos="1490663" algn="l"/>
              </a:tabLst>
              <a:defRPr/>
            </a:pPr>
            <a:r>
              <a:rPr lang="en-US" sz="3600" b="1" i="0" dirty="0">
                <a:solidFill>
                  <a:srgbClr val="FFFF00"/>
                </a:solidFill>
                <a:latin typeface="+mn-lt"/>
                <a:ea typeface="ＭＳ Ｐゴシック" charset="0"/>
                <a:cs typeface="ＭＳ Ｐゴシック" charset="0"/>
              </a:rPr>
              <a:t>Current Job Problems</a:t>
            </a:r>
            <a:endParaRPr lang="en-US" sz="6000" b="1" i="0" dirty="0">
              <a:solidFill>
                <a:srgbClr val="FFFF00"/>
              </a:solidFill>
              <a:latin typeface="+mn-lt"/>
              <a:ea typeface="ＭＳ Ｐゴシック" charset="0"/>
              <a:cs typeface="ＭＳ Ｐゴシック" charset="0"/>
            </a:endParaRPr>
          </a:p>
        </p:txBody>
      </p:sp>
      <p:sp>
        <p:nvSpPr>
          <p:cNvPr id="76802" name="Content Placeholder 2"/>
          <p:cNvSpPr>
            <a:spLocks noGrp="1"/>
          </p:cNvSpPr>
          <p:nvPr>
            <p:ph idx="4294967295"/>
          </p:nvPr>
        </p:nvSpPr>
        <p:spPr>
          <a:xfrm>
            <a:off x="1481138" y="1687513"/>
            <a:ext cx="7586662" cy="2074862"/>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Recent or likely termination</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Significant performance, conduct, or job status issues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Pattern of under- or unemployment over a period of months or years</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E03B399B-8DAC-4BC1-976C-62276384FA4D}"/>
              </a:ext>
            </a:extLst>
          </p:cNvPr>
          <p:cNvSpPr>
            <a:spLocks noGrp="1"/>
          </p:cNvSpPr>
          <p:nvPr>
            <p:ph type="dt" sz="half" idx="10"/>
          </p:nvPr>
        </p:nvSpPr>
        <p:spPr/>
        <p:txBody>
          <a:bodyPr/>
          <a:lstStyle/>
          <a:p>
            <a:pPr>
              <a:defRPr/>
            </a:pPr>
            <a:fld id="{CFADC2F0-3896-480E-A966-FA1C56880F40}" type="datetime1">
              <a:rPr lang="en-US" smtClean="0"/>
              <a:t>9/27/2022</a:t>
            </a:fld>
            <a:endParaRPr lang="en-US" dirty="0"/>
          </a:p>
        </p:txBody>
      </p:sp>
    </p:spTree>
    <p:extLst>
      <p:ext uri="{BB962C8B-B14F-4D97-AF65-F5344CB8AC3E}">
        <p14:creationId xmlns:p14="http://schemas.microsoft.com/office/powerpoint/2010/main" val="15601671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1181100" y="374650"/>
            <a:ext cx="7886700" cy="323850"/>
          </a:xfrm>
        </p:spPr>
        <p:txBody>
          <a:bodyPr/>
          <a:lstStyle/>
          <a:p>
            <a:pPr algn="l" eaLnBrk="1" hangingPunct="1">
              <a:tabLst>
                <a:tab pos="1490663" algn="l"/>
              </a:tabLst>
              <a:defRPr/>
            </a:pPr>
            <a:r>
              <a:rPr lang="en-US" sz="3200" b="1" i="0" dirty="0">
                <a:solidFill>
                  <a:srgbClr val="FFFF00"/>
                </a:solidFill>
                <a:latin typeface="+mn-lt"/>
                <a:ea typeface="ＭＳ Ｐゴシック" charset="0"/>
                <a:cs typeface="ＭＳ Ｐゴシック" charset="0"/>
              </a:rPr>
              <a:t>Extreme Job Attachment</a:t>
            </a:r>
            <a:endParaRPr lang="en-US" sz="5400" b="1" i="0" dirty="0">
              <a:solidFill>
                <a:srgbClr val="FFFF00"/>
              </a:solidFill>
              <a:latin typeface="+mn-lt"/>
              <a:ea typeface="ＭＳ Ｐゴシック" charset="0"/>
              <a:cs typeface="ＭＳ Ｐゴシック" charset="0"/>
            </a:endParaRPr>
          </a:p>
        </p:txBody>
      </p:sp>
      <p:sp>
        <p:nvSpPr>
          <p:cNvPr id="78850" name="Content Placeholder 2"/>
          <p:cNvSpPr>
            <a:spLocks noGrp="1"/>
          </p:cNvSpPr>
          <p:nvPr>
            <p:ph idx="4294967295"/>
          </p:nvPr>
        </p:nvSpPr>
        <p:spPr>
          <a:xfrm>
            <a:off x="1481138" y="1687513"/>
            <a:ext cx="7586662" cy="2074862"/>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Strong personal and emotional attachment to job or career path</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Significant discrepancy between the employee</a:t>
            </a:r>
            <a:r>
              <a:rPr lang="ja-JP" altLang="en-US" sz="2800" b="1" i="0" dirty="0">
                <a:solidFill>
                  <a:srgbClr val="FFFF00"/>
                </a:solidFill>
                <a:latin typeface="+mn-lt"/>
                <a:ea typeface="ＭＳ Ｐゴシック" charset="0"/>
                <a:cs typeface="ＭＳ Ｐゴシック" charset="0"/>
              </a:rPr>
              <a:t>’</a:t>
            </a:r>
            <a:r>
              <a:rPr lang="en-US" altLang="ja-JP" sz="2800" b="1" i="0" dirty="0">
                <a:solidFill>
                  <a:srgbClr val="FFFF00"/>
                </a:solidFill>
                <a:latin typeface="+mn-lt"/>
                <a:ea typeface="ＭＳ Ｐゴシック" charset="0"/>
                <a:cs typeface="ＭＳ Ｐゴシック" charset="0"/>
              </a:rPr>
              <a:t>s and the employer</a:t>
            </a:r>
            <a:r>
              <a:rPr lang="ja-JP" altLang="en-US" sz="2800" b="1" i="0" dirty="0">
                <a:solidFill>
                  <a:srgbClr val="FFFF00"/>
                </a:solidFill>
                <a:latin typeface="+mn-lt"/>
                <a:ea typeface="ＭＳ Ｐゴシック" charset="0"/>
                <a:cs typeface="ＭＳ Ｐゴシック" charset="0"/>
              </a:rPr>
              <a:t>’</a:t>
            </a:r>
            <a:r>
              <a:rPr lang="en-US" altLang="ja-JP" sz="2800" b="1" i="0" dirty="0">
                <a:solidFill>
                  <a:srgbClr val="FFFF00"/>
                </a:solidFill>
                <a:latin typeface="+mn-lt"/>
                <a:ea typeface="ＭＳ Ｐゴシック" charset="0"/>
                <a:cs typeface="ＭＳ Ｐゴシック" charset="0"/>
              </a:rPr>
              <a:t>s view of his or her work contribution</a:t>
            </a:r>
            <a:endParaRPr lang="en-US" sz="2800" b="1" i="0" dirty="0">
              <a:solidFill>
                <a:srgbClr val="FFFF00"/>
              </a:solidFill>
              <a:latin typeface="+mn-lt"/>
              <a:ea typeface="ＭＳ Ｐゴシック" charset="0"/>
              <a:cs typeface="ＭＳ Ｐゴシック" charset="0"/>
            </a:endParaRP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BFF8CEEE-AF3D-4264-9728-32DF6CEDFCA0}"/>
              </a:ext>
            </a:extLst>
          </p:cNvPr>
          <p:cNvSpPr>
            <a:spLocks noGrp="1"/>
          </p:cNvSpPr>
          <p:nvPr>
            <p:ph type="dt" sz="half" idx="10"/>
          </p:nvPr>
        </p:nvSpPr>
        <p:spPr/>
        <p:txBody>
          <a:bodyPr/>
          <a:lstStyle/>
          <a:p>
            <a:pPr>
              <a:defRPr/>
            </a:pPr>
            <a:fld id="{1E61D7FB-A9B1-45C0-918B-C7C1909A789B}" type="datetime1">
              <a:rPr lang="en-US" smtClean="0"/>
              <a:t>9/27/2022</a:t>
            </a:fld>
            <a:endParaRPr lang="en-US" dirty="0"/>
          </a:p>
        </p:txBody>
      </p:sp>
    </p:spTree>
    <p:extLst>
      <p:ext uri="{BB962C8B-B14F-4D97-AF65-F5344CB8AC3E}">
        <p14:creationId xmlns:p14="http://schemas.microsoft.com/office/powerpoint/2010/main" val="147701966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876300" y="144464"/>
            <a:ext cx="8686800" cy="638175"/>
          </a:xfrm>
        </p:spPr>
        <p:txBody>
          <a:bodyPr/>
          <a:lstStyle/>
          <a:p>
            <a:pPr algn="l" eaLnBrk="1" hangingPunct="1">
              <a:tabLst>
                <a:tab pos="1490663" algn="l"/>
              </a:tabLst>
              <a:defRPr/>
            </a:pPr>
            <a:r>
              <a:rPr lang="en-US" sz="3200" b="1" i="0" dirty="0">
                <a:solidFill>
                  <a:srgbClr val="FFFF00"/>
                </a:solidFill>
                <a:latin typeface="+mn-lt"/>
                <a:ea typeface="ＭＳ Ｐゴシック" charset="0"/>
                <a:cs typeface="ＭＳ Ｐゴシック" charset="0"/>
              </a:rPr>
              <a:t>Loss, Personal Stressors and Negative Coping</a:t>
            </a:r>
            <a:endParaRPr lang="en-US" sz="5400" b="1" i="0" dirty="0">
              <a:solidFill>
                <a:srgbClr val="FFFF00"/>
              </a:solidFill>
              <a:latin typeface="+mn-lt"/>
              <a:ea typeface="ＭＳ Ｐゴシック" charset="0"/>
              <a:cs typeface="ＭＳ Ｐゴシック" charset="0"/>
            </a:endParaRPr>
          </a:p>
        </p:txBody>
      </p:sp>
      <p:sp>
        <p:nvSpPr>
          <p:cNvPr id="80898" name="Content Placeholder 2"/>
          <p:cNvSpPr>
            <a:spLocks noGrp="1"/>
          </p:cNvSpPr>
          <p:nvPr>
            <p:ph idx="4294967295"/>
          </p:nvPr>
        </p:nvSpPr>
        <p:spPr>
          <a:xfrm>
            <a:off x="1181101" y="1219201"/>
            <a:ext cx="8234363" cy="3529013"/>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Observable stress, desperation, despair, or humiliation in reaction to a significant loss, death, rejection or setback</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For example:</a:t>
            </a:r>
          </a:p>
          <a:p>
            <a:pPr lvl="1" eaLnBrk="1" hangingPunct="1">
              <a:buClr>
                <a:srgbClr val="B0001E"/>
              </a:buClr>
              <a:buFont typeface="Arial" charset="0"/>
              <a:buChar char="•"/>
            </a:pPr>
            <a:r>
              <a:rPr lang="en-US" sz="2400" b="1" i="0" dirty="0">
                <a:solidFill>
                  <a:srgbClr val="FFFF00"/>
                </a:solidFill>
                <a:latin typeface="+mn-lt"/>
                <a:ea typeface="ＭＳ Ｐゴシック" charset="0"/>
              </a:rPr>
              <a:t>death of a family member</a:t>
            </a:r>
          </a:p>
          <a:p>
            <a:pPr lvl="1" eaLnBrk="1" hangingPunct="1">
              <a:buClr>
                <a:srgbClr val="B0001E"/>
              </a:buClr>
              <a:buFont typeface="Arial" charset="0"/>
              <a:buChar char="•"/>
            </a:pPr>
            <a:r>
              <a:rPr lang="en-US" sz="2400" b="1" i="0" dirty="0">
                <a:solidFill>
                  <a:srgbClr val="FFFF00"/>
                </a:solidFill>
                <a:latin typeface="+mn-lt"/>
                <a:ea typeface="ＭＳ Ｐゴシック" charset="0"/>
              </a:rPr>
              <a:t>break-up of a marriage or relationship</a:t>
            </a:r>
          </a:p>
          <a:p>
            <a:pPr lvl="1" eaLnBrk="1" hangingPunct="1">
              <a:buClr>
                <a:srgbClr val="B0001E"/>
              </a:buClr>
              <a:buFont typeface="Arial" charset="0"/>
              <a:buChar char="•"/>
            </a:pPr>
            <a:r>
              <a:rPr lang="en-US" sz="2400" b="1" i="0" dirty="0">
                <a:solidFill>
                  <a:srgbClr val="FFFF00"/>
                </a:solidFill>
                <a:latin typeface="+mn-lt"/>
                <a:ea typeface="ＭＳ Ｐゴシック" charset="0"/>
              </a:rPr>
              <a:t>loss of status, financial resources, property, or health</a:t>
            </a:r>
          </a:p>
          <a:p>
            <a:pPr lvl="1" eaLnBrk="1" hangingPunct="1">
              <a:buClr>
                <a:srgbClr val="B0001E"/>
              </a:buClr>
              <a:buFont typeface="Arial" charset="0"/>
              <a:buChar char="•"/>
            </a:pPr>
            <a:r>
              <a:rPr lang="en-US" sz="2400" b="1" i="0" dirty="0">
                <a:solidFill>
                  <a:srgbClr val="FFFF00"/>
                </a:solidFill>
                <a:latin typeface="+mn-lt"/>
                <a:ea typeface="ＭＳ Ｐゴシック" charset="0"/>
              </a:rPr>
              <a:t>failed civil actions</a:t>
            </a:r>
          </a:p>
          <a:p>
            <a:pPr lvl="1" eaLnBrk="1" hangingPunct="1">
              <a:buClr>
                <a:srgbClr val="B0001E"/>
              </a:buClr>
              <a:buFont typeface="Arial" charset="0"/>
              <a:buChar char="•"/>
            </a:pPr>
            <a:r>
              <a:rPr lang="en-US" sz="2400" b="1" i="0" dirty="0">
                <a:solidFill>
                  <a:srgbClr val="FFFF00"/>
                </a:solidFill>
                <a:latin typeface="+mn-lt"/>
                <a:ea typeface="ＭＳ Ｐゴシック" charset="0"/>
              </a:rPr>
              <a:t>generally very poor coping ability when stressed.</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D6D462C5-5541-4DC8-8C33-8E9C3F0F4D5C}"/>
              </a:ext>
            </a:extLst>
          </p:cNvPr>
          <p:cNvSpPr>
            <a:spLocks noGrp="1"/>
          </p:cNvSpPr>
          <p:nvPr>
            <p:ph type="dt" sz="half" idx="10"/>
          </p:nvPr>
        </p:nvSpPr>
        <p:spPr/>
        <p:txBody>
          <a:bodyPr/>
          <a:lstStyle/>
          <a:p>
            <a:pPr>
              <a:defRPr/>
            </a:pPr>
            <a:fld id="{15609C4A-6C5A-44DA-9255-0FFDA60708F9}" type="datetime1">
              <a:rPr lang="en-US" smtClean="0"/>
              <a:t>9/27/2022</a:t>
            </a:fld>
            <a:endParaRPr lang="en-US" dirty="0"/>
          </a:p>
        </p:txBody>
      </p:sp>
    </p:spTree>
    <p:extLst>
      <p:ext uri="{BB962C8B-B14F-4D97-AF65-F5344CB8AC3E}">
        <p14:creationId xmlns:p14="http://schemas.microsoft.com/office/powerpoint/2010/main" val="12444946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104900" y="368300"/>
            <a:ext cx="8305800" cy="323850"/>
          </a:xfrm>
        </p:spPr>
        <p:txBody>
          <a:bodyPr/>
          <a:lstStyle/>
          <a:p>
            <a:pPr algn="l" eaLnBrk="1" hangingPunct="1">
              <a:tabLst>
                <a:tab pos="1490663" algn="l"/>
              </a:tabLst>
              <a:defRPr/>
            </a:pPr>
            <a:r>
              <a:rPr lang="en-US" sz="3200" b="1" i="0" dirty="0">
                <a:solidFill>
                  <a:srgbClr val="FFFF00"/>
                </a:solidFill>
                <a:latin typeface="+mn-lt"/>
                <a:ea typeface="ＭＳ Ｐゴシック" charset="0"/>
                <a:cs typeface="ＭＳ Ｐゴシック" charset="0"/>
              </a:rPr>
              <a:t>Entitlement and Other Negative Traits</a:t>
            </a:r>
            <a:endParaRPr lang="en-US" sz="5400" b="1" i="0" dirty="0">
              <a:solidFill>
                <a:srgbClr val="FFFF00"/>
              </a:solidFill>
              <a:latin typeface="+mn-lt"/>
              <a:ea typeface="ＭＳ Ｐゴシック" charset="0"/>
              <a:cs typeface="ＭＳ Ｐゴシック" charset="0"/>
            </a:endParaRPr>
          </a:p>
        </p:txBody>
      </p:sp>
      <p:sp>
        <p:nvSpPr>
          <p:cNvPr id="82946" name="Content Placeholder 2"/>
          <p:cNvSpPr>
            <a:spLocks noGrp="1"/>
          </p:cNvSpPr>
          <p:nvPr>
            <p:ph idx="4294967295"/>
          </p:nvPr>
        </p:nvSpPr>
        <p:spPr>
          <a:xfrm>
            <a:off x="1104900" y="990600"/>
            <a:ext cx="8458200" cy="2438400"/>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Strong sense of entitlement and self-centeredness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Highly defensive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Blaming of others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Intolerant</a:t>
            </a:r>
          </a:p>
          <a:p>
            <a:pPr eaLnBrk="1" hangingPunct="1">
              <a:buClr>
                <a:srgbClr val="B0001E"/>
              </a:buClr>
              <a:buFont typeface="Wingdings" charset="0"/>
              <a:buChar char="§"/>
            </a:pPr>
            <a:r>
              <a:rPr lang="ja-JP" altLang="en-US" sz="2800" b="1" i="0" dirty="0">
                <a:solidFill>
                  <a:srgbClr val="FFFF00"/>
                </a:solidFill>
                <a:latin typeface="+mn-lt"/>
                <a:ea typeface="ＭＳ Ｐゴシック" charset="0"/>
                <a:cs typeface="ＭＳ Ｐゴシック" charset="0"/>
              </a:rPr>
              <a:t>“</a:t>
            </a:r>
            <a:r>
              <a:rPr lang="en-US" altLang="ja-JP" sz="2800" b="1" i="0" dirty="0">
                <a:solidFill>
                  <a:srgbClr val="FFFF00"/>
                </a:solidFill>
                <a:latin typeface="+mn-lt"/>
                <a:ea typeface="ＭＳ Ｐゴシック" charset="0"/>
                <a:cs typeface="ＭＳ Ｐゴシック" charset="0"/>
              </a:rPr>
              <a:t>Black or white</a:t>
            </a:r>
            <a:r>
              <a:rPr lang="ja-JP" altLang="en-US" sz="2800" b="1" i="0" dirty="0">
                <a:solidFill>
                  <a:srgbClr val="FFFF00"/>
                </a:solidFill>
                <a:latin typeface="+mn-lt"/>
                <a:ea typeface="ＭＳ Ｐゴシック" charset="0"/>
                <a:cs typeface="ＭＳ Ｐゴシック" charset="0"/>
              </a:rPr>
              <a:t>”</a:t>
            </a:r>
            <a:r>
              <a:rPr lang="en-US" altLang="ja-JP" sz="2800" b="1" i="0" dirty="0">
                <a:solidFill>
                  <a:srgbClr val="FFFF00"/>
                </a:solidFill>
                <a:latin typeface="+mn-lt"/>
                <a:ea typeface="ＭＳ Ｐゴシック" charset="0"/>
                <a:cs typeface="ＭＳ Ｐゴシック" charset="0"/>
              </a:rPr>
              <a:t> thinking</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Preoccupation with felt insults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Fixation</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Holds grudges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Vindictive</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C4AA82B2-E94F-40DB-8BC7-E1A068578537}"/>
              </a:ext>
            </a:extLst>
          </p:cNvPr>
          <p:cNvSpPr>
            <a:spLocks noGrp="1"/>
          </p:cNvSpPr>
          <p:nvPr>
            <p:ph type="dt" sz="half" idx="10"/>
          </p:nvPr>
        </p:nvSpPr>
        <p:spPr/>
        <p:txBody>
          <a:bodyPr/>
          <a:lstStyle/>
          <a:p>
            <a:pPr>
              <a:defRPr/>
            </a:pPr>
            <a:fld id="{7EC4482B-62B1-4C22-8A54-00D0E718E293}" type="datetime1">
              <a:rPr lang="en-US" smtClean="0"/>
              <a:t>9/27/2022</a:t>
            </a:fld>
            <a:endParaRPr lang="en-US" dirty="0"/>
          </a:p>
        </p:txBody>
      </p:sp>
    </p:spTree>
    <p:extLst>
      <p:ext uri="{BB962C8B-B14F-4D97-AF65-F5344CB8AC3E}">
        <p14:creationId xmlns:p14="http://schemas.microsoft.com/office/powerpoint/2010/main" val="228620277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800100" y="144464"/>
            <a:ext cx="7886700" cy="638175"/>
          </a:xfrm>
        </p:spPr>
        <p:txBody>
          <a:bodyPr/>
          <a:lstStyle/>
          <a:p>
            <a:pPr algn="l" eaLnBrk="1" hangingPunct="1">
              <a:tabLst>
                <a:tab pos="1608138" algn="l"/>
              </a:tabLst>
              <a:defRPr/>
            </a:pPr>
            <a:r>
              <a:rPr lang="en-US" sz="3200" b="1" i="0" dirty="0">
                <a:solidFill>
                  <a:srgbClr val="FFFF00"/>
                </a:solidFill>
                <a:latin typeface="+mn-lt"/>
                <a:ea typeface="ＭＳ Ｐゴシック" charset="0"/>
                <a:cs typeface="ＭＳ Ｐゴシック" charset="0"/>
              </a:rPr>
              <a:t>Lack of Conscience and Irresponsibility</a:t>
            </a:r>
            <a:endParaRPr lang="en-US" sz="5400" b="1" i="0" dirty="0">
              <a:solidFill>
                <a:srgbClr val="FFFF00"/>
              </a:solidFill>
              <a:latin typeface="+mn-lt"/>
              <a:ea typeface="ＭＳ Ｐゴシック" charset="0"/>
              <a:cs typeface="ＭＳ Ｐゴシック" charset="0"/>
            </a:endParaRPr>
          </a:p>
        </p:txBody>
      </p:sp>
      <p:sp>
        <p:nvSpPr>
          <p:cNvPr id="84994" name="Content Placeholder 2"/>
          <p:cNvSpPr>
            <a:spLocks noGrp="1"/>
          </p:cNvSpPr>
          <p:nvPr>
            <p:ph idx="4294967295"/>
          </p:nvPr>
        </p:nvSpPr>
        <p:spPr>
          <a:xfrm>
            <a:off x="1481138" y="1687513"/>
            <a:ext cx="8081962" cy="2074862"/>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Callous disregard for or exploitation of others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Lack of remorse for wrongdoing</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Habitual lying</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Habitual pattern of violating work policies or laws</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89BE9228-D3BC-445E-AC88-83975FA35F02}"/>
              </a:ext>
            </a:extLst>
          </p:cNvPr>
          <p:cNvSpPr>
            <a:spLocks noGrp="1"/>
          </p:cNvSpPr>
          <p:nvPr>
            <p:ph type="dt" sz="half" idx="10"/>
          </p:nvPr>
        </p:nvSpPr>
        <p:spPr/>
        <p:txBody>
          <a:bodyPr/>
          <a:lstStyle/>
          <a:p>
            <a:pPr>
              <a:defRPr/>
            </a:pPr>
            <a:fld id="{94EBB93B-5283-4DC5-9416-D31A54C333F3}" type="datetime1">
              <a:rPr lang="en-US" smtClean="0"/>
              <a:t>9/27/2022</a:t>
            </a:fld>
            <a:endParaRPr lang="en-US" dirty="0"/>
          </a:p>
        </p:txBody>
      </p:sp>
    </p:spTree>
    <p:extLst>
      <p:ext uri="{BB962C8B-B14F-4D97-AF65-F5344CB8AC3E}">
        <p14:creationId xmlns:p14="http://schemas.microsoft.com/office/powerpoint/2010/main" val="264312652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1181100" y="298450"/>
            <a:ext cx="8305800" cy="323850"/>
          </a:xfrm>
        </p:spPr>
        <p:txBody>
          <a:bodyPr/>
          <a:lstStyle/>
          <a:p>
            <a:pPr algn="l" eaLnBrk="1" hangingPunct="1">
              <a:tabLst>
                <a:tab pos="1490663" algn="l"/>
              </a:tabLst>
              <a:defRPr/>
            </a:pPr>
            <a:r>
              <a:rPr lang="en-US" sz="3200" b="1" i="0" dirty="0">
                <a:solidFill>
                  <a:srgbClr val="FFFF00"/>
                </a:solidFill>
                <a:latin typeface="+mn-lt"/>
                <a:ea typeface="ＭＳ Ｐゴシック" charset="0"/>
                <a:cs typeface="ＭＳ Ｐゴシック" charset="0"/>
              </a:rPr>
              <a:t>Anger Problems</a:t>
            </a:r>
            <a:endParaRPr lang="en-US" b="1" i="0" dirty="0">
              <a:solidFill>
                <a:srgbClr val="FFFF00"/>
              </a:solidFill>
              <a:latin typeface="+mn-lt"/>
              <a:ea typeface="ＭＳ Ｐゴシック" charset="0"/>
              <a:cs typeface="ＭＳ Ｐゴシック" charset="0"/>
            </a:endParaRPr>
          </a:p>
        </p:txBody>
      </p:sp>
      <p:sp>
        <p:nvSpPr>
          <p:cNvPr id="87042" name="Content Placeholder 2"/>
          <p:cNvSpPr>
            <a:spLocks noGrp="1"/>
          </p:cNvSpPr>
          <p:nvPr>
            <p:ph idx="4294967295"/>
          </p:nvPr>
        </p:nvSpPr>
        <p:spPr>
          <a:xfrm>
            <a:off x="1257300" y="914400"/>
            <a:ext cx="8458200" cy="3892550"/>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Angry outbursts </a:t>
            </a:r>
          </a:p>
          <a:p>
            <a:pPr eaLnBrk="1" hangingPunct="1">
              <a:buClr>
                <a:srgbClr val="B0001E"/>
              </a:buClr>
              <a:buFont typeface="Wingdings" charset="0"/>
              <a:buChar char="§"/>
            </a:pPr>
            <a:r>
              <a:rPr lang="ja-JP" altLang="en-US" sz="2400" b="1" i="0" dirty="0">
                <a:solidFill>
                  <a:srgbClr val="FFFF00"/>
                </a:solidFill>
                <a:latin typeface="+mn-lt"/>
                <a:ea typeface="ＭＳ Ｐゴシック" charset="0"/>
                <a:cs typeface="ＭＳ Ｐゴシック" charset="0"/>
              </a:rPr>
              <a:t>“</a:t>
            </a:r>
            <a:r>
              <a:rPr lang="en-US" altLang="ja-JP" sz="2400" b="1" i="0" dirty="0">
                <a:solidFill>
                  <a:srgbClr val="FFFF00"/>
                </a:solidFill>
                <a:latin typeface="+mn-lt"/>
                <a:ea typeface="ＭＳ Ｐゴシック" charset="0"/>
                <a:cs typeface="ＭＳ Ｐゴシック" charset="0"/>
              </a:rPr>
              <a:t>Ready to explode</a:t>
            </a:r>
            <a:r>
              <a:rPr lang="ja-JP" altLang="en-US" sz="2400" b="1" i="0" dirty="0">
                <a:solidFill>
                  <a:srgbClr val="FFFF00"/>
                </a:solidFill>
                <a:latin typeface="+mn-lt"/>
                <a:ea typeface="ＭＳ Ｐゴシック" charset="0"/>
                <a:cs typeface="ＭＳ Ｐゴシック" charset="0"/>
              </a:rPr>
              <a:t>”</a:t>
            </a:r>
            <a:r>
              <a:rPr lang="en-US" altLang="ja-JP" sz="2400" b="1" i="0" dirty="0">
                <a:solidFill>
                  <a:srgbClr val="FFFF00"/>
                </a:solidFill>
                <a:latin typeface="+mn-lt"/>
                <a:ea typeface="ＭＳ Ｐゴシック" charset="0"/>
                <a:cs typeface="ＭＳ Ｐゴシック" charset="0"/>
              </a:rPr>
              <a:t> appearance</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Impulsive reactions to frustration</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Physical displays of anger</a:t>
            </a:r>
          </a:p>
          <a:p>
            <a:pPr lvl="1" eaLnBrk="1" hangingPunct="1">
              <a:buClr>
                <a:srgbClr val="B0001E"/>
              </a:buClr>
              <a:buFont typeface="Arial" charset="0"/>
              <a:buChar char="•"/>
            </a:pPr>
            <a:r>
              <a:rPr lang="en-US" sz="2400" b="1" i="0" dirty="0">
                <a:solidFill>
                  <a:srgbClr val="FFFF00"/>
                </a:solidFill>
                <a:latin typeface="+mn-lt"/>
                <a:ea typeface="ＭＳ Ｐゴシック" charset="0"/>
              </a:rPr>
              <a:t>e.g., throwing objects, property destruction, vandalism </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Pattern of bullying, belligerence, intimidation</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Expression of anger leads to noteworthy fear in others</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Escalation in expressions of anger over days or weeks</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OR… Sudden absence of chronic anger!</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A3714486-ABF0-4C8C-A79D-102B5E7A0F30}"/>
              </a:ext>
            </a:extLst>
          </p:cNvPr>
          <p:cNvSpPr>
            <a:spLocks noGrp="1"/>
          </p:cNvSpPr>
          <p:nvPr>
            <p:ph type="dt" sz="half" idx="10"/>
          </p:nvPr>
        </p:nvSpPr>
        <p:spPr/>
        <p:txBody>
          <a:bodyPr/>
          <a:lstStyle/>
          <a:p>
            <a:pPr>
              <a:defRPr/>
            </a:pPr>
            <a:fld id="{529E45B9-2B92-4093-BEC2-787C10FB0EAE}" type="datetime1">
              <a:rPr lang="en-US" smtClean="0"/>
              <a:t>9/27/2022</a:t>
            </a:fld>
            <a:endParaRPr lang="en-US" dirty="0"/>
          </a:p>
        </p:txBody>
      </p:sp>
    </p:spTree>
    <p:extLst>
      <p:ext uri="{BB962C8B-B14F-4D97-AF65-F5344CB8AC3E}">
        <p14:creationId xmlns:p14="http://schemas.microsoft.com/office/powerpoint/2010/main" val="3157736857"/>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181100" y="354014"/>
            <a:ext cx="8305800" cy="314325"/>
          </a:xfrm>
        </p:spPr>
        <p:txBody>
          <a:bodyPr/>
          <a:lstStyle/>
          <a:p>
            <a:pPr algn="l" eaLnBrk="1" hangingPunct="1">
              <a:tabLst>
                <a:tab pos="1541463" algn="l"/>
              </a:tabLst>
              <a:defRPr/>
            </a:pPr>
            <a:r>
              <a:rPr lang="en-US" sz="3200" b="1" i="0" dirty="0">
                <a:solidFill>
                  <a:srgbClr val="FFFF00"/>
                </a:solidFill>
                <a:latin typeface="+mn-lt"/>
                <a:ea typeface="ＭＳ Ｐゴシック" charset="0"/>
                <a:cs typeface="ＭＳ Ｐゴシック" charset="0"/>
              </a:rPr>
              <a:t>Suicidality</a:t>
            </a:r>
            <a:endParaRPr lang="en-US" sz="5400" b="1" i="0" dirty="0">
              <a:solidFill>
                <a:srgbClr val="FFFF00"/>
              </a:solidFill>
              <a:latin typeface="+mn-lt"/>
              <a:ea typeface="ＭＳ Ｐゴシック" charset="0"/>
              <a:cs typeface="ＭＳ Ｐゴシック" charset="0"/>
            </a:endParaRPr>
          </a:p>
        </p:txBody>
      </p:sp>
      <p:sp>
        <p:nvSpPr>
          <p:cNvPr id="89090" name="Content Placeholder 2"/>
          <p:cNvSpPr>
            <a:spLocks noGrp="1"/>
          </p:cNvSpPr>
          <p:nvPr>
            <p:ph idx="4294967295"/>
          </p:nvPr>
        </p:nvSpPr>
        <p:spPr>
          <a:xfrm>
            <a:off x="1333501" y="990601"/>
            <a:ext cx="7586663" cy="3165475"/>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Notably depressed mood</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Strong feelings of hopelessness or </a:t>
            </a:r>
            <a:r>
              <a:rPr lang="ja-JP" altLang="en-US" sz="2400" b="1" i="0" dirty="0">
                <a:solidFill>
                  <a:srgbClr val="FFFF00"/>
                </a:solidFill>
                <a:latin typeface="+mn-lt"/>
                <a:ea typeface="ＭＳ Ｐゴシック" charset="0"/>
                <a:cs typeface="ＭＳ Ｐゴシック" charset="0"/>
              </a:rPr>
              <a:t>“</a:t>
            </a:r>
            <a:r>
              <a:rPr lang="en-US" altLang="ja-JP" sz="2400" b="1" i="0" dirty="0">
                <a:solidFill>
                  <a:srgbClr val="FFFF00"/>
                </a:solidFill>
                <a:latin typeface="+mn-lt"/>
                <a:ea typeface="ＭＳ Ｐゴシック" charset="0"/>
                <a:cs typeface="ＭＳ Ｐゴシック" charset="0"/>
              </a:rPr>
              <a:t>nothing to lose</a:t>
            </a:r>
            <a:r>
              <a:rPr lang="ja-JP" altLang="en-US" sz="2400" b="1" i="0" dirty="0">
                <a:solidFill>
                  <a:srgbClr val="FFFF00"/>
                </a:solidFill>
                <a:latin typeface="+mn-lt"/>
                <a:ea typeface="ＭＳ Ｐゴシック" charset="0"/>
                <a:cs typeface="ＭＳ Ｐゴシック" charset="0"/>
              </a:rPr>
              <a:t>”</a:t>
            </a:r>
            <a:r>
              <a:rPr lang="en-US" altLang="ja-JP" sz="2400" b="1" i="0" dirty="0">
                <a:solidFill>
                  <a:srgbClr val="FFFF00"/>
                </a:solidFill>
                <a:latin typeface="+mn-lt"/>
                <a:ea typeface="ＭＳ Ｐゴシック" charset="0"/>
                <a:cs typeface="ＭＳ Ｐゴシック" charset="0"/>
              </a:rPr>
              <a:t> </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Suicidal ideas or actions, including history of attempts</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Anger associated with depressed mood or suicidal feelings</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Noncompliance with recommended mental health treatment for depression</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Exception to depression: suicide stemming from severe narcissism</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88795753-8EE3-489C-A928-1578DBEDB3BD}"/>
              </a:ext>
            </a:extLst>
          </p:cNvPr>
          <p:cNvSpPr>
            <a:spLocks noGrp="1"/>
          </p:cNvSpPr>
          <p:nvPr>
            <p:ph type="dt" sz="half" idx="10"/>
          </p:nvPr>
        </p:nvSpPr>
        <p:spPr/>
        <p:txBody>
          <a:bodyPr/>
          <a:lstStyle/>
          <a:p>
            <a:pPr>
              <a:defRPr/>
            </a:pPr>
            <a:fld id="{11EF58E3-028E-47AC-8F7A-B8C173A2F833}" type="datetime1">
              <a:rPr lang="en-US" smtClean="0"/>
              <a:t>9/27/2022</a:t>
            </a:fld>
            <a:endParaRPr lang="en-US" dirty="0"/>
          </a:p>
        </p:txBody>
      </p:sp>
    </p:spTree>
    <p:extLst>
      <p:ext uri="{BB962C8B-B14F-4D97-AF65-F5344CB8AC3E}">
        <p14:creationId xmlns:p14="http://schemas.microsoft.com/office/powerpoint/2010/main" val="2758695378"/>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1181100" y="0"/>
            <a:ext cx="8229600" cy="1143000"/>
          </a:xfrm>
        </p:spPr>
        <p:txBody>
          <a:bodyPr/>
          <a:lstStyle/>
          <a:p>
            <a:pPr algn="l" eaLnBrk="1" hangingPunct="1">
              <a:tabLst>
                <a:tab pos="1608138" algn="l"/>
              </a:tabLst>
              <a:defRPr/>
            </a:pPr>
            <a:r>
              <a:rPr lang="en-US" sz="3200" b="1" i="0" dirty="0">
                <a:solidFill>
                  <a:srgbClr val="FFFF00"/>
                </a:solidFill>
                <a:latin typeface="+mn-lt"/>
                <a:ea typeface="ＭＳ Ｐゴシック" charset="0"/>
                <a:cs typeface="ＭＳ Ｐゴシック" charset="0"/>
              </a:rPr>
              <a:t>Irrational Bizarre Thinking (Psychosis) </a:t>
            </a:r>
            <a:endParaRPr lang="en-US" sz="5400" b="1" i="0" dirty="0">
              <a:solidFill>
                <a:srgbClr val="FFFF00"/>
              </a:solidFill>
              <a:latin typeface="+mn-lt"/>
              <a:ea typeface="ＭＳ Ｐゴシック" charset="0"/>
              <a:cs typeface="ＭＳ Ｐゴシック" charset="0"/>
            </a:endParaRPr>
          </a:p>
        </p:txBody>
      </p:sp>
      <p:sp>
        <p:nvSpPr>
          <p:cNvPr id="91138" name="Content Placeholder 2"/>
          <p:cNvSpPr>
            <a:spLocks noGrp="1"/>
          </p:cNvSpPr>
          <p:nvPr>
            <p:ph idx="4294967295"/>
          </p:nvPr>
        </p:nvSpPr>
        <p:spPr>
          <a:xfrm>
            <a:off x="1333500" y="914401"/>
            <a:ext cx="8382000" cy="3529013"/>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200" b="1" i="0" dirty="0">
                <a:solidFill>
                  <a:srgbClr val="FFFF00"/>
                </a:solidFill>
                <a:latin typeface="+mn-lt"/>
                <a:ea typeface="ＭＳ Ｐゴシック" charset="0"/>
                <a:cs typeface="ＭＳ Ｐゴシック" charset="0"/>
              </a:rPr>
              <a:t>Highly irrational fear of being harmed or attacked</a:t>
            </a:r>
          </a:p>
          <a:p>
            <a:pPr lvl="1" eaLnBrk="1" hangingPunct="1">
              <a:buClr>
                <a:srgbClr val="B0001E"/>
              </a:buClr>
              <a:buFont typeface="Wingdings" charset="0"/>
              <a:buChar char="§"/>
            </a:pPr>
            <a:r>
              <a:rPr lang="en-US" sz="2200" b="1" i="0" dirty="0">
                <a:solidFill>
                  <a:srgbClr val="FFFF00"/>
                </a:solidFill>
                <a:latin typeface="+mn-lt"/>
                <a:ea typeface="ＭＳ Ｐゴシック" charset="0"/>
              </a:rPr>
              <a:t>especially if linked to an intention to attack perceived enemies</a:t>
            </a:r>
          </a:p>
          <a:p>
            <a:pPr eaLnBrk="1" hangingPunct="1">
              <a:buClr>
                <a:srgbClr val="B0001E"/>
              </a:buClr>
              <a:buFont typeface="Wingdings" charset="0"/>
              <a:buChar char="§"/>
            </a:pPr>
            <a:r>
              <a:rPr lang="en-US" sz="2200" b="1" i="0" dirty="0">
                <a:solidFill>
                  <a:srgbClr val="FFFF00"/>
                </a:solidFill>
                <a:latin typeface="+mn-lt"/>
                <a:ea typeface="ＭＳ Ｐゴシック" charset="0"/>
                <a:cs typeface="ＭＳ Ｐゴシック" charset="0"/>
              </a:rPr>
              <a:t>Persecutory or delusional beliefs or hallucinations</a:t>
            </a:r>
          </a:p>
          <a:p>
            <a:pPr lvl="1" eaLnBrk="1" hangingPunct="1">
              <a:buClr>
                <a:srgbClr val="B0001E"/>
              </a:buClr>
              <a:buFont typeface="Wingdings" charset="0"/>
              <a:buChar char="§"/>
            </a:pPr>
            <a:r>
              <a:rPr lang="en-US" sz="2200" b="1" i="0" dirty="0">
                <a:solidFill>
                  <a:srgbClr val="FFFF00"/>
                </a:solidFill>
                <a:latin typeface="+mn-lt"/>
                <a:ea typeface="ＭＳ Ｐゴシック" charset="0"/>
              </a:rPr>
              <a:t>especially if linked to an intention to attack perceived enemies</a:t>
            </a:r>
          </a:p>
          <a:p>
            <a:pPr eaLnBrk="1" hangingPunct="1">
              <a:buClr>
                <a:srgbClr val="B0001E"/>
              </a:buClr>
              <a:buFont typeface="Wingdings" charset="0"/>
              <a:buChar char="§"/>
            </a:pPr>
            <a:r>
              <a:rPr lang="en-US" sz="2200" b="1" i="0" dirty="0">
                <a:solidFill>
                  <a:srgbClr val="FFFF00"/>
                </a:solidFill>
                <a:latin typeface="+mn-lt"/>
                <a:ea typeface="ＭＳ Ｐゴシック" charset="0"/>
                <a:cs typeface="ＭＳ Ｐゴシック" charset="0"/>
              </a:rPr>
              <a:t>Highly elevated, grandiose mood</a:t>
            </a:r>
          </a:p>
          <a:p>
            <a:pPr eaLnBrk="1" hangingPunct="1">
              <a:buClr>
                <a:srgbClr val="B0001E"/>
              </a:buClr>
              <a:buFont typeface="Wingdings" charset="0"/>
              <a:buChar char="§"/>
            </a:pPr>
            <a:r>
              <a:rPr lang="en-US" sz="2200" b="1" i="0" dirty="0">
                <a:solidFill>
                  <a:srgbClr val="FFFF00"/>
                </a:solidFill>
                <a:latin typeface="+mn-lt"/>
                <a:ea typeface="ＭＳ Ｐゴシック" charset="0"/>
                <a:cs typeface="ＭＳ Ｐゴシック" charset="0"/>
              </a:rPr>
              <a:t>Impulsive behavior</a:t>
            </a:r>
          </a:p>
          <a:p>
            <a:pPr eaLnBrk="1" hangingPunct="1">
              <a:buClr>
                <a:srgbClr val="B0001E"/>
              </a:buClr>
              <a:buFont typeface="Wingdings" charset="0"/>
              <a:buChar char="§"/>
            </a:pPr>
            <a:r>
              <a:rPr lang="en-US" sz="2200" b="1" i="0" dirty="0">
                <a:solidFill>
                  <a:srgbClr val="FFFF00"/>
                </a:solidFill>
                <a:latin typeface="+mn-lt"/>
                <a:ea typeface="ＭＳ Ｐゴシック" charset="0"/>
                <a:cs typeface="ＭＳ Ｐゴシック" charset="0"/>
              </a:rPr>
              <a:t>Agitation</a:t>
            </a:r>
          </a:p>
          <a:p>
            <a:pPr eaLnBrk="1" hangingPunct="1">
              <a:buClr>
                <a:srgbClr val="B0001E"/>
              </a:buClr>
              <a:buFont typeface="Wingdings" charset="0"/>
              <a:buChar char="§"/>
            </a:pPr>
            <a:r>
              <a:rPr lang="en-US" sz="2200" b="1" i="0" dirty="0">
                <a:solidFill>
                  <a:srgbClr val="FFFF00"/>
                </a:solidFill>
                <a:latin typeface="+mn-lt"/>
                <a:ea typeface="ＭＳ Ｐゴシック" charset="0"/>
                <a:cs typeface="ＭＳ Ｐゴシック" charset="0"/>
              </a:rPr>
              <a:t>Anger or acts of violence associated with any of the above</a:t>
            </a:r>
          </a:p>
          <a:p>
            <a:pPr eaLnBrk="1" hangingPunct="1">
              <a:buClr>
                <a:srgbClr val="B0001E"/>
              </a:buClr>
              <a:buFont typeface="Wingdings" charset="0"/>
              <a:buChar char="§"/>
            </a:pPr>
            <a:r>
              <a:rPr lang="en-US" sz="2200" b="1" i="0" dirty="0">
                <a:solidFill>
                  <a:srgbClr val="FFFF00"/>
                </a:solidFill>
                <a:latin typeface="+mn-lt"/>
                <a:ea typeface="ＭＳ Ｐゴシック" charset="0"/>
                <a:cs typeface="ＭＳ Ｐゴシック" charset="0"/>
              </a:rPr>
              <a:t>Noncompliance with mental health treatment for any of the above</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17E356A7-5130-4C74-AFAF-64D9F6A45D14}"/>
              </a:ext>
            </a:extLst>
          </p:cNvPr>
          <p:cNvSpPr>
            <a:spLocks noGrp="1"/>
          </p:cNvSpPr>
          <p:nvPr>
            <p:ph type="dt" sz="half" idx="10"/>
          </p:nvPr>
        </p:nvSpPr>
        <p:spPr/>
        <p:txBody>
          <a:bodyPr/>
          <a:lstStyle/>
          <a:p>
            <a:pPr>
              <a:defRPr/>
            </a:pPr>
            <a:fld id="{6C00673D-7AA5-4166-9C1A-726B5FA96F6F}" type="datetime1">
              <a:rPr lang="en-US" smtClean="0"/>
              <a:t>9/27/2022</a:t>
            </a:fld>
            <a:endParaRPr lang="en-US" dirty="0"/>
          </a:p>
        </p:txBody>
      </p:sp>
    </p:spTree>
    <p:extLst>
      <p:ext uri="{BB962C8B-B14F-4D97-AF65-F5344CB8AC3E}">
        <p14:creationId xmlns:p14="http://schemas.microsoft.com/office/powerpoint/2010/main" val="127153155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1181100" y="381000"/>
            <a:ext cx="7886700" cy="311150"/>
          </a:xfrm>
        </p:spPr>
        <p:txBody>
          <a:bodyPr/>
          <a:lstStyle/>
          <a:p>
            <a:pPr algn="l" eaLnBrk="1" hangingPunct="1">
              <a:defRPr/>
            </a:pPr>
            <a:r>
              <a:rPr lang="en-US" sz="3200" b="1" i="0" dirty="0">
                <a:solidFill>
                  <a:srgbClr val="FFFF00"/>
                </a:solidFill>
                <a:latin typeface="+mn-lt"/>
                <a:ea typeface="ＭＳ Ｐゴシック" charset="0"/>
                <a:cs typeface="ＭＳ Ｐゴシック" charset="0"/>
              </a:rPr>
              <a:t>Substance Abuse</a:t>
            </a:r>
            <a:endParaRPr lang="en-US" sz="5400" b="1" i="0" dirty="0">
              <a:solidFill>
                <a:srgbClr val="FFFF00"/>
              </a:solidFill>
              <a:latin typeface="+mn-lt"/>
              <a:ea typeface="ＭＳ Ｐゴシック" charset="0"/>
              <a:cs typeface="ＭＳ Ｐゴシック" charset="0"/>
            </a:endParaRPr>
          </a:p>
        </p:txBody>
      </p:sp>
      <p:sp>
        <p:nvSpPr>
          <p:cNvPr id="93186" name="Content Placeholder 2"/>
          <p:cNvSpPr>
            <a:spLocks noGrp="1"/>
          </p:cNvSpPr>
          <p:nvPr>
            <p:ph idx="4294967295"/>
          </p:nvPr>
        </p:nvSpPr>
        <p:spPr>
          <a:xfrm>
            <a:off x="1409701" y="1406526"/>
            <a:ext cx="8081963" cy="3165475"/>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Alcohol abuse or dependence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Amphetamine/cocaine abuse or dependence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Other drug abuse or dependence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Anger expression and/or violence associated with alcohol or drug abuse or dependence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Recent history of treatment noncompliance for drug or alcohol problems</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13E267D1-EEAA-4D88-B4E0-499024C8B13B}"/>
              </a:ext>
            </a:extLst>
          </p:cNvPr>
          <p:cNvSpPr>
            <a:spLocks noGrp="1"/>
          </p:cNvSpPr>
          <p:nvPr>
            <p:ph type="dt" sz="half" idx="10"/>
          </p:nvPr>
        </p:nvSpPr>
        <p:spPr/>
        <p:txBody>
          <a:bodyPr/>
          <a:lstStyle/>
          <a:p>
            <a:pPr>
              <a:defRPr/>
            </a:pPr>
            <a:fld id="{4BC618A8-3FCC-4014-BC65-180F7439458A}" type="datetime1">
              <a:rPr lang="en-US" smtClean="0"/>
              <a:t>9/27/2022</a:t>
            </a:fld>
            <a:endParaRPr lang="en-US" dirty="0"/>
          </a:p>
        </p:txBody>
      </p:sp>
    </p:spTree>
    <p:extLst>
      <p:ext uri="{BB962C8B-B14F-4D97-AF65-F5344CB8AC3E}">
        <p14:creationId xmlns:p14="http://schemas.microsoft.com/office/powerpoint/2010/main" val="306543131"/>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1181100" y="374650"/>
            <a:ext cx="8305800" cy="311150"/>
          </a:xfrm>
        </p:spPr>
        <p:txBody>
          <a:bodyPr/>
          <a:lstStyle/>
          <a:p>
            <a:pPr algn="l" eaLnBrk="1" hangingPunct="1">
              <a:defRPr/>
            </a:pPr>
            <a:r>
              <a:rPr lang="en-US" sz="3200" b="1" i="0" dirty="0">
                <a:solidFill>
                  <a:srgbClr val="FFFF00"/>
                </a:solidFill>
                <a:latin typeface="+mn-lt"/>
                <a:ea typeface="ＭＳ Ｐゴシック" charset="0"/>
                <a:cs typeface="ＭＳ Ｐゴシック" charset="0"/>
              </a:rPr>
              <a:t> Isolation</a:t>
            </a:r>
            <a:endParaRPr lang="en-US" sz="5400" b="1" i="0" dirty="0">
              <a:solidFill>
                <a:srgbClr val="FFFF00"/>
              </a:solidFill>
              <a:latin typeface="+mn-lt"/>
              <a:ea typeface="ＭＳ Ｐゴシック" charset="0"/>
              <a:cs typeface="ＭＳ Ｐゴシック" charset="0"/>
            </a:endParaRPr>
          </a:p>
        </p:txBody>
      </p:sp>
      <p:sp>
        <p:nvSpPr>
          <p:cNvPr id="95234" name="Content Placeholder 2"/>
          <p:cNvSpPr>
            <a:spLocks noGrp="1"/>
          </p:cNvSpPr>
          <p:nvPr>
            <p:ph idx="4294967295"/>
          </p:nvPr>
        </p:nvSpPr>
        <p:spPr>
          <a:xfrm>
            <a:off x="1481138" y="1687514"/>
            <a:ext cx="7586662" cy="1347787"/>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Active avoidance of social and intimate bonds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Increasing preference for isolation</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A94F3EC7-30F4-4F7A-A620-4A7563C3F2E8}"/>
              </a:ext>
            </a:extLst>
          </p:cNvPr>
          <p:cNvSpPr>
            <a:spLocks noGrp="1"/>
          </p:cNvSpPr>
          <p:nvPr>
            <p:ph type="dt" sz="half" idx="10"/>
          </p:nvPr>
        </p:nvSpPr>
        <p:spPr/>
        <p:txBody>
          <a:bodyPr/>
          <a:lstStyle/>
          <a:p>
            <a:pPr>
              <a:defRPr/>
            </a:pPr>
            <a:fld id="{1F1B8E9F-7C4D-4AFD-9CCE-16E35C045659}" type="datetime1">
              <a:rPr lang="en-US" smtClean="0"/>
              <a:t>9/27/2022</a:t>
            </a:fld>
            <a:endParaRPr lang="en-US" dirty="0"/>
          </a:p>
        </p:txBody>
      </p:sp>
    </p:spTree>
    <p:extLst>
      <p:ext uri="{BB962C8B-B14F-4D97-AF65-F5344CB8AC3E}">
        <p14:creationId xmlns:p14="http://schemas.microsoft.com/office/powerpoint/2010/main" val="30582840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47F213-68D0-4123-A2EA-0DE9E96F4582}"/>
              </a:ext>
            </a:extLst>
          </p:cNvPr>
          <p:cNvSpPr>
            <a:spLocks noGrp="1"/>
          </p:cNvSpPr>
          <p:nvPr>
            <p:ph type="dt" sz="half" idx="10"/>
          </p:nvPr>
        </p:nvSpPr>
        <p:spPr/>
        <p:txBody>
          <a:bodyPr/>
          <a:lstStyle/>
          <a:p>
            <a:pPr>
              <a:defRPr/>
            </a:pPr>
            <a:fld id="{F68C813F-5E42-4105-90DD-ECB3BAC2A8FC}" type="datetime1">
              <a:rPr lang="en-US" smtClean="0"/>
              <a:t>9/27/2022</a:t>
            </a:fld>
            <a:endParaRPr lang="en-US" dirty="0"/>
          </a:p>
        </p:txBody>
      </p:sp>
      <p:sp>
        <p:nvSpPr>
          <p:cNvPr id="3" name="Footer Placeholder 2">
            <a:extLst>
              <a:ext uri="{FF2B5EF4-FFF2-40B4-BE49-F238E27FC236}">
                <a16:creationId xmlns:a16="http://schemas.microsoft.com/office/drawing/2014/main" id="{4AA41ADC-4F24-4A01-87F4-3CC7D8A69788}"/>
              </a:ext>
            </a:extLst>
          </p:cNvPr>
          <p:cNvSpPr>
            <a:spLocks noGrp="1"/>
          </p:cNvSpPr>
          <p:nvPr>
            <p:ph type="ftr" sz="quarter" idx="12"/>
          </p:nvPr>
        </p:nvSpPr>
        <p:spPr/>
        <p:txBody>
          <a:bodyPr/>
          <a:lstStyle/>
          <a:p>
            <a:pPr>
              <a:defRPr/>
            </a:pPr>
            <a:r>
              <a:rPr lang="en-US" dirty="0"/>
              <a:t>St. Cloud, MN 09302022</a:t>
            </a:r>
          </a:p>
        </p:txBody>
      </p:sp>
      <p:pic>
        <p:nvPicPr>
          <p:cNvPr id="4" name="Picture 3">
            <a:extLst>
              <a:ext uri="{FF2B5EF4-FFF2-40B4-BE49-F238E27FC236}">
                <a16:creationId xmlns:a16="http://schemas.microsoft.com/office/drawing/2014/main" id="{E4FA87E4-8913-4BA5-9F67-611600CA5C4B}"/>
              </a:ext>
            </a:extLst>
          </p:cNvPr>
          <p:cNvPicPr>
            <a:picLocks noChangeAspect="1"/>
          </p:cNvPicPr>
          <p:nvPr/>
        </p:nvPicPr>
        <p:blipFill>
          <a:blip r:embed="rId2"/>
          <a:stretch>
            <a:fillRect/>
          </a:stretch>
        </p:blipFill>
        <p:spPr>
          <a:xfrm>
            <a:off x="514350" y="990600"/>
            <a:ext cx="9124949" cy="5181600"/>
          </a:xfrm>
          <a:prstGeom prst="rect">
            <a:avLst/>
          </a:prstGeom>
        </p:spPr>
      </p:pic>
      <p:sp>
        <p:nvSpPr>
          <p:cNvPr id="5" name="TextBox 4">
            <a:extLst>
              <a:ext uri="{FF2B5EF4-FFF2-40B4-BE49-F238E27FC236}">
                <a16:creationId xmlns:a16="http://schemas.microsoft.com/office/drawing/2014/main" id="{315ADF6D-3E80-4D94-BA54-EA1567604C83}"/>
              </a:ext>
            </a:extLst>
          </p:cNvPr>
          <p:cNvSpPr txBox="1"/>
          <p:nvPr/>
        </p:nvSpPr>
        <p:spPr>
          <a:xfrm>
            <a:off x="2628900" y="381000"/>
            <a:ext cx="4876800" cy="461665"/>
          </a:xfrm>
          <a:prstGeom prst="rect">
            <a:avLst/>
          </a:prstGeom>
          <a:noFill/>
        </p:spPr>
        <p:txBody>
          <a:bodyPr wrap="square" rtlCol="0">
            <a:spAutoFit/>
          </a:bodyPr>
          <a:lstStyle/>
          <a:p>
            <a:r>
              <a:rPr lang="en-US" dirty="0"/>
              <a:t>Bureau of Labor Statistics, 2013</a:t>
            </a:r>
          </a:p>
        </p:txBody>
      </p:sp>
    </p:spTree>
    <p:extLst>
      <p:ext uri="{BB962C8B-B14F-4D97-AF65-F5344CB8AC3E}">
        <p14:creationId xmlns:p14="http://schemas.microsoft.com/office/powerpoint/2010/main" val="1322921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876300" y="93664"/>
            <a:ext cx="8686800" cy="638175"/>
          </a:xfrm>
        </p:spPr>
        <p:txBody>
          <a:bodyPr/>
          <a:lstStyle/>
          <a:p>
            <a:pPr algn="l" eaLnBrk="1" hangingPunct="1">
              <a:tabLst>
                <a:tab pos="1608138" algn="l"/>
              </a:tabLst>
              <a:defRPr/>
            </a:pPr>
            <a:r>
              <a:rPr lang="en-US" sz="3200" b="1" i="0" dirty="0">
                <a:solidFill>
                  <a:srgbClr val="FFFF00"/>
                </a:solidFill>
                <a:latin typeface="+mn-lt"/>
                <a:ea typeface="ＭＳ Ｐゴシック" charset="0"/>
                <a:cs typeface="ＭＳ Ｐゴシック" charset="0"/>
              </a:rPr>
              <a:t>History of Violence, Criminality, and Conflict</a:t>
            </a:r>
            <a:endParaRPr lang="en-US" sz="5400" b="1" i="0" dirty="0">
              <a:solidFill>
                <a:srgbClr val="FFFF00"/>
              </a:solidFill>
              <a:latin typeface="+mn-lt"/>
              <a:ea typeface="ＭＳ Ｐゴシック" charset="0"/>
              <a:cs typeface="ＭＳ Ｐゴシック" charset="0"/>
            </a:endParaRPr>
          </a:p>
        </p:txBody>
      </p:sp>
      <p:sp>
        <p:nvSpPr>
          <p:cNvPr id="97282" name="Content Placeholder 2"/>
          <p:cNvSpPr>
            <a:spLocks noGrp="1"/>
          </p:cNvSpPr>
          <p:nvPr>
            <p:ph idx="4294967295"/>
          </p:nvPr>
        </p:nvSpPr>
        <p:spPr>
          <a:xfrm>
            <a:off x="1333501" y="1219201"/>
            <a:ext cx="7586663" cy="3529013"/>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600" b="1" i="0" dirty="0">
                <a:solidFill>
                  <a:srgbClr val="FFFF00"/>
                </a:solidFill>
                <a:latin typeface="+mn-lt"/>
                <a:ea typeface="ＭＳ Ｐゴシック" charset="0"/>
                <a:cs typeface="ＭＳ Ｐゴシック" charset="0"/>
              </a:rPr>
              <a:t>History of violence</a:t>
            </a:r>
          </a:p>
          <a:p>
            <a:pPr lvl="1" eaLnBrk="1" hangingPunct="1">
              <a:buClr>
                <a:srgbClr val="B0001E"/>
              </a:buClr>
              <a:buFont typeface="Arial" charset="0"/>
              <a:buChar char="•"/>
            </a:pPr>
            <a:r>
              <a:rPr lang="en-US" sz="2600" b="1" i="0" dirty="0">
                <a:solidFill>
                  <a:srgbClr val="FFFF00"/>
                </a:solidFill>
                <a:latin typeface="+mn-lt"/>
                <a:ea typeface="ＭＳ Ｐゴシック" charset="0"/>
              </a:rPr>
              <a:t>especially recent, frequent, or severe</a:t>
            </a:r>
          </a:p>
          <a:p>
            <a:pPr eaLnBrk="1" hangingPunct="1">
              <a:buClr>
                <a:srgbClr val="B0001E"/>
              </a:buClr>
              <a:buFont typeface="Wingdings" charset="0"/>
              <a:buChar char="§"/>
            </a:pPr>
            <a:r>
              <a:rPr lang="en-US" sz="2600" b="1" i="0" dirty="0">
                <a:solidFill>
                  <a:srgbClr val="FFFF00"/>
                </a:solidFill>
                <a:latin typeface="+mn-lt"/>
                <a:ea typeface="ＭＳ Ｐゴシック" charset="0"/>
                <a:cs typeface="ＭＳ Ｐゴシック" charset="0"/>
              </a:rPr>
              <a:t>Denial or minimization of known violence history</a:t>
            </a:r>
          </a:p>
          <a:p>
            <a:pPr eaLnBrk="1" hangingPunct="1">
              <a:buClr>
                <a:srgbClr val="B0001E"/>
              </a:buClr>
              <a:buFont typeface="Wingdings" charset="0"/>
              <a:buChar char="§"/>
            </a:pPr>
            <a:r>
              <a:rPr lang="en-US" sz="2600" b="1" i="0" dirty="0">
                <a:solidFill>
                  <a:srgbClr val="FFFF00"/>
                </a:solidFill>
                <a:latin typeface="+mn-lt"/>
                <a:ea typeface="ＭＳ Ｐゴシック" charset="0"/>
                <a:cs typeface="ＭＳ Ｐゴシック" charset="0"/>
              </a:rPr>
              <a:t>History of being restrained by protective orders or violating protective orders</a:t>
            </a:r>
          </a:p>
          <a:p>
            <a:pPr eaLnBrk="1" hangingPunct="1">
              <a:buClr>
                <a:srgbClr val="B0001E"/>
              </a:buClr>
              <a:buFont typeface="Wingdings" charset="0"/>
              <a:buChar char="§"/>
            </a:pPr>
            <a:r>
              <a:rPr lang="en-US" sz="2600" b="1" i="0" dirty="0">
                <a:solidFill>
                  <a:srgbClr val="FFFF00"/>
                </a:solidFill>
                <a:latin typeface="+mn-lt"/>
                <a:ea typeface="ＭＳ Ｐゴシック" charset="0"/>
                <a:cs typeface="ＭＳ Ｐゴシック" charset="0"/>
              </a:rPr>
              <a:t>History of nonviolent criminality, interpersonal conflict, filing grievances or litigiousness</a:t>
            </a:r>
          </a:p>
          <a:p>
            <a:pPr eaLnBrk="1" hangingPunct="1">
              <a:buClr>
                <a:srgbClr val="B0001E"/>
              </a:buClr>
              <a:buFont typeface="Wingdings" charset="0"/>
              <a:buChar char="§"/>
            </a:pPr>
            <a:r>
              <a:rPr lang="en-US" sz="2600" b="1" i="0" dirty="0">
                <a:solidFill>
                  <a:srgbClr val="FFFF00"/>
                </a:solidFill>
                <a:latin typeface="+mn-lt"/>
                <a:ea typeface="ＭＳ Ｐゴシック" charset="0"/>
                <a:cs typeface="ＭＳ Ｐゴシック" charset="0"/>
              </a:rPr>
              <a:t>Childhood exposure to violence</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6E74402B-3050-4CC4-BFF6-688710C2578E}"/>
              </a:ext>
            </a:extLst>
          </p:cNvPr>
          <p:cNvSpPr>
            <a:spLocks noGrp="1"/>
          </p:cNvSpPr>
          <p:nvPr>
            <p:ph type="dt" sz="half" idx="10"/>
          </p:nvPr>
        </p:nvSpPr>
        <p:spPr/>
        <p:txBody>
          <a:bodyPr/>
          <a:lstStyle/>
          <a:p>
            <a:pPr>
              <a:defRPr/>
            </a:pPr>
            <a:fld id="{161F34A0-368D-4EC3-9BA6-073E400837EB}" type="datetime1">
              <a:rPr lang="en-US" smtClean="0"/>
              <a:t>9/27/2022</a:t>
            </a:fld>
            <a:endParaRPr lang="en-US" dirty="0"/>
          </a:p>
        </p:txBody>
      </p:sp>
    </p:spTree>
    <p:extLst>
      <p:ext uri="{BB962C8B-B14F-4D97-AF65-F5344CB8AC3E}">
        <p14:creationId xmlns:p14="http://schemas.microsoft.com/office/powerpoint/2010/main" val="291449820"/>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1181100" y="381000"/>
            <a:ext cx="8305800" cy="311150"/>
          </a:xfrm>
        </p:spPr>
        <p:txBody>
          <a:bodyPr/>
          <a:lstStyle/>
          <a:p>
            <a:pPr algn="l" eaLnBrk="1" hangingPunct="1">
              <a:defRPr/>
            </a:pPr>
            <a:r>
              <a:rPr lang="en-US" sz="3200" b="1" i="0" dirty="0">
                <a:solidFill>
                  <a:srgbClr val="FFFF00"/>
                </a:solidFill>
                <a:latin typeface="+mn-lt"/>
                <a:ea typeface="ＭＳ Ｐゴシック" charset="0"/>
                <a:cs typeface="ＭＳ Ｐゴシック" charset="0"/>
              </a:rPr>
              <a:t>Domestic/Intimate Partner Violence</a:t>
            </a:r>
            <a:endParaRPr lang="en-US" sz="5400" b="1" i="0" dirty="0">
              <a:solidFill>
                <a:srgbClr val="FFFF00"/>
              </a:solidFill>
              <a:latin typeface="+mn-lt"/>
              <a:ea typeface="ＭＳ Ｐゴシック" charset="0"/>
              <a:cs typeface="ＭＳ Ｐゴシック" charset="0"/>
            </a:endParaRPr>
          </a:p>
        </p:txBody>
      </p:sp>
      <p:sp>
        <p:nvSpPr>
          <p:cNvPr id="99330" name="Content Placeholder 2"/>
          <p:cNvSpPr>
            <a:spLocks noGrp="1"/>
          </p:cNvSpPr>
          <p:nvPr>
            <p:ph idx="4294967295"/>
          </p:nvPr>
        </p:nvSpPr>
        <p:spPr>
          <a:xfrm>
            <a:off x="1481138" y="1212850"/>
            <a:ext cx="7586662" cy="3892550"/>
          </a:xfrm>
        </p:spPr>
        <p:txBody>
          <a:bodyPr/>
          <a:lstStyle/>
          <a:p>
            <a:pPr eaLnBrk="1" hangingPunct="1">
              <a:buFont typeface="Wingdings" charset="0"/>
              <a:buNone/>
            </a:pPr>
            <a:r>
              <a:rPr lang="en-US" sz="26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600" b="1" i="0" dirty="0">
                <a:solidFill>
                  <a:srgbClr val="FFFF00"/>
                </a:solidFill>
                <a:latin typeface="+mn-lt"/>
                <a:ea typeface="ＭＳ Ｐゴシック" charset="0"/>
                <a:cs typeface="ＭＳ Ｐゴシック" charset="0"/>
              </a:rPr>
              <a:t>:</a:t>
            </a:r>
            <a:endParaRPr lang="en-US" sz="26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History of partner assault, escalation, harassment, surveillance, or stalking</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History of assaulting previous partners</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Jealousy, especially toward work relationships</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Recent separation and/or ex-partner in a new relationship, especially with a co-worker</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Threatening contacts with partner in the workplace</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Romantic triangle involving subject and two other co-workers</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F54B9D21-FE61-4931-8865-4A3C4C26E98A}"/>
              </a:ext>
            </a:extLst>
          </p:cNvPr>
          <p:cNvSpPr>
            <a:spLocks noGrp="1"/>
          </p:cNvSpPr>
          <p:nvPr>
            <p:ph type="dt" sz="half" idx="10"/>
          </p:nvPr>
        </p:nvSpPr>
        <p:spPr/>
        <p:txBody>
          <a:bodyPr/>
          <a:lstStyle/>
          <a:p>
            <a:pPr>
              <a:defRPr/>
            </a:pPr>
            <a:fld id="{F0F5E049-B49C-4C33-808C-CA174F3ABF44}" type="datetime1">
              <a:rPr lang="en-US" smtClean="0"/>
              <a:t>9/27/2022</a:t>
            </a:fld>
            <a:endParaRPr lang="en-US" dirty="0"/>
          </a:p>
        </p:txBody>
      </p:sp>
    </p:spTree>
    <p:extLst>
      <p:ext uri="{BB962C8B-B14F-4D97-AF65-F5344CB8AC3E}">
        <p14:creationId xmlns:p14="http://schemas.microsoft.com/office/powerpoint/2010/main" val="3547572178"/>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876300" y="131764"/>
            <a:ext cx="8839200" cy="638175"/>
          </a:xfrm>
        </p:spPr>
        <p:txBody>
          <a:bodyPr/>
          <a:lstStyle/>
          <a:p>
            <a:pPr algn="l" eaLnBrk="1" hangingPunct="1">
              <a:tabLst>
                <a:tab pos="1608138" algn="l"/>
              </a:tabLst>
              <a:defRPr/>
            </a:pPr>
            <a:r>
              <a:rPr lang="en-US" sz="2800" b="1" i="0" dirty="0">
                <a:solidFill>
                  <a:srgbClr val="FFFF00"/>
                </a:solidFill>
                <a:latin typeface="+mn-lt"/>
                <a:ea typeface="ＭＳ Ｐゴシック" charset="0"/>
                <a:cs typeface="ＭＳ Ｐゴシック" charset="0"/>
              </a:rPr>
              <a:t>Situational &amp; Organizational Contributors to Violence</a:t>
            </a:r>
            <a:endParaRPr lang="en-US" sz="4800" b="1" i="0" dirty="0">
              <a:solidFill>
                <a:srgbClr val="FFFF00"/>
              </a:solidFill>
              <a:latin typeface="+mn-lt"/>
              <a:ea typeface="ＭＳ Ｐゴシック" charset="0"/>
              <a:cs typeface="ＭＳ Ｐゴシック" charset="0"/>
            </a:endParaRPr>
          </a:p>
        </p:txBody>
      </p:sp>
      <p:sp>
        <p:nvSpPr>
          <p:cNvPr id="101378" name="Content Placeholder 2"/>
          <p:cNvSpPr>
            <a:spLocks noGrp="1"/>
          </p:cNvSpPr>
          <p:nvPr>
            <p:ph idx="4294967295"/>
          </p:nvPr>
        </p:nvSpPr>
        <p:spPr>
          <a:xfrm>
            <a:off x="1481138" y="914401"/>
            <a:ext cx="7586662" cy="4619625"/>
          </a:xfrm>
        </p:spPr>
        <p:txBody>
          <a:bodyPr/>
          <a:lstStyle/>
          <a:p>
            <a:pPr eaLnBrk="1" hangingPunct="1">
              <a:buClr>
                <a:srgbClr val="B0001E"/>
              </a:buClr>
              <a:buFontTx/>
              <a:buNone/>
            </a:pPr>
            <a:r>
              <a:rPr lang="en-US" sz="24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000" b="1" i="0" dirty="0">
                <a:solidFill>
                  <a:srgbClr val="FFFF00"/>
                </a:solidFill>
                <a:latin typeface="+mn-lt"/>
                <a:ea typeface="ＭＳ Ｐゴシック" charset="0"/>
                <a:cs typeface="ＭＳ Ｐゴシック" charset="0"/>
              </a:rPr>
              <a:t>:</a:t>
            </a:r>
            <a:endParaRPr lang="en-US" sz="24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Presence of negative situational influences such as subject</a:t>
            </a:r>
            <a:r>
              <a:rPr lang="ja-JP" altLang="en-US" sz="2400" b="1" i="0" dirty="0">
                <a:solidFill>
                  <a:srgbClr val="FFFF00"/>
                </a:solidFill>
                <a:latin typeface="+mn-lt"/>
                <a:ea typeface="ＭＳ Ｐゴシック" charset="0"/>
                <a:cs typeface="ＭＳ Ｐゴシック" charset="0"/>
              </a:rPr>
              <a:t>’</a:t>
            </a:r>
            <a:r>
              <a:rPr lang="en-US" altLang="ja-JP" sz="2400" b="1" i="0" dirty="0">
                <a:solidFill>
                  <a:srgbClr val="FFFF00"/>
                </a:solidFill>
                <a:latin typeface="+mn-lt"/>
                <a:ea typeface="ＭＳ Ｐゴシック" charset="0"/>
                <a:cs typeface="ＭＳ Ｐゴシック" charset="0"/>
              </a:rPr>
              <a:t>s family, peer group, or community support for violence</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Supervisor or co-worker provocation</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Notably demanding workload</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4E83714E-B2D8-4282-A022-2122F3FA8B2D}"/>
              </a:ext>
            </a:extLst>
          </p:cNvPr>
          <p:cNvSpPr>
            <a:spLocks noGrp="1"/>
          </p:cNvSpPr>
          <p:nvPr>
            <p:ph type="dt" sz="half" idx="10"/>
          </p:nvPr>
        </p:nvSpPr>
        <p:spPr/>
        <p:txBody>
          <a:bodyPr/>
          <a:lstStyle/>
          <a:p>
            <a:pPr>
              <a:defRPr/>
            </a:pPr>
            <a:fld id="{2612AA35-04C0-4F0E-9761-80EDA7E71D32}" type="datetime1">
              <a:rPr lang="en-US" smtClean="0"/>
              <a:t>9/27/2022</a:t>
            </a:fld>
            <a:endParaRPr lang="en-US" dirty="0"/>
          </a:p>
        </p:txBody>
      </p:sp>
    </p:spTree>
    <p:extLst>
      <p:ext uri="{BB962C8B-B14F-4D97-AF65-F5344CB8AC3E}">
        <p14:creationId xmlns:p14="http://schemas.microsoft.com/office/powerpoint/2010/main" val="808146604"/>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876300" y="131764"/>
            <a:ext cx="8839200" cy="638175"/>
          </a:xfrm>
        </p:spPr>
        <p:txBody>
          <a:bodyPr/>
          <a:lstStyle/>
          <a:p>
            <a:pPr algn="l" eaLnBrk="1" hangingPunct="1">
              <a:tabLst>
                <a:tab pos="1608138" algn="l"/>
              </a:tabLst>
              <a:defRPr/>
            </a:pPr>
            <a:r>
              <a:rPr lang="en-US" sz="2800" b="1" i="0" dirty="0">
                <a:solidFill>
                  <a:srgbClr val="FFFF00"/>
                </a:solidFill>
                <a:latin typeface="+mn-lt"/>
                <a:ea typeface="ＭＳ Ｐゴシック" charset="0"/>
                <a:cs typeface="ＭＳ Ｐゴシック" charset="0"/>
              </a:rPr>
              <a:t>Situational &amp; Organizational Contributors to Violence</a:t>
            </a:r>
            <a:endParaRPr lang="en-US" sz="4800" b="1" i="0" dirty="0">
              <a:solidFill>
                <a:srgbClr val="FFFF00"/>
              </a:solidFill>
              <a:latin typeface="+mn-lt"/>
              <a:ea typeface="ＭＳ Ｐゴシック" charset="0"/>
              <a:cs typeface="ＭＳ Ｐゴシック" charset="0"/>
            </a:endParaRPr>
          </a:p>
        </p:txBody>
      </p:sp>
      <p:sp>
        <p:nvSpPr>
          <p:cNvPr id="101378" name="Content Placeholder 2"/>
          <p:cNvSpPr>
            <a:spLocks noGrp="1"/>
          </p:cNvSpPr>
          <p:nvPr>
            <p:ph idx="4294967295"/>
          </p:nvPr>
        </p:nvSpPr>
        <p:spPr>
          <a:xfrm>
            <a:off x="1481138" y="914401"/>
            <a:ext cx="7586662" cy="4619625"/>
          </a:xfrm>
        </p:spPr>
        <p:txBody>
          <a:bodyPr/>
          <a:lstStyle/>
          <a:p>
            <a:pPr eaLnBrk="1" hangingPunct="1">
              <a:buClr>
                <a:srgbClr val="B0001E"/>
              </a:buClr>
              <a:buFontTx/>
              <a:buNone/>
            </a:pPr>
            <a:r>
              <a:rPr lang="en-US" sz="24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000" b="1" i="0" dirty="0">
                <a:solidFill>
                  <a:srgbClr val="FFFF00"/>
                </a:solidFill>
                <a:latin typeface="+mn-lt"/>
                <a:ea typeface="ＭＳ Ｐゴシック" charset="0"/>
                <a:cs typeface="ＭＳ Ｐゴシック" charset="0"/>
              </a:rPr>
              <a:t>:</a:t>
            </a:r>
            <a:endParaRPr lang="en-US" sz="24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Poor physical work environment</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Negative management practices or adversarial management-workforce relationship</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Lack of management violence-prevention knowledge and protocol</a:t>
            </a:r>
          </a:p>
          <a:p>
            <a:pPr eaLnBrk="1" hangingPunct="1">
              <a:buClr>
                <a:srgbClr val="B0001E"/>
              </a:buClr>
              <a:buFont typeface="Wingdings" charset="0"/>
              <a:buChar char="§"/>
            </a:pPr>
            <a:r>
              <a:rPr lang="en-US" sz="2400" b="1" i="0" dirty="0">
                <a:solidFill>
                  <a:srgbClr val="FFFF00"/>
                </a:solidFill>
                <a:latin typeface="+mn-lt"/>
                <a:ea typeface="ＭＳ Ｐゴシック" charset="0"/>
                <a:cs typeface="ＭＳ Ｐゴシック" charset="0"/>
              </a:rPr>
              <a:t>Others</a:t>
            </a:r>
            <a:r>
              <a:rPr lang="ja-JP" altLang="en-US" sz="2400" b="1" i="0" dirty="0">
                <a:solidFill>
                  <a:srgbClr val="FFFF00"/>
                </a:solidFill>
                <a:latin typeface="+mn-lt"/>
                <a:ea typeface="ＭＳ Ｐゴシック" charset="0"/>
                <a:cs typeface="ＭＳ Ｐゴシック" charset="0"/>
              </a:rPr>
              <a:t>’</a:t>
            </a:r>
            <a:r>
              <a:rPr lang="en-US" altLang="ja-JP" sz="2400" b="1" i="0" dirty="0">
                <a:solidFill>
                  <a:srgbClr val="FFFF00"/>
                </a:solidFill>
                <a:latin typeface="+mn-lt"/>
                <a:ea typeface="ＭＳ Ｐゴシック" charset="0"/>
                <a:cs typeface="ＭＳ Ｐゴシック" charset="0"/>
              </a:rPr>
              <a:t> denial of subject</a:t>
            </a:r>
            <a:r>
              <a:rPr lang="ja-JP" altLang="en-US" sz="2400" b="1" i="0" dirty="0">
                <a:solidFill>
                  <a:srgbClr val="FFFF00"/>
                </a:solidFill>
                <a:latin typeface="+mn-lt"/>
                <a:ea typeface="ＭＳ Ｐゴシック" charset="0"/>
                <a:cs typeface="ＭＳ Ｐゴシック" charset="0"/>
              </a:rPr>
              <a:t>’</a:t>
            </a:r>
            <a:r>
              <a:rPr lang="en-US" altLang="ja-JP" sz="2400" b="1" i="0" dirty="0">
                <a:solidFill>
                  <a:srgbClr val="FFFF00"/>
                </a:solidFill>
                <a:latin typeface="+mn-lt"/>
                <a:ea typeface="ＭＳ Ｐゴシック" charset="0"/>
                <a:cs typeface="ＭＳ Ｐゴシック" charset="0"/>
              </a:rPr>
              <a:t>s violence potential.</a:t>
            </a:r>
            <a:endParaRPr lang="en-US" sz="2400" b="1" i="0" dirty="0">
              <a:solidFill>
                <a:srgbClr val="FFFF00"/>
              </a:solidFill>
              <a:latin typeface="+mn-lt"/>
              <a:ea typeface="ＭＳ Ｐゴシック" charset="0"/>
              <a:cs typeface="ＭＳ Ｐゴシック" charset="0"/>
            </a:endParaRP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4E83714E-B2D8-4282-A022-2122F3FA8B2D}"/>
              </a:ext>
            </a:extLst>
          </p:cNvPr>
          <p:cNvSpPr>
            <a:spLocks noGrp="1"/>
          </p:cNvSpPr>
          <p:nvPr>
            <p:ph type="dt" sz="half" idx="10"/>
          </p:nvPr>
        </p:nvSpPr>
        <p:spPr/>
        <p:txBody>
          <a:bodyPr/>
          <a:lstStyle/>
          <a:p>
            <a:pPr>
              <a:defRPr/>
            </a:pPr>
            <a:fld id="{1DED3E60-83C2-49B2-B797-518829AFDC87}" type="datetime1">
              <a:rPr lang="en-US" smtClean="0"/>
              <a:t>9/27/2022</a:t>
            </a:fld>
            <a:endParaRPr lang="en-US" dirty="0"/>
          </a:p>
        </p:txBody>
      </p:sp>
    </p:spTree>
    <p:extLst>
      <p:ext uri="{BB962C8B-B14F-4D97-AF65-F5344CB8AC3E}">
        <p14:creationId xmlns:p14="http://schemas.microsoft.com/office/powerpoint/2010/main" val="762706544"/>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2575" indent="-282575">
              <a:lnSpc>
                <a:spcPct val="75000"/>
              </a:lnSpc>
              <a:spcAft>
                <a:spcPts val="600"/>
              </a:spcAft>
              <a:defRPr/>
            </a:pPr>
            <a:br>
              <a:rPr lang="en-US" b="1" i="0" dirty="0">
                <a:solidFill>
                  <a:srgbClr val="FFFF00"/>
                </a:solidFill>
                <a:latin typeface="+mn-lt"/>
                <a:ea typeface="ＭＳ Ｐゴシック" charset="0"/>
                <a:cs typeface="ＭＳ Ｐゴシック" charset="0"/>
              </a:rPr>
            </a:br>
            <a:r>
              <a:rPr lang="en-US" sz="3600" b="1" i="0" dirty="0">
                <a:solidFill>
                  <a:srgbClr val="FFFF00"/>
                </a:solidFill>
                <a:latin typeface="+mn-lt"/>
                <a:ea typeface="ＭＳ Ｐゴシック" charset="0"/>
                <a:cs typeface="ＭＳ Ｐゴシック" charset="0"/>
              </a:rPr>
              <a:t>Organizational Impact of </a:t>
            </a:r>
            <a:br>
              <a:rPr lang="en-US" sz="3600" b="1" i="0" dirty="0">
                <a:solidFill>
                  <a:srgbClr val="FFFF00"/>
                </a:solidFill>
                <a:latin typeface="+mn-lt"/>
                <a:ea typeface="ＭＳ Ｐゴシック" charset="0"/>
                <a:cs typeface="ＭＳ Ｐゴシック" charset="0"/>
              </a:rPr>
            </a:br>
            <a:r>
              <a:rPr lang="en-US" sz="3600" b="1" i="0" dirty="0">
                <a:solidFill>
                  <a:srgbClr val="FFFF00"/>
                </a:solidFill>
                <a:latin typeface="+mn-lt"/>
                <a:ea typeface="ＭＳ Ｐゴシック" charset="0"/>
                <a:cs typeface="ＭＳ Ｐゴシック" charset="0"/>
              </a:rPr>
              <a:t>Real or Perceived Threats</a:t>
            </a:r>
            <a:br>
              <a:rPr lang="en-US" b="1" i="0" dirty="0">
                <a:solidFill>
                  <a:srgbClr val="FFFF00"/>
                </a:solidFill>
                <a:latin typeface="+mn-lt"/>
                <a:ea typeface="ＭＳ Ｐゴシック" charset="0"/>
                <a:cs typeface="ＭＳ Ｐゴシック" charset="0"/>
              </a:rPr>
            </a:br>
            <a:endParaRPr lang="en-US" b="1" i="0" dirty="0">
              <a:solidFill>
                <a:srgbClr val="FFFF00"/>
              </a:solidFill>
              <a:latin typeface="+mn-lt"/>
              <a:ea typeface="ＭＳ Ｐゴシック" charset="0"/>
              <a:cs typeface="ＭＳ Ｐゴシック" charset="0"/>
            </a:endParaRPr>
          </a:p>
        </p:txBody>
      </p:sp>
      <p:sp>
        <p:nvSpPr>
          <p:cNvPr id="104450" name="Content Placeholder 2"/>
          <p:cNvSpPr>
            <a:spLocks noGrp="1"/>
          </p:cNvSpPr>
          <p:nvPr>
            <p:ph idx="1"/>
          </p:nvPr>
        </p:nvSpPr>
        <p:spPr/>
        <p:txBody>
          <a:bodyPr/>
          <a:lstStyle/>
          <a:p>
            <a:pPr>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Evaluate also the fear and disruption created by threat scenarios </a:t>
            </a:r>
          </a:p>
          <a:p>
            <a:pPr lvl="1">
              <a:buClr>
                <a:srgbClr val="B0001E"/>
              </a:buClr>
              <a:buFont typeface="Arial" charset="0"/>
              <a:buChar char="•"/>
            </a:pPr>
            <a:r>
              <a:rPr lang="en-US" b="1" i="0" dirty="0">
                <a:solidFill>
                  <a:srgbClr val="FFFF00"/>
                </a:solidFill>
                <a:latin typeface="+mn-lt"/>
                <a:ea typeface="ＭＳ Ｐゴシック" charset="0"/>
              </a:rPr>
              <a:t>how they impact the workplace</a:t>
            </a:r>
          </a:p>
          <a:p>
            <a:pPr lvl="1">
              <a:buClr>
                <a:srgbClr val="B0001E"/>
              </a:buClr>
              <a:buFont typeface="Arial" charset="0"/>
              <a:buChar char="•"/>
            </a:pPr>
            <a:r>
              <a:rPr lang="en-US" b="1" i="0" dirty="0">
                <a:solidFill>
                  <a:srgbClr val="FFFF00"/>
                </a:solidFill>
                <a:latin typeface="+mn-lt"/>
                <a:ea typeface="ＭＳ Ｐゴシック" charset="0"/>
              </a:rPr>
              <a:t>how they influence case management</a:t>
            </a:r>
          </a:p>
          <a:p>
            <a:pPr lvl="1">
              <a:buClr>
                <a:srgbClr val="B0001E"/>
              </a:buClr>
              <a:buFont typeface="Arial" charset="0"/>
              <a:buChar char="•"/>
            </a:pPr>
            <a:r>
              <a:rPr lang="en-US" b="1" i="0" dirty="0">
                <a:solidFill>
                  <a:srgbClr val="FFFF00"/>
                </a:solidFill>
                <a:latin typeface="+mn-lt"/>
                <a:ea typeface="ＭＳ Ｐゴシック" charset="0"/>
              </a:rPr>
              <a:t>not necessarily related to objective level of risk</a:t>
            </a:r>
          </a:p>
          <a:p>
            <a:pPr>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We are implicitly managing fear in conducting assessments and responses</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3" name="Date Placeholder 2">
            <a:extLst>
              <a:ext uri="{FF2B5EF4-FFF2-40B4-BE49-F238E27FC236}">
                <a16:creationId xmlns:a16="http://schemas.microsoft.com/office/drawing/2014/main" id="{ED86C497-EC11-4968-80F0-43A7DB0356BD}"/>
              </a:ext>
            </a:extLst>
          </p:cNvPr>
          <p:cNvSpPr>
            <a:spLocks noGrp="1"/>
          </p:cNvSpPr>
          <p:nvPr>
            <p:ph type="dt" sz="half" idx="10"/>
          </p:nvPr>
        </p:nvSpPr>
        <p:spPr/>
        <p:txBody>
          <a:bodyPr/>
          <a:lstStyle/>
          <a:p>
            <a:pPr>
              <a:defRPr/>
            </a:pPr>
            <a:fld id="{3B720C76-5451-459A-86C4-3C1EDA6AE517}" type="datetime1">
              <a:rPr lang="en-US" smtClean="0"/>
              <a:t>9/27/2022</a:t>
            </a:fld>
            <a:endParaRPr lang="en-US" dirty="0"/>
          </a:p>
        </p:txBody>
      </p:sp>
    </p:spTree>
    <p:extLst>
      <p:ext uri="{BB962C8B-B14F-4D97-AF65-F5344CB8AC3E}">
        <p14:creationId xmlns:p14="http://schemas.microsoft.com/office/powerpoint/2010/main" val="4851317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25" y="316778"/>
            <a:ext cx="9258300" cy="1143000"/>
          </a:xfrm>
        </p:spPr>
        <p:txBody>
          <a:bodyPr/>
          <a:lstStyle/>
          <a:p>
            <a:pPr>
              <a:defRPr/>
            </a:pPr>
            <a:r>
              <a:rPr lang="en-US" sz="3600" b="1" i="0" dirty="0">
                <a:solidFill>
                  <a:srgbClr val="FFFF00"/>
                </a:solidFill>
                <a:latin typeface="+mn-lt"/>
                <a:ea typeface="ＭＳ Ｐゴシック" charset="0"/>
                <a:cs typeface="ＭＳ Ｐゴシック" charset="0"/>
              </a:rPr>
              <a:t>Protective Factors against </a:t>
            </a:r>
            <a:br>
              <a:rPr lang="en-US" sz="3600" b="1" i="0" dirty="0">
                <a:solidFill>
                  <a:srgbClr val="FFFF00"/>
                </a:solidFill>
                <a:latin typeface="+mn-lt"/>
                <a:ea typeface="ＭＳ Ｐゴシック" charset="0"/>
                <a:cs typeface="ＭＳ Ｐゴシック" charset="0"/>
              </a:rPr>
            </a:br>
            <a:r>
              <a:rPr lang="en-US" sz="3600" b="1" i="0" dirty="0">
                <a:solidFill>
                  <a:srgbClr val="FFFF00"/>
                </a:solidFill>
                <a:latin typeface="+mn-lt"/>
                <a:ea typeface="ＭＳ Ｐゴシック" charset="0"/>
                <a:cs typeface="ＭＳ Ｐゴシック" charset="0"/>
              </a:rPr>
              <a:t>Workplace Violence</a:t>
            </a:r>
          </a:p>
        </p:txBody>
      </p:sp>
      <p:sp>
        <p:nvSpPr>
          <p:cNvPr id="46083" name="Content Placeholder 2"/>
          <p:cNvSpPr>
            <a:spLocks noGrp="1"/>
          </p:cNvSpPr>
          <p:nvPr>
            <p:ph idx="1"/>
          </p:nvPr>
        </p:nvSpPr>
        <p:spPr>
          <a:xfrm>
            <a:off x="342900" y="1473922"/>
            <a:ext cx="9772650" cy="4495800"/>
          </a:xfrm>
        </p:spPr>
        <p:txBody>
          <a:bodyPr/>
          <a:lstStyle/>
          <a:p>
            <a:pPr marL="625475">
              <a:buFont typeface="Wingdings" panose="05000000000000000000" pitchFamily="2" charset="2"/>
              <a:buChar char="v"/>
            </a:pPr>
            <a:r>
              <a:rPr lang="en-US" altLang="en-US" b="1" i="0" dirty="0">
                <a:solidFill>
                  <a:srgbClr val="FFFF00"/>
                </a:solidFill>
                <a:latin typeface="+mn-lt"/>
                <a:ea typeface="ＭＳ Ｐゴシック" pitchFamily="34" charset="-128"/>
              </a:rPr>
              <a:t>Resilience</a:t>
            </a:r>
          </a:p>
          <a:p>
            <a:pPr marL="625475">
              <a:buFont typeface="Wingdings" panose="05000000000000000000" pitchFamily="2" charset="2"/>
              <a:buChar char="v"/>
            </a:pPr>
            <a:r>
              <a:rPr lang="en-US" altLang="en-US" b="1" i="0" dirty="0">
                <a:solidFill>
                  <a:srgbClr val="FFFF00"/>
                </a:solidFill>
                <a:latin typeface="+mn-lt"/>
                <a:ea typeface="ＭＳ Ｐゴシック" pitchFamily="34" charset="-128"/>
              </a:rPr>
              <a:t>Positive and supportive family or intimate attachments</a:t>
            </a:r>
          </a:p>
          <a:p>
            <a:pPr marL="625475">
              <a:buFont typeface="Wingdings" panose="05000000000000000000" pitchFamily="2" charset="2"/>
              <a:buChar char="v"/>
            </a:pPr>
            <a:r>
              <a:rPr lang="en-US" altLang="en-US" b="1" dirty="0">
                <a:solidFill>
                  <a:srgbClr val="FFFF00"/>
                </a:solidFill>
                <a:ea typeface="ＭＳ Ｐゴシック" pitchFamily="34" charset="-128"/>
              </a:rPr>
              <a:t>Pro-social </a:t>
            </a:r>
            <a:r>
              <a:rPr lang="en-US" altLang="en-US" b="1" i="0" dirty="0">
                <a:solidFill>
                  <a:srgbClr val="FFFF00"/>
                </a:solidFill>
                <a:latin typeface="+mn-lt"/>
                <a:ea typeface="ＭＳ Ｐゴシック" pitchFamily="34" charset="-128"/>
              </a:rPr>
              <a:t>attachments and involvement</a:t>
            </a:r>
          </a:p>
          <a:p>
            <a:pPr marL="625475">
              <a:buFont typeface="Wingdings" panose="05000000000000000000" pitchFamily="2" charset="2"/>
              <a:buChar char="v"/>
            </a:pPr>
            <a:r>
              <a:rPr lang="en-US" altLang="en-US" b="1" i="0" dirty="0">
                <a:solidFill>
                  <a:srgbClr val="FFFF00"/>
                </a:solidFill>
                <a:latin typeface="+mn-lt"/>
                <a:ea typeface="ＭＳ Ｐゴシック" pitchFamily="34" charset="-128"/>
              </a:rPr>
              <a:t>Genuine remorse regarding their fear-inducing behavior</a:t>
            </a:r>
          </a:p>
          <a:p>
            <a:pPr marL="625475">
              <a:buFont typeface="Wingdings" panose="05000000000000000000" pitchFamily="2" charset="2"/>
              <a:buChar char="v"/>
            </a:pPr>
            <a:r>
              <a:rPr lang="en-US" altLang="en-US" b="1" dirty="0">
                <a:solidFill>
                  <a:srgbClr val="FFFF00"/>
                </a:solidFill>
                <a:ea typeface="ＭＳ Ｐゴシック" pitchFamily="34" charset="-128"/>
              </a:rPr>
              <a:t>G</a:t>
            </a:r>
            <a:r>
              <a:rPr lang="en-US" altLang="en-US" b="1" i="0" dirty="0">
                <a:solidFill>
                  <a:srgbClr val="FFFF00"/>
                </a:solidFill>
                <a:latin typeface="+mn-lt"/>
                <a:ea typeface="ＭＳ Ｐゴシック" pitchFamily="34" charset="-128"/>
              </a:rPr>
              <a:t>enuine respect for authority; </a:t>
            </a:r>
          </a:p>
          <a:p>
            <a:pPr marL="625475">
              <a:lnSpc>
                <a:spcPct val="75000"/>
              </a:lnSpc>
              <a:spcAft>
                <a:spcPts val="600"/>
              </a:spcAft>
              <a:buFont typeface="Wingdings" panose="05000000000000000000" pitchFamily="2" charset="2"/>
              <a:buChar char="v"/>
            </a:pPr>
            <a:endParaRPr lang="en-US" altLang="en-US" b="1" i="0" dirty="0">
              <a:solidFill>
                <a:srgbClr val="FFFF00"/>
              </a:solidFill>
              <a:latin typeface="+mn-lt"/>
              <a:ea typeface="ＭＳ Ｐゴシック" pitchFamily="34" charset="-128"/>
            </a:endParaRPr>
          </a:p>
          <a:p>
            <a:pPr marL="739775" indent="-457200">
              <a:lnSpc>
                <a:spcPct val="75000"/>
              </a:lnSpc>
              <a:spcAft>
                <a:spcPts val="600"/>
              </a:spcAft>
              <a:buFont typeface="Wingdings" panose="05000000000000000000" pitchFamily="2" charset="2"/>
              <a:buChar char="v"/>
            </a:pPr>
            <a:endParaRPr lang="en-US" altLang="en-US" b="1" i="0" dirty="0">
              <a:solidFill>
                <a:srgbClr val="FFFF00"/>
              </a:solidFill>
              <a:latin typeface="+mn-lt"/>
              <a:ea typeface="ＭＳ Ｐゴシック" pitchFamily="34" charset="-128"/>
            </a:endParaRPr>
          </a:p>
          <a:p>
            <a:pPr marL="739775" indent="-457200">
              <a:buFont typeface="Wingdings" panose="05000000000000000000" pitchFamily="2" charset="2"/>
              <a:buChar char="v"/>
            </a:pPr>
            <a:endParaRPr lang="en-US" altLang="en-US" b="1" i="0" dirty="0">
              <a:solidFill>
                <a:srgbClr val="FFFF00"/>
              </a:solidFill>
              <a:latin typeface="+mn-lt"/>
              <a:ea typeface="ＭＳ Ｐゴシック" pitchFamily="34" charset="-128"/>
            </a:endParaRP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C4E82854-8EDB-4E25-B3EC-0AAFDA05C8B0}"/>
              </a:ext>
            </a:extLst>
          </p:cNvPr>
          <p:cNvSpPr>
            <a:spLocks noGrp="1"/>
          </p:cNvSpPr>
          <p:nvPr>
            <p:ph type="dt" sz="half" idx="10"/>
          </p:nvPr>
        </p:nvSpPr>
        <p:spPr/>
        <p:txBody>
          <a:bodyPr/>
          <a:lstStyle/>
          <a:p>
            <a:pPr>
              <a:defRPr/>
            </a:pPr>
            <a:fld id="{FCDB8AFE-0D44-40D7-8094-1C1BF9334122}" type="datetime1">
              <a:rPr lang="en-US" smtClean="0"/>
              <a:t>9/27/2022</a:t>
            </a:fld>
            <a:endParaRPr lang="en-US" dirty="0"/>
          </a:p>
        </p:txBody>
      </p:sp>
    </p:spTree>
    <p:extLst>
      <p:ext uri="{BB962C8B-B14F-4D97-AF65-F5344CB8AC3E}">
        <p14:creationId xmlns:p14="http://schemas.microsoft.com/office/powerpoint/2010/main" val="3431283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25" y="316778"/>
            <a:ext cx="9258300" cy="1143000"/>
          </a:xfrm>
        </p:spPr>
        <p:txBody>
          <a:bodyPr/>
          <a:lstStyle/>
          <a:p>
            <a:pPr>
              <a:defRPr/>
            </a:pPr>
            <a:r>
              <a:rPr lang="en-US" sz="3600" b="1" i="0" dirty="0">
                <a:solidFill>
                  <a:srgbClr val="FFFF00"/>
                </a:solidFill>
                <a:latin typeface="+mn-lt"/>
                <a:ea typeface="ＭＳ Ｐゴシック" charset="0"/>
                <a:cs typeface="ＭＳ Ｐゴシック" charset="0"/>
              </a:rPr>
              <a:t>Protective Factors against </a:t>
            </a:r>
            <a:br>
              <a:rPr lang="en-US" sz="3600" b="1" i="0" dirty="0">
                <a:solidFill>
                  <a:srgbClr val="FFFF00"/>
                </a:solidFill>
                <a:latin typeface="+mn-lt"/>
                <a:ea typeface="ＭＳ Ｐゴシック" charset="0"/>
                <a:cs typeface="ＭＳ Ｐゴシック" charset="0"/>
              </a:rPr>
            </a:br>
            <a:r>
              <a:rPr lang="en-US" sz="3600" b="1" i="0" dirty="0">
                <a:solidFill>
                  <a:srgbClr val="FFFF00"/>
                </a:solidFill>
                <a:latin typeface="+mn-lt"/>
                <a:ea typeface="ＭＳ Ｐゴシック" charset="0"/>
                <a:cs typeface="ＭＳ Ｐゴシック" charset="0"/>
              </a:rPr>
              <a:t>Workplace Violence</a:t>
            </a:r>
          </a:p>
        </p:txBody>
      </p:sp>
      <p:sp>
        <p:nvSpPr>
          <p:cNvPr id="46083" name="Content Placeholder 2"/>
          <p:cNvSpPr>
            <a:spLocks noGrp="1"/>
          </p:cNvSpPr>
          <p:nvPr>
            <p:ph idx="1"/>
          </p:nvPr>
        </p:nvSpPr>
        <p:spPr>
          <a:xfrm>
            <a:off x="342900" y="1473922"/>
            <a:ext cx="9772650" cy="4495800"/>
          </a:xfrm>
        </p:spPr>
        <p:txBody>
          <a:bodyPr/>
          <a:lstStyle/>
          <a:p>
            <a:pPr marL="625475">
              <a:buFont typeface="Wingdings" panose="05000000000000000000" pitchFamily="2" charset="2"/>
              <a:buChar char="v"/>
            </a:pPr>
            <a:r>
              <a:rPr lang="en-US" altLang="en-US" sz="3600" b="1" i="0" dirty="0">
                <a:solidFill>
                  <a:srgbClr val="FFFF00"/>
                </a:solidFill>
                <a:latin typeface="+mn-lt"/>
                <a:ea typeface="ＭＳ Ｐゴシック" pitchFamily="34" charset="-128"/>
              </a:rPr>
              <a:t>Positive or appropriate response to limit-setting, or negotiating</a:t>
            </a:r>
          </a:p>
          <a:p>
            <a:pPr marL="625475">
              <a:buFont typeface="Wingdings" panose="05000000000000000000" pitchFamily="2" charset="2"/>
              <a:buChar char="v"/>
            </a:pPr>
            <a:r>
              <a:rPr lang="en-US" altLang="en-US" sz="3600" b="1" i="0" dirty="0">
                <a:solidFill>
                  <a:srgbClr val="FFFF00"/>
                </a:solidFill>
                <a:latin typeface="+mn-lt"/>
                <a:ea typeface="ＭＳ Ｐゴシック" pitchFamily="34" charset="-128"/>
              </a:rPr>
              <a:t>Appropriate help-seeking for problems (legal advise, mental health treatment, career guidance, spiritual support); </a:t>
            </a:r>
          </a:p>
          <a:p>
            <a:pPr marL="625475">
              <a:buFont typeface="Wingdings" panose="05000000000000000000" pitchFamily="2" charset="2"/>
              <a:buChar char="v"/>
            </a:pPr>
            <a:r>
              <a:rPr lang="en-US" altLang="en-US" sz="3600" b="1" i="0" dirty="0">
                <a:solidFill>
                  <a:srgbClr val="FFFF00"/>
                </a:solidFill>
                <a:latin typeface="+mn-lt"/>
                <a:ea typeface="ＭＳ Ｐゴシック" pitchFamily="34" charset="-128"/>
              </a:rPr>
              <a:t>Motivation to avoid legal consequences for threatening or criminal behavior.</a:t>
            </a:r>
          </a:p>
          <a:p>
            <a:pPr marL="625475">
              <a:lnSpc>
                <a:spcPct val="75000"/>
              </a:lnSpc>
              <a:spcAft>
                <a:spcPts val="600"/>
              </a:spcAft>
              <a:buFont typeface="Wingdings" panose="05000000000000000000" pitchFamily="2" charset="2"/>
              <a:buChar char="v"/>
            </a:pPr>
            <a:endParaRPr lang="en-US" altLang="en-US" sz="3600" b="1" i="0" dirty="0">
              <a:solidFill>
                <a:srgbClr val="FFFF00"/>
              </a:solidFill>
              <a:latin typeface="+mn-lt"/>
              <a:ea typeface="ＭＳ Ｐゴシック" pitchFamily="34" charset="-128"/>
            </a:endParaRPr>
          </a:p>
          <a:p>
            <a:pPr marL="739775" indent="-457200">
              <a:lnSpc>
                <a:spcPct val="75000"/>
              </a:lnSpc>
              <a:spcAft>
                <a:spcPts val="600"/>
              </a:spcAft>
              <a:buFont typeface="Wingdings" panose="05000000000000000000" pitchFamily="2" charset="2"/>
              <a:buChar char="v"/>
            </a:pPr>
            <a:endParaRPr lang="en-US" altLang="en-US" sz="3600" b="1" i="0" dirty="0">
              <a:solidFill>
                <a:srgbClr val="FFFF00"/>
              </a:solidFill>
              <a:latin typeface="+mn-lt"/>
              <a:ea typeface="ＭＳ Ｐゴシック" pitchFamily="34" charset="-128"/>
            </a:endParaRPr>
          </a:p>
          <a:p>
            <a:pPr marL="739775" indent="-457200">
              <a:buFont typeface="Wingdings" panose="05000000000000000000" pitchFamily="2" charset="2"/>
              <a:buChar char="v"/>
            </a:pPr>
            <a:endParaRPr lang="en-US" altLang="en-US" sz="3600" b="1" i="0" dirty="0">
              <a:solidFill>
                <a:srgbClr val="FFFF00"/>
              </a:solidFill>
              <a:latin typeface="+mn-lt"/>
              <a:ea typeface="ＭＳ Ｐゴシック" pitchFamily="34" charset="-128"/>
            </a:endParaRP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C4E82854-8EDB-4E25-B3EC-0AAFDA05C8B0}"/>
              </a:ext>
            </a:extLst>
          </p:cNvPr>
          <p:cNvSpPr>
            <a:spLocks noGrp="1"/>
          </p:cNvSpPr>
          <p:nvPr>
            <p:ph type="dt" sz="half" idx="10"/>
          </p:nvPr>
        </p:nvSpPr>
        <p:spPr/>
        <p:txBody>
          <a:bodyPr/>
          <a:lstStyle/>
          <a:p>
            <a:pPr>
              <a:defRPr/>
            </a:pPr>
            <a:fld id="{44B05550-0E36-4D44-812D-0BCF6FC6B918}" type="datetime1">
              <a:rPr lang="en-US" smtClean="0"/>
              <a:t>9/27/2022</a:t>
            </a:fld>
            <a:endParaRPr lang="en-US" dirty="0"/>
          </a:p>
        </p:txBody>
      </p:sp>
    </p:spTree>
    <p:extLst>
      <p:ext uri="{BB962C8B-B14F-4D97-AF65-F5344CB8AC3E}">
        <p14:creationId xmlns:p14="http://schemas.microsoft.com/office/powerpoint/2010/main" val="41431402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0" dirty="0">
                <a:solidFill>
                  <a:srgbClr val="FFFF00"/>
                </a:solidFill>
                <a:latin typeface="+mn-lt"/>
                <a:ea typeface="ＭＳ Ｐゴシック" charset="0"/>
                <a:cs typeface="ＭＳ Ｐゴシック" charset="0"/>
              </a:rPr>
              <a:t>Suicide in the Workplace</a:t>
            </a:r>
          </a:p>
        </p:txBody>
      </p:sp>
      <p:sp>
        <p:nvSpPr>
          <p:cNvPr id="181250" name="Content Placeholder 2"/>
          <p:cNvSpPr>
            <a:spLocks noGrp="1"/>
          </p:cNvSpPr>
          <p:nvPr>
            <p:ph idx="1"/>
          </p:nvPr>
        </p:nvSpPr>
        <p:spPr>
          <a:xfrm>
            <a:off x="1028700" y="1600201"/>
            <a:ext cx="8534400" cy="4525963"/>
          </a:xfrm>
        </p:spPr>
        <p:txBody>
          <a:bodyPr/>
          <a:lstStyle/>
          <a:p>
            <a:pPr>
              <a:defRPr/>
            </a:pPr>
            <a:r>
              <a:rPr lang="en-US" b="1" i="0" dirty="0">
                <a:solidFill>
                  <a:srgbClr val="FFFF00"/>
                </a:solidFill>
                <a:latin typeface="+mn-lt"/>
                <a:ea typeface="ＭＳ Ｐゴシック" charset="0"/>
                <a:cs typeface="ＭＳ Ｐゴシック" charset="0"/>
              </a:rPr>
              <a:t>Static variables</a:t>
            </a:r>
          </a:p>
          <a:p>
            <a:pPr>
              <a:defRPr/>
            </a:pPr>
            <a:r>
              <a:rPr lang="en-US" b="1" i="0" dirty="0">
                <a:solidFill>
                  <a:srgbClr val="FFFF00"/>
                </a:solidFill>
                <a:latin typeface="+mn-lt"/>
                <a:ea typeface="ＭＳ Ｐゴシック" charset="0"/>
                <a:cs typeface="ＭＳ Ｐゴシック" charset="0"/>
              </a:rPr>
              <a:t>Dynamic variables</a:t>
            </a:r>
          </a:p>
          <a:p>
            <a:pPr>
              <a:defRPr/>
            </a:pPr>
            <a:r>
              <a:rPr lang="en-US" b="1" i="0" dirty="0">
                <a:solidFill>
                  <a:srgbClr val="FFFF00"/>
                </a:solidFill>
                <a:latin typeface="+mn-lt"/>
                <a:ea typeface="ＭＳ Ｐゴシック" charset="0"/>
                <a:cs typeface="ＭＳ Ｐゴシック" charset="0"/>
              </a:rPr>
              <a:t>Intent – the ultimate risk factor</a:t>
            </a:r>
          </a:p>
          <a:p>
            <a:pPr>
              <a:defRPr/>
            </a:pPr>
            <a:r>
              <a:rPr lang="en-US" b="1" i="0" dirty="0">
                <a:solidFill>
                  <a:srgbClr val="FFFF00"/>
                </a:solidFill>
                <a:latin typeface="+mn-lt"/>
                <a:ea typeface="ＭＳ Ｐゴシック" charset="0"/>
                <a:cs typeface="ＭＳ Ｐゴシック" charset="0"/>
              </a:rPr>
              <a:t>Assessment challenges</a:t>
            </a:r>
          </a:p>
          <a:p>
            <a:pPr>
              <a:defRPr/>
            </a:pPr>
            <a:r>
              <a:rPr lang="en-US" b="1" i="0" dirty="0">
                <a:solidFill>
                  <a:srgbClr val="FFFF00"/>
                </a:solidFill>
                <a:latin typeface="+mn-lt"/>
                <a:ea typeface="ＭＳ Ｐゴシック" charset="0"/>
                <a:cs typeface="ＭＳ Ｐゴシック" charset="0"/>
              </a:rPr>
              <a:t>Suicide-homicide link</a:t>
            </a:r>
          </a:p>
          <a:p>
            <a:pPr lvl="1">
              <a:defRPr/>
            </a:pPr>
            <a:r>
              <a:rPr lang="en-US" b="1" i="0" dirty="0">
                <a:solidFill>
                  <a:srgbClr val="FFFF00"/>
                </a:solidFill>
                <a:latin typeface="+mn-lt"/>
                <a:ea typeface="ＭＳ Ｐゴシック" charset="0"/>
              </a:rPr>
              <a:t>If the risk for one is apparent, look for risk of the other</a:t>
            </a:r>
          </a:p>
        </p:txBody>
      </p:sp>
      <p:sp>
        <p:nvSpPr>
          <p:cNvPr id="4" name="Footer Placeholder 3"/>
          <p:cNvSpPr>
            <a:spLocks noGrp="1"/>
          </p:cNvSpPr>
          <p:nvPr>
            <p:ph type="ftr" sz="quarter" idx="11"/>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D54F9082-655E-4AB0-8607-1C420FF16C11}"/>
              </a:ext>
            </a:extLst>
          </p:cNvPr>
          <p:cNvSpPr>
            <a:spLocks noGrp="1"/>
          </p:cNvSpPr>
          <p:nvPr>
            <p:ph type="dt" sz="half" idx="10"/>
          </p:nvPr>
        </p:nvSpPr>
        <p:spPr/>
        <p:txBody>
          <a:bodyPr/>
          <a:lstStyle/>
          <a:p>
            <a:pPr>
              <a:defRPr/>
            </a:pPr>
            <a:fld id="{809F18DA-E7C3-461E-B462-DD5E17B349FF}" type="datetime1">
              <a:rPr lang="en-US" smtClean="0"/>
              <a:t>9/27/2022</a:t>
            </a:fld>
            <a:endParaRPr lang="en-US" dirty="0"/>
          </a:p>
        </p:txBody>
      </p:sp>
    </p:spTree>
    <p:extLst>
      <p:ext uri="{BB962C8B-B14F-4D97-AF65-F5344CB8AC3E}">
        <p14:creationId xmlns:p14="http://schemas.microsoft.com/office/powerpoint/2010/main" val="24634241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155700" y="244476"/>
            <a:ext cx="7975600" cy="390525"/>
          </a:xfrm>
        </p:spPr>
        <p:txBody>
          <a:bodyPr/>
          <a:lstStyle/>
          <a:p>
            <a:pPr>
              <a:defRPr/>
            </a:pPr>
            <a:r>
              <a:rPr lang="en-US" sz="4000" b="1" i="0" dirty="0">
                <a:solidFill>
                  <a:srgbClr val="FFFF00"/>
                </a:solidFill>
                <a:latin typeface="+mn-lt"/>
                <a:ea typeface="ＭＳ Ｐゴシック" charset="0"/>
                <a:cs typeface="Arial" charset="0"/>
              </a:rPr>
              <a:t>Suicide Statistics</a:t>
            </a:r>
          </a:p>
        </p:txBody>
      </p:sp>
      <p:sp>
        <p:nvSpPr>
          <p:cNvPr id="37891" name="Rectangle 3"/>
          <p:cNvSpPr>
            <a:spLocks noGrp="1" noChangeArrowheads="1"/>
          </p:cNvSpPr>
          <p:nvPr>
            <p:ph type="body" idx="1"/>
          </p:nvPr>
        </p:nvSpPr>
        <p:spPr>
          <a:xfrm>
            <a:off x="1257300" y="1066800"/>
            <a:ext cx="7924800" cy="3570288"/>
          </a:xfrm>
        </p:spPr>
        <p:txBody>
          <a:bodyPr/>
          <a:lstStyle/>
          <a:p>
            <a:pPr>
              <a:defRPr/>
            </a:pPr>
            <a:r>
              <a:rPr lang="en-US" sz="2400" b="1" i="0" dirty="0">
                <a:solidFill>
                  <a:srgbClr val="FFFF00"/>
                </a:solidFill>
                <a:latin typeface="+mn-lt"/>
                <a:ea typeface="ＭＳ Ｐゴシック" charset="0"/>
                <a:cs typeface="Arial" charset="0"/>
              </a:rPr>
              <a:t>Tenth leading cause of death in the U.S.</a:t>
            </a:r>
          </a:p>
          <a:p>
            <a:pPr lvl="1">
              <a:defRPr/>
            </a:pPr>
            <a:r>
              <a:rPr lang="en-US" b="1" i="0" dirty="0">
                <a:solidFill>
                  <a:srgbClr val="FFFF00"/>
                </a:solidFill>
                <a:latin typeface="+mn-lt"/>
                <a:ea typeface="ＭＳ Ｐゴシック" charset="0"/>
                <a:cs typeface="Arial" charset="0"/>
              </a:rPr>
              <a:t>41,149 in 2013</a:t>
            </a:r>
            <a:endParaRPr lang="en-US" sz="2400" b="1" i="0" dirty="0">
              <a:solidFill>
                <a:srgbClr val="FFFF00"/>
              </a:solidFill>
              <a:latin typeface="+mn-lt"/>
              <a:ea typeface="ＭＳ Ｐゴシック" charset="0"/>
              <a:cs typeface="Arial" charset="0"/>
            </a:endParaRPr>
          </a:p>
          <a:p>
            <a:pPr lvl="1">
              <a:defRPr/>
            </a:pPr>
            <a:r>
              <a:rPr lang="en-US" sz="2400" b="1" i="0" dirty="0">
                <a:solidFill>
                  <a:srgbClr val="FFFF00"/>
                </a:solidFill>
                <a:latin typeface="+mn-lt"/>
                <a:ea typeface="ＭＳ Ｐゴシック" charset="0"/>
                <a:cs typeface="Arial" charset="0"/>
              </a:rPr>
              <a:t>Average 113 per day</a:t>
            </a:r>
          </a:p>
          <a:p>
            <a:pPr>
              <a:defRPr/>
            </a:pPr>
            <a:r>
              <a:rPr lang="en-US" sz="2400" b="1" i="0" dirty="0">
                <a:solidFill>
                  <a:srgbClr val="FFFF00"/>
                </a:solidFill>
                <a:latin typeface="+mn-lt"/>
                <a:ea typeface="ＭＳ Ｐゴシック" charset="0"/>
                <a:cs typeface="Arial" charset="0"/>
              </a:rPr>
              <a:t>Men 4 times more likely than women to suicide</a:t>
            </a:r>
          </a:p>
          <a:p>
            <a:pPr>
              <a:defRPr/>
            </a:pPr>
            <a:r>
              <a:rPr lang="en-US" sz="2400" b="1" i="0" dirty="0">
                <a:solidFill>
                  <a:srgbClr val="FFFF00"/>
                </a:solidFill>
                <a:latin typeface="+mn-lt"/>
                <a:ea typeface="ＭＳ Ｐゴシック" charset="0"/>
                <a:cs typeface="Arial" charset="0"/>
              </a:rPr>
              <a:t>Women attempt more often than men</a:t>
            </a:r>
          </a:p>
          <a:p>
            <a:pPr>
              <a:defRPr/>
            </a:pPr>
            <a:r>
              <a:rPr lang="en-US" sz="2400" b="1" i="0" dirty="0">
                <a:solidFill>
                  <a:srgbClr val="FFFF00"/>
                </a:solidFill>
                <a:latin typeface="+mn-lt"/>
                <a:ea typeface="ＭＳ Ｐゴシック" charset="0"/>
                <a:cs typeface="Arial" charset="0"/>
              </a:rPr>
              <a:t>Men complete suicide more often than women</a:t>
            </a:r>
          </a:p>
          <a:p>
            <a:pPr>
              <a:defRPr/>
            </a:pPr>
            <a:r>
              <a:rPr lang="en-US" sz="2400" b="1" i="0" dirty="0">
                <a:solidFill>
                  <a:srgbClr val="FFFF00"/>
                </a:solidFill>
                <a:latin typeface="+mn-lt"/>
                <a:ea typeface="ＭＳ Ｐゴシック" charset="0"/>
                <a:cs typeface="Arial" charset="0"/>
              </a:rPr>
              <a:t>Men over 65 highest rate of suicide</a:t>
            </a:r>
          </a:p>
          <a:p>
            <a:pPr>
              <a:defRPr/>
            </a:pPr>
            <a:r>
              <a:rPr lang="en-US" sz="2400" b="1" i="0" dirty="0">
                <a:solidFill>
                  <a:srgbClr val="FFFF00"/>
                </a:solidFill>
                <a:latin typeface="+mn-lt"/>
                <a:ea typeface="ＭＳ Ｐゴシック" charset="0"/>
                <a:cs typeface="Arial" charset="0"/>
              </a:rPr>
              <a:t>Women between 25-64 highest rate</a:t>
            </a:r>
          </a:p>
          <a:p>
            <a:pPr>
              <a:defRPr/>
            </a:pPr>
            <a:r>
              <a:rPr lang="en-US" sz="2400" b="1" i="0" dirty="0">
                <a:solidFill>
                  <a:srgbClr val="FFFF00"/>
                </a:solidFill>
                <a:latin typeface="+mn-lt"/>
                <a:ea typeface="ＭＳ Ｐゴシック" charset="0"/>
                <a:cs typeface="Arial" charset="0"/>
              </a:rPr>
              <a:t>Risk peaks in young adulthood for Hispanic, African American and Native American males</a:t>
            </a:r>
            <a:endParaRPr lang="en-US" sz="2000" b="1" i="0" dirty="0">
              <a:solidFill>
                <a:srgbClr val="FFFF00"/>
              </a:solidFill>
              <a:latin typeface="+mn-lt"/>
              <a:ea typeface="ＭＳ Ｐゴシック" charset="0"/>
              <a:cs typeface="Arial" charset="0"/>
            </a:endParaRPr>
          </a:p>
        </p:txBody>
      </p:sp>
      <p:sp>
        <p:nvSpPr>
          <p:cNvPr id="65539" name="TextBox 6"/>
          <p:cNvSpPr txBox="1">
            <a:spLocks noChangeArrowheads="1"/>
          </p:cNvSpPr>
          <p:nvPr/>
        </p:nvSpPr>
        <p:spPr bwMode="auto">
          <a:xfrm>
            <a:off x="1155700" y="5638801"/>
            <a:ext cx="74676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sz="1400" dirty="0">
                <a:solidFill>
                  <a:srgbClr val="FFFF00"/>
                </a:solidFill>
                <a:latin typeface="+mn-lt"/>
              </a:rPr>
              <a:t>*National Center for Disease Control: Fatal Injury Reports 2013</a:t>
            </a:r>
          </a:p>
        </p:txBody>
      </p:sp>
      <p:sp>
        <p:nvSpPr>
          <p:cNvPr id="3" name="Footer Placeholder 2"/>
          <p:cNvSpPr>
            <a:spLocks noGrp="1"/>
          </p:cNvSpPr>
          <p:nvPr>
            <p:ph type="ftr" sz="quarter" idx="11"/>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B196C812-F609-4CA8-A821-23C078F43A88}"/>
              </a:ext>
            </a:extLst>
          </p:cNvPr>
          <p:cNvSpPr>
            <a:spLocks noGrp="1"/>
          </p:cNvSpPr>
          <p:nvPr>
            <p:ph type="dt" sz="half" idx="10"/>
          </p:nvPr>
        </p:nvSpPr>
        <p:spPr/>
        <p:txBody>
          <a:bodyPr/>
          <a:lstStyle/>
          <a:p>
            <a:pPr>
              <a:defRPr/>
            </a:pPr>
            <a:fld id="{3A30882C-26A0-4A94-A7F1-90CCA81C8B4E}" type="datetime1">
              <a:rPr lang="en-US" smtClean="0"/>
              <a:t>9/27/2022</a:t>
            </a:fld>
            <a:endParaRPr lang="en-US" dirty="0"/>
          </a:p>
        </p:txBody>
      </p:sp>
    </p:spTree>
    <p:extLst>
      <p:ext uri="{BB962C8B-B14F-4D97-AF65-F5344CB8AC3E}">
        <p14:creationId xmlns:p14="http://schemas.microsoft.com/office/powerpoint/2010/main" val="24702726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028700" y="0"/>
            <a:ext cx="8229600" cy="1143000"/>
          </a:xfrm>
        </p:spPr>
        <p:txBody>
          <a:bodyPr/>
          <a:lstStyle/>
          <a:p>
            <a:pPr>
              <a:defRPr/>
            </a:pPr>
            <a:r>
              <a:rPr lang="en-US" sz="3600" b="1" i="0" dirty="0">
                <a:solidFill>
                  <a:srgbClr val="FFFF00"/>
                </a:solidFill>
                <a:latin typeface="+mn-lt"/>
                <a:ea typeface="ＭＳ Ｐゴシック" charset="0"/>
                <a:cs typeface="Arial" charset="0"/>
              </a:rPr>
              <a:t>Methods - Suicides</a:t>
            </a:r>
          </a:p>
        </p:txBody>
      </p:sp>
      <p:sp>
        <p:nvSpPr>
          <p:cNvPr id="39939" name="Rectangle 3"/>
          <p:cNvSpPr>
            <a:spLocks noGrp="1" noChangeArrowheads="1"/>
          </p:cNvSpPr>
          <p:nvPr>
            <p:ph type="body" idx="1"/>
          </p:nvPr>
        </p:nvSpPr>
        <p:spPr>
          <a:xfrm>
            <a:off x="1104900" y="609600"/>
            <a:ext cx="7620000" cy="5392738"/>
          </a:xfrm>
        </p:spPr>
        <p:txBody>
          <a:bodyPr/>
          <a:lstStyle/>
          <a:p>
            <a:pPr marL="36512" indent="0">
              <a:lnSpc>
                <a:spcPct val="90000"/>
              </a:lnSpc>
              <a:buNone/>
              <a:defRPr/>
            </a:pPr>
            <a:endParaRPr lang="en-US" sz="2800" b="1" i="0" dirty="0">
              <a:solidFill>
                <a:srgbClr val="FFFF00"/>
              </a:solidFill>
              <a:latin typeface="+mn-lt"/>
              <a:ea typeface="ＭＳ Ｐゴシック" charset="0"/>
              <a:cs typeface="ＭＳ Ｐゴシック" charset="0"/>
            </a:endParaRPr>
          </a:p>
          <a:p>
            <a:pPr>
              <a:lnSpc>
                <a:spcPct val="110000"/>
              </a:lnSpc>
              <a:defRPr/>
            </a:pPr>
            <a:r>
              <a:rPr lang="en-US" sz="2800" b="1" i="0" dirty="0">
                <a:solidFill>
                  <a:srgbClr val="FFFF00"/>
                </a:solidFill>
                <a:latin typeface="+mn-lt"/>
                <a:ea typeface="ＭＳ Ｐゴシック" charset="0"/>
                <a:cs typeface="Arial" charset="0"/>
              </a:rPr>
              <a:t>Firearms </a:t>
            </a:r>
          </a:p>
          <a:p>
            <a:pPr lvl="1">
              <a:lnSpc>
                <a:spcPct val="110000"/>
              </a:lnSpc>
              <a:defRPr/>
            </a:pPr>
            <a:r>
              <a:rPr lang="en-US" b="1" i="0" dirty="0">
                <a:solidFill>
                  <a:srgbClr val="FFFF00"/>
                </a:solidFill>
                <a:latin typeface="+mn-lt"/>
                <a:ea typeface="ＭＳ Ｐゴシック" charset="0"/>
                <a:cs typeface="Arial" charset="0"/>
              </a:rPr>
              <a:t>most frequent means</a:t>
            </a:r>
          </a:p>
          <a:p>
            <a:pPr lvl="1">
              <a:lnSpc>
                <a:spcPct val="110000"/>
              </a:lnSpc>
              <a:defRPr/>
            </a:pPr>
            <a:r>
              <a:rPr lang="en-US" b="1" i="0" dirty="0">
                <a:solidFill>
                  <a:srgbClr val="FFFF00"/>
                </a:solidFill>
                <a:latin typeface="+mn-lt"/>
                <a:ea typeface="ＭＳ Ｐゴシック" charset="0"/>
                <a:cs typeface="Arial" charset="0"/>
              </a:rPr>
              <a:t>method of choice for men</a:t>
            </a:r>
          </a:p>
          <a:p>
            <a:pPr>
              <a:lnSpc>
                <a:spcPct val="110000"/>
              </a:lnSpc>
              <a:defRPr/>
            </a:pPr>
            <a:r>
              <a:rPr lang="en-US" sz="2800" b="1" i="0" dirty="0">
                <a:solidFill>
                  <a:srgbClr val="FFFF00"/>
                </a:solidFill>
                <a:latin typeface="+mn-lt"/>
                <a:ea typeface="ＭＳ Ｐゴシック" charset="0"/>
                <a:cs typeface="Arial" charset="0"/>
              </a:rPr>
              <a:t>Poisoning</a:t>
            </a:r>
          </a:p>
          <a:p>
            <a:pPr lvl="1">
              <a:lnSpc>
                <a:spcPct val="110000"/>
              </a:lnSpc>
              <a:defRPr/>
            </a:pPr>
            <a:r>
              <a:rPr lang="en-US" b="1" i="0" dirty="0">
                <a:solidFill>
                  <a:srgbClr val="FFFF00"/>
                </a:solidFill>
                <a:latin typeface="+mn-lt"/>
                <a:ea typeface="ＭＳ Ｐゴシック" charset="0"/>
                <a:cs typeface="Arial" charset="0"/>
              </a:rPr>
              <a:t>method of choice for women</a:t>
            </a:r>
          </a:p>
          <a:p>
            <a:pPr lvl="1">
              <a:lnSpc>
                <a:spcPct val="110000"/>
              </a:lnSpc>
              <a:defRPr/>
            </a:pPr>
            <a:r>
              <a:rPr lang="en-US" b="1" i="0" dirty="0">
                <a:solidFill>
                  <a:srgbClr val="FFFF00"/>
                </a:solidFill>
                <a:latin typeface="+mn-lt"/>
                <a:ea typeface="ＭＳ Ｐゴシック" charset="0"/>
                <a:cs typeface="Arial" charset="0"/>
              </a:rPr>
              <a:t>most frequent non-fatal means</a:t>
            </a:r>
          </a:p>
          <a:p>
            <a:pPr>
              <a:lnSpc>
                <a:spcPct val="110000"/>
              </a:lnSpc>
              <a:defRPr/>
            </a:pPr>
            <a:r>
              <a:rPr lang="en-US" sz="2800" b="1" i="0" dirty="0">
                <a:solidFill>
                  <a:srgbClr val="FFFF00"/>
                </a:solidFill>
                <a:latin typeface="+mn-lt"/>
                <a:ea typeface="ＭＳ Ｐゴシック" charset="0"/>
                <a:cs typeface="Arial" charset="0"/>
              </a:rPr>
              <a:t>Additional means</a:t>
            </a:r>
          </a:p>
          <a:p>
            <a:pPr lvl="1">
              <a:lnSpc>
                <a:spcPct val="110000"/>
              </a:lnSpc>
              <a:defRPr/>
            </a:pPr>
            <a:r>
              <a:rPr lang="en-US" b="1" i="0" dirty="0">
                <a:solidFill>
                  <a:srgbClr val="FFFF00"/>
                </a:solidFill>
                <a:latin typeface="+mn-lt"/>
                <a:ea typeface="ＭＳ Ｐゴシック" charset="0"/>
                <a:cs typeface="Arial" charset="0"/>
              </a:rPr>
              <a:t>overdose</a:t>
            </a:r>
          </a:p>
          <a:p>
            <a:pPr lvl="1">
              <a:lnSpc>
                <a:spcPct val="110000"/>
              </a:lnSpc>
              <a:defRPr/>
            </a:pPr>
            <a:r>
              <a:rPr lang="en-US" b="1" i="0" dirty="0">
                <a:solidFill>
                  <a:srgbClr val="FFFF00"/>
                </a:solidFill>
                <a:latin typeface="+mn-lt"/>
                <a:ea typeface="ＭＳ Ｐゴシック" charset="0"/>
                <a:cs typeface="Arial" charset="0"/>
              </a:rPr>
              <a:t>suffocation</a:t>
            </a:r>
          </a:p>
          <a:p>
            <a:pPr lvl="1">
              <a:lnSpc>
                <a:spcPct val="110000"/>
              </a:lnSpc>
              <a:defRPr/>
            </a:pPr>
            <a:r>
              <a:rPr lang="en-US" b="1" i="0" dirty="0">
                <a:solidFill>
                  <a:srgbClr val="FFFF00"/>
                </a:solidFill>
                <a:latin typeface="+mn-lt"/>
                <a:ea typeface="ＭＳ Ｐゴシック" charset="0"/>
                <a:cs typeface="Arial" charset="0"/>
              </a:rPr>
              <a:t>cutting</a:t>
            </a:r>
          </a:p>
        </p:txBody>
      </p:sp>
      <p:sp>
        <p:nvSpPr>
          <p:cNvPr id="3" name="Footer Placeholder 2"/>
          <p:cNvSpPr>
            <a:spLocks noGrp="1"/>
          </p:cNvSpPr>
          <p:nvPr>
            <p:ph type="ftr" sz="quarter" idx="11"/>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B141FD00-78AA-45EA-9C37-1F41EFA3AD71}"/>
              </a:ext>
            </a:extLst>
          </p:cNvPr>
          <p:cNvSpPr>
            <a:spLocks noGrp="1"/>
          </p:cNvSpPr>
          <p:nvPr>
            <p:ph type="dt" sz="half" idx="10"/>
          </p:nvPr>
        </p:nvSpPr>
        <p:spPr/>
        <p:txBody>
          <a:bodyPr/>
          <a:lstStyle/>
          <a:p>
            <a:pPr>
              <a:defRPr/>
            </a:pPr>
            <a:fld id="{8A16757D-2965-473C-A0E2-3F82BD6D616A}" type="datetime1">
              <a:rPr lang="en-US" smtClean="0"/>
              <a:t>9/27/2022</a:t>
            </a:fld>
            <a:endParaRPr lang="en-US" dirty="0"/>
          </a:p>
        </p:txBody>
      </p:sp>
    </p:spTree>
    <p:extLst>
      <p:ext uri="{BB962C8B-B14F-4D97-AF65-F5344CB8AC3E}">
        <p14:creationId xmlns:p14="http://schemas.microsoft.com/office/powerpoint/2010/main" val="370269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pPr>
              <a:defRPr/>
            </a:pPr>
            <a:r>
              <a:rPr lang="en-US" dirty="0"/>
              <a:t>St. Cloud, MN 09302022</a:t>
            </a:r>
          </a:p>
        </p:txBody>
      </p:sp>
      <p:sp>
        <p:nvSpPr>
          <p:cNvPr id="7" name="TextBox 6"/>
          <p:cNvSpPr txBox="1"/>
          <p:nvPr/>
        </p:nvSpPr>
        <p:spPr>
          <a:xfrm>
            <a:off x="647700" y="4953785"/>
            <a:ext cx="8826989" cy="830997"/>
          </a:xfrm>
          <a:prstGeom prst="rect">
            <a:avLst/>
          </a:prstGeom>
          <a:noFill/>
        </p:spPr>
        <p:txBody>
          <a:bodyPr wrap="square" rtlCol="0">
            <a:spAutoFit/>
          </a:bodyPr>
          <a:lstStyle/>
          <a:p>
            <a:pPr algn="ctr"/>
            <a:r>
              <a:rPr lang="en-US" dirty="0"/>
              <a:t>Active Shooter Incidents in the United States, 2021, United States Department of Justice, FBI</a:t>
            </a:r>
          </a:p>
        </p:txBody>
      </p:sp>
      <p:sp>
        <p:nvSpPr>
          <p:cNvPr id="8" name="TextBox 7">
            <a:extLst>
              <a:ext uri="{FF2B5EF4-FFF2-40B4-BE49-F238E27FC236}">
                <a16:creationId xmlns:a16="http://schemas.microsoft.com/office/drawing/2014/main" id="{6B6B1C8F-23EC-4466-9F1F-E1EDAB42205F}"/>
              </a:ext>
            </a:extLst>
          </p:cNvPr>
          <p:cNvSpPr txBox="1"/>
          <p:nvPr/>
        </p:nvSpPr>
        <p:spPr>
          <a:xfrm>
            <a:off x="6972300" y="838200"/>
            <a:ext cx="2646829" cy="3231654"/>
          </a:xfrm>
          <a:prstGeom prst="rect">
            <a:avLst/>
          </a:prstGeom>
          <a:noFill/>
        </p:spPr>
        <p:txBody>
          <a:bodyPr wrap="square">
            <a:spAutoFit/>
          </a:bodyPr>
          <a:lstStyle/>
          <a:p>
            <a:r>
              <a:rPr lang="en-US" sz="1200" dirty="0">
                <a:latin typeface="Times New Roman" panose="02020603050405020304" pitchFamily="18" charset="0"/>
              </a:rPr>
              <a:t>FBI Active Shooter Criteria</a:t>
            </a:r>
          </a:p>
          <a:p>
            <a:endParaRPr lang="en-US" sz="1200" i="0" u="none" strike="noStrike" baseline="0" dirty="0">
              <a:latin typeface="Times New Roman" panose="02020603050405020304" pitchFamily="18" charset="0"/>
            </a:endParaRPr>
          </a:p>
          <a:p>
            <a:pPr marL="228600" indent="-228600">
              <a:buFont typeface="+mj-lt"/>
              <a:buAutoNum type="arabicPeriod"/>
            </a:pPr>
            <a:r>
              <a:rPr lang="en-US" sz="1200" i="0" u="none" strike="noStrike" baseline="0" dirty="0">
                <a:latin typeface="Times New Roman" panose="02020603050405020304" pitchFamily="18" charset="0"/>
              </a:rPr>
              <a:t>Shootings occurring at more than one location </a:t>
            </a:r>
          </a:p>
          <a:p>
            <a:pPr marL="228600" indent="-228600">
              <a:buFont typeface="+mj-lt"/>
              <a:buAutoNum type="arabicPeriod"/>
            </a:pPr>
            <a:r>
              <a:rPr lang="en-US" sz="1200" i="0" u="none" strike="noStrike" baseline="0" dirty="0">
                <a:latin typeface="Times New Roman" panose="02020603050405020304" pitchFamily="18" charset="0"/>
              </a:rPr>
              <a:t>Shootings where the shooter’s actions were not the result of another criminal act </a:t>
            </a:r>
          </a:p>
          <a:p>
            <a:pPr marL="228600" indent="-228600">
              <a:buFont typeface="+mj-lt"/>
              <a:buAutoNum type="arabicPeriod"/>
            </a:pPr>
            <a:r>
              <a:rPr lang="en-US" sz="1200" i="0" u="none" strike="noStrike" baseline="0" dirty="0">
                <a:latin typeface="Times New Roman" panose="02020603050405020304" pitchFamily="18" charset="0"/>
              </a:rPr>
              <a:t>Shootings resulting in a mass illing4 </a:t>
            </a:r>
          </a:p>
          <a:p>
            <a:pPr marL="228600" indent="-228600">
              <a:buFont typeface="+mj-lt"/>
              <a:buAutoNum type="arabicPeriod"/>
            </a:pPr>
            <a:r>
              <a:rPr lang="en-US" sz="1200" i="0" u="none" strike="noStrike" baseline="0" dirty="0">
                <a:latin typeface="Times New Roman" panose="02020603050405020304" pitchFamily="18" charset="0"/>
              </a:rPr>
              <a:t>Shootings indicating apparent spontaneity by the shooter </a:t>
            </a:r>
          </a:p>
          <a:p>
            <a:pPr marL="228600" indent="-228600">
              <a:buFont typeface="+mj-lt"/>
              <a:buAutoNum type="arabicPeriod"/>
            </a:pPr>
            <a:r>
              <a:rPr lang="en-US" sz="1200" i="0" u="none" strike="noStrike" baseline="0" dirty="0">
                <a:latin typeface="Times New Roman" panose="02020603050405020304" pitchFamily="18" charset="0"/>
              </a:rPr>
              <a:t>Shootings where the shooter appeared to methodically search for potential victims </a:t>
            </a:r>
          </a:p>
          <a:p>
            <a:pPr marL="228600" indent="-228600">
              <a:buFont typeface="+mj-lt"/>
              <a:buAutoNum type="arabicPeriod"/>
            </a:pPr>
            <a:r>
              <a:rPr lang="en-US" sz="1200" i="0" u="none" strike="noStrike" baseline="0" dirty="0">
                <a:latin typeface="Times New Roman" panose="02020603050405020304" pitchFamily="18" charset="0"/>
              </a:rPr>
              <a:t>Shootings that appeared focused on injury to people, not buildings or objects </a:t>
            </a:r>
            <a:endParaRPr lang="en-US" sz="1200" dirty="0"/>
          </a:p>
        </p:txBody>
      </p:sp>
      <p:pic>
        <p:nvPicPr>
          <p:cNvPr id="6" name="Picture 5">
            <a:extLst>
              <a:ext uri="{FF2B5EF4-FFF2-40B4-BE49-F238E27FC236}">
                <a16:creationId xmlns:a16="http://schemas.microsoft.com/office/drawing/2014/main" id="{1645F6B1-3C63-334E-1965-2130A55233FE}"/>
              </a:ext>
            </a:extLst>
          </p:cNvPr>
          <p:cNvPicPr>
            <a:picLocks noChangeAspect="1"/>
          </p:cNvPicPr>
          <p:nvPr/>
        </p:nvPicPr>
        <p:blipFill>
          <a:blip r:embed="rId2"/>
          <a:stretch>
            <a:fillRect/>
          </a:stretch>
        </p:blipFill>
        <p:spPr>
          <a:xfrm>
            <a:off x="514350" y="457200"/>
            <a:ext cx="6381750" cy="4343399"/>
          </a:xfrm>
          <a:prstGeom prst="rect">
            <a:avLst/>
          </a:prstGeom>
        </p:spPr>
      </p:pic>
      <p:sp>
        <p:nvSpPr>
          <p:cNvPr id="2" name="Date Placeholder 1">
            <a:extLst>
              <a:ext uri="{FF2B5EF4-FFF2-40B4-BE49-F238E27FC236}">
                <a16:creationId xmlns:a16="http://schemas.microsoft.com/office/drawing/2014/main" id="{E5E72387-267C-6BC6-5F2C-AC8E9DDF1AD5}"/>
              </a:ext>
            </a:extLst>
          </p:cNvPr>
          <p:cNvSpPr>
            <a:spLocks noGrp="1"/>
          </p:cNvSpPr>
          <p:nvPr>
            <p:ph type="dt" sz="half" idx="10"/>
          </p:nvPr>
        </p:nvSpPr>
        <p:spPr/>
        <p:txBody>
          <a:bodyPr/>
          <a:lstStyle/>
          <a:p>
            <a:pPr>
              <a:defRPr/>
            </a:pPr>
            <a:fld id="{3839681D-BE69-419B-BC9F-EDF97F4FADE1}" type="datetime1">
              <a:rPr lang="en-US" smtClean="0"/>
              <a:t>9/27/2022</a:t>
            </a:fld>
            <a:endParaRPr lang="en-US" dirty="0"/>
          </a:p>
        </p:txBody>
      </p:sp>
    </p:spTree>
    <p:extLst>
      <p:ext uri="{BB962C8B-B14F-4D97-AF65-F5344CB8AC3E}">
        <p14:creationId xmlns:p14="http://schemas.microsoft.com/office/powerpoint/2010/main" val="37470739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DA46-890F-4A30-9AFE-44731F37A820}"/>
              </a:ext>
            </a:extLst>
          </p:cNvPr>
          <p:cNvSpPr>
            <a:spLocks noGrp="1"/>
          </p:cNvSpPr>
          <p:nvPr>
            <p:ph type="title"/>
          </p:nvPr>
        </p:nvSpPr>
        <p:spPr/>
        <p:txBody>
          <a:bodyPr/>
          <a:lstStyle/>
          <a:p>
            <a:br>
              <a:rPr lang="en-US" sz="2000" dirty="0">
                <a:solidFill>
                  <a:srgbClr val="FFFF00"/>
                </a:solidFill>
              </a:rPr>
            </a:br>
            <a:br>
              <a:rPr lang="en-US" sz="2000" dirty="0">
                <a:solidFill>
                  <a:srgbClr val="FFFF00"/>
                </a:solidFill>
              </a:rPr>
            </a:br>
            <a:r>
              <a:rPr lang="en-US" sz="2000" dirty="0">
                <a:solidFill>
                  <a:srgbClr val="FFFF00"/>
                </a:solidFill>
              </a:rPr>
              <a:t>Reginald Harris, "Suicide in the workplace," </a:t>
            </a:r>
            <a:r>
              <a:rPr lang="en-US" sz="2000" i="1" dirty="0">
                <a:solidFill>
                  <a:srgbClr val="FFFF00"/>
                </a:solidFill>
              </a:rPr>
              <a:t>Monthly Labor Review, </a:t>
            </a:r>
            <a:r>
              <a:rPr lang="en-US" sz="2000" dirty="0">
                <a:solidFill>
                  <a:srgbClr val="FFFF00"/>
                </a:solidFill>
              </a:rPr>
              <a:t>U.S. Bureau of Labor Statistics, December 2016.</a:t>
            </a:r>
            <a:br>
              <a:rPr lang="en-US" sz="2000" dirty="0">
                <a:solidFill>
                  <a:srgbClr val="FFFF00"/>
                </a:solidFill>
              </a:rPr>
            </a:br>
            <a:endParaRPr lang="en-US" sz="2000" dirty="0">
              <a:solidFill>
                <a:srgbClr val="FFFF00"/>
              </a:solidFill>
            </a:endParaRPr>
          </a:p>
        </p:txBody>
      </p:sp>
      <p:pic>
        <p:nvPicPr>
          <p:cNvPr id="6" name="Content Placeholder 5">
            <a:extLst>
              <a:ext uri="{FF2B5EF4-FFF2-40B4-BE49-F238E27FC236}">
                <a16:creationId xmlns:a16="http://schemas.microsoft.com/office/drawing/2014/main" id="{C499CB3A-4F04-4416-976D-554157BD9219}"/>
              </a:ext>
            </a:extLst>
          </p:cNvPr>
          <p:cNvPicPr>
            <a:picLocks noGrp="1" noChangeAspect="1"/>
          </p:cNvPicPr>
          <p:nvPr>
            <p:ph idx="1"/>
          </p:nvPr>
        </p:nvPicPr>
        <p:blipFill>
          <a:blip r:embed="rId2"/>
          <a:stretch>
            <a:fillRect/>
          </a:stretch>
        </p:blipFill>
        <p:spPr>
          <a:xfrm>
            <a:off x="1181100" y="1524000"/>
            <a:ext cx="7543800" cy="4740551"/>
          </a:xfrm>
          <a:prstGeom prst="rect">
            <a:avLst/>
          </a:prstGeom>
        </p:spPr>
      </p:pic>
      <p:sp>
        <p:nvSpPr>
          <p:cNvPr id="4" name="Date Placeholder 3">
            <a:extLst>
              <a:ext uri="{FF2B5EF4-FFF2-40B4-BE49-F238E27FC236}">
                <a16:creationId xmlns:a16="http://schemas.microsoft.com/office/drawing/2014/main" id="{B3657B45-6118-4813-97CF-D93B172C6F0D}"/>
              </a:ext>
            </a:extLst>
          </p:cNvPr>
          <p:cNvSpPr>
            <a:spLocks noGrp="1"/>
          </p:cNvSpPr>
          <p:nvPr>
            <p:ph type="dt" sz="half" idx="10"/>
          </p:nvPr>
        </p:nvSpPr>
        <p:spPr/>
        <p:txBody>
          <a:bodyPr/>
          <a:lstStyle/>
          <a:p>
            <a:pPr>
              <a:defRPr/>
            </a:pPr>
            <a:fld id="{C7F43945-1E52-458F-B4DB-93A0AF7C3A87}" type="datetime1">
              <a:rPr lang="en-US" smtClean="0"/>
              <a:t>9/27/2022</a:t>
            </a:fld>
            <a:endParaRPr lang="en-US" dirty="0"/>
          </a:p>
        </p:txBody>
      </p:sp>
      <p:sp>
        <p:nvSpPr>
          <p:cNvPr id="5" name="Footer Placeholder 4">
            <a:extLst>
              <a:ext uri="{FF2B5EF4-FFF2-40B4-BE49-F238E27FC236}">
                <a16:creationId xmlns:a16="http://schemas.microsoft.com/office/drawing/2014/main" id="{3D0CA8EA-FE0B-42A4-BDFD-C95D1386A07B}"/>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30235593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DA46-890F-4A30-9AFE-44731F37A820}"/>
              </a:ext>
            </a:extLst>
          </p:cNvPr>
          <p:cNvSpPr>
            <a:spLocks noGrp="1"/>
          </p:cNvSpPr>
          <p:nvPr>
            <p:ph type="title"/>
          </p:nvPr>
        </p:nvSpPr>
        <p:spPr/>
        <p:txBody>
          <a:bodyPr/>
          <a:lstStyle/>
          <a:p>
            <a:br>
              <a:rPr lang="en-US" sz="2000" b="0" dirty="0"/>
            </a:br>
            <a:br>
              <a:rPr lang="en-US" sz="2000" b="0" dirty="0"/>
            </a:br>
            <a:r>
              <a:rPr lang="en-US" sz="2000" dirty="0">
                <a:solidFill>
                  <a:srgbClr val="FFFF00"/>
                </a:solidFill>
              </a:rPr>
              <a:t>Reginald Harris, "Suicide in the workplace," </a:t>
            </a:r>
            <a:r>
              <a:rPr lang="en-US" sz="2000" i="1" dirty="0">
                <a:solidFill>
                  <a:srgbClr val="FFFF00"/>
                </a:solidFill>
              </a:rPr>
              <a:t>Monthly Labor Review, </a:t>
            </a:r>
            <a:r>
              <a:rPr lang="en-US" sz="2000" dirty="0">
                <a:solidFill>
                  <a:srgbClr val="FFFF00"/>
                </a:solidFill>
              </a:rPr>
              <a:t>U.S. Bureau of Labor Statistics, December 2016.</a:t>
            </a:r>
            <a:br>
              <a:rPr lang="en-US" sz="2000" dirty="0">
                <a:solidFill>
                  <a:srgbClr val="FFFF00"/>
                </a:solidFill>
              </a:rPr>
            </a:br>
            <a:r>
              <a:rPr lang="en-US" sz="2000" dirty="0">
                <a:solidFill>
                  <a:srgbClr val="FFFF00"/>
                </a:solidFill>
              </a:rPr>
              <a:t>(2011-2013)</a:t>
            </a:r>
            <a:br>
              <a:rPr lang="en-US" sz="2000" b="0" dirty="0"/>
            </a:br>
            <a:endParaRPr lang="en-US" sz="2000" dirty="0"/>
          </a:p>
        </p:txBody>
      </p:sp>
      <p:sp>
        <p:nvSpPr>
          <p:cNvPr id="4" name="Date Placeholder 3">
            <a:extLst>
              <a:ext uri="{FF2B5EF4-FFF2-40B4-BE49-F238E27FC236}">
                <a16:creationId xmlns:a16="http://schemas.microsoft.com/office/drawing/2014/main" id="{B3657B45-6118-4813-97CF-D93B172C6F0D}"/>
              </a:ext>
            </a:extLst>
          </p:cNvPr>
          <p:cNvSpPr>
            <a:spLocks noGrp="1"/>
          </p:cNvSpPr>
          <p:nvPr>
            <p:ph type="dt" sz="half" idx="10"/>
          </p:nvPr>
        </p:nvSpPr>
        <p:spPr/>
        <p:txBody>
          <a:bodyPr/>
          <a:lstStyle/>
          <a:p>
            <a:pPr>
              <a:defRPr/>
            </a:pPr>
            <a:fld id="{74DA8A8D-04F8-4CB8-9A21-F1D6D02461AA}" type="datetime1">
              <a:rPr lang="en-US" smtClean="0"/>
              <a:t>9/27/2022</a:t>
            </a:fld>
            <a:endParaRPr lang="en-US" dirty="0"/>
          </a:p>
        </p:txBody>
      </p:sp>
      <p:sp>
        <p:nvSpPr>
          <p:cNvPr id="5" name="Footer Placeholder 4">
            <a:extLst>
              <a:ext uri="{FF2B5EF4-FFF2-40B4-BE49-F238E27FC236}">
                <a16:creationId xmlns:a16="http://schemas.microsoft.com/office/drawing/2014/main" id="{3D0CA8EA-FE0B-42A4-BDFD-C95D1386A07B}"/>
              </a:ext>
            </a:extLst>
          </p:cNvPr>
          <p:cNvSpPr>
            <a:spLocks noGrp="1"/>
          </p:cNvSpPr>
          <p:nvPr>
            <p:ph type="ftr" sz="quarter" idx="12"/>
          </p:nvPr>
        </p:nvSpPr>
        <p:spPr/>
        <p:txBody>
          <a:bodyPr/>
          <a:lstStyle/>
          <a:p>
            <a:pPr>
              <a:defRPr/>
            </a:pPr>
            <a:r>
              <a:rPr lang="en-US" dirty="0"/>
              <a:t>St. Cloud, MN 09302022</a:t>
            </a:r>
          </a:p>
        </p:txBody>
      </p:sp>
      <p:pic>
        <p:nvPicPr>
          <p:cNvPr id="8" name="Content Placeholder 7">
            <a:extLst>
              <a:ext uri="{FF2B5EF4-FFF2-40B4-BE49-F238E27FC236}">
                <a16:creationId xmlns:a16="http://schemas.microsoft.com/office/drawing/2014/main" id="{06AF88B8-1CF5-4B86-8003-E12A0A429190}"/>
              </a:ext>
            </a:extLst>
          </p:cNvPr>
          <p:cNvPicPr>
            <a:picLocks noGrp="1" noChangeAspect="1"/>
          </p:cNvPicPr>
          <p:nvPr>
            <p:ph idx="1"/>
          </p:nvPr>
        </p:nvPicPr>
        <p:blipFill>
          <a:blip r:embed="rId2"/>
          <a:stretch>
            <a:fillRect/>
          </a:stretch>
        </p:blipFill>
        <p:spPr>
          <a:xfrm>
            <a:off x="571500" y="1676400"/>
            <a:ext cx="9372600" cy="4495800"/>
          </a:xfrm>
          <a:prstGeom prst="rect">
            <a:avLst/>
          </a:prstGeom>
        </p:spPr>
      </p:pic>
    </p:spTree>
    <p:extLst>
      <p:ext uri="{BB962C8B-B14F-4D97-AF65-F5344CB8AC3E}">
        <p14:creationId xmlns:p14="http://schemas.microsoft.com/office/powerpoint/2010/main" val="15850305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76200"/>
            <a:ext cx="7467600" cy="1143000"/>
          </a:xfrm>
        </p:spPr>
        <p:txBody>
          <a:bodyPr/>
          <a:lstStyle/>
          <a:p>
            <a:r>
              <a:rPr lang="en-US" sz="4000" b="1" i="0" dirty="0">
                <a:solidFill>
                  <a:srgbClr val="FFFF00"/>
                </a:solidFill>
                <a:latin typeface="+mn-lt"/>
              </a:rPr>
              <a:t>Suicide and Work</a:t>
            </a:r>
          </a:p>
        </p:txBody>
      </p:sp>
      <p:sp>
        <p:nvSpPr>
          <p:cNvPr id="3" name="Content Placeholder 2"/>
          <p:cNvSpPr>
            <a:spLocks noGrp="1"/>
          </p:cNvSpPr>
          <p:nvPr>
            <p:ph idx="1"/>
          </p:nvPr>
        </p:nvSpPr>
        <p:spPr>
          <a:xfrm>
            <a:off x="1028700" y="1600201"/>
            <a:ext cx="7772400" cy="4525963"/>
          </a:xfrm>
        </p:spPr>
        <p:txBody>
          <a:bodyPr/>
          <a:lstStyle/>
          <a:p>
            <a:r>
              <a:rPr lang="en-US" b="1" i="0" dirty="0">
                <a:solidFill>
                  <a:srgbClr val="FFFF00"/>
                </a:solidFill>
                <a:latin typeface="+mn-lt"/>
              </a:rPr>
              <a:t>Work-related suicides were 8 percent higher in 2013 than in 2012*</a:t>
            </a:r>
          </a:p>
          <a:p>
            <a:r>
              <a:rPr lang="en-US" b="1" i="0" dirty="0">
                <a:solidFill>
                  <a:srgbClr val="FFFF00"/>
                </a:solidFill>
                <a:latin typeface="+mn-lt"/>
              </a:rPr>
              <a:t>Workplace homicides were 16 percent lower*</a:t>
            </a:r>
          </a:p>
          <a:p>
            <a:r>
              <a:rPr lang="en-US" sz="2800" b="1" i="0" dirty="0">
                <a:solidFill>
                  <a:srgbClr val="FFFF00"/>
                </a:solidFill>
                <a:latin typeface="+mn-lt"/>
                <a:ea typeface="ＭＳ Ｐゴシック" charset="0"/>
                <a:cs typeface="Arial" charset="0"/>
              </a:rPr>
              <a:t>Suicide follows 30 to 50% of workplace grudge homicides**</a:t>
            </a:r>
          </a:p>
          <a:p>
            <a:pPr marL="36512" indent="0">
              <a:buNone/>
            </a:pPr>
            <a:endParaRPr lang="en-US" b="1" i="0" dirty="0">
              <a:solidFill>
                <a:srgbClr val="FFFF00"/>
              </a:solidFill>
              <a:latin typeface="+mn-lt"/>
            </a:endParaRPr>
          </a:p>
          <a:p>
            <a:pPr marL="36512" indent="0">
              <a:buNone/>
            </a:pPr>
            <a:endParaRPr lang="en-US" b="1" i="0" dirty="0">
              <a:solidFill>
                <a:srgbClr val="FFFF00"/>
              </a:solidFill>
              <a:latin typeface="+mn-lt"/>
            </a:endParaRPr>
          </a:p>
          <a:p>
            <a:endParaRPr lang="en-US" b="1" i="0" dirty="0">
              <a:solidFill>
                <a:srgbClr val="FFFF00"/>
              </a:solidFill>
              <a:latin typeface="+mn-lt"/>
            </a:endParaRPr>
          </a:p>
          <a:p>
            <a:pPr marL="36512" indent="0">
              <a:buNone/>
            </a:pPr>
            <a:r>
              <a:rPr lang="en-US" sz="2000" b="1" i="0" dirty="0">
                <a:solidFill>
                  <a:srgbClr val="FFFF00"/>
                </a:solidFill>
                <a:latin typeface="+mn-lt"/>
              </a:rPr>
              <a:t>  *National Census of Fatal Occupational Injuries Summary, 2013</a:t>
            </a:r>
          </a:p>
          <a:p>
            <a:pPr marL="36512" indent="0">
              <a:buNone/>
            </a:pPr>
            <a:r>
              <a:rPr lang="en-US" sz="2000" b="1" i="0" dirty="0">
                <a:solidFill>
                  <a:srgbClr val="FFFF00"/>
                </a:solidFill>
                <a:latin typeface="+mn-lt"/>
              </a:rPr>
              <a:t>** Various sources</a:t>
            </a:r>
          </a:p>
        </p:txBody>
      </p:sp>
      <p:sp>
        <p:nvSpPr>
          <p:cNvPr id="4" name="Footer Placeholder 3"/>
          <p:cNvSpPr>
            <a:spLocks noGrp="1"/>
          </p:cNvSpPr>
          <p:nvPr>
            <p:ph type="ftr" sz="quarter" idx="11"/>
          </p:nvPr>
        </p:nvSpPr>
        <p:spPr/>
        <p:txBody>
          <a:bodyPr/>
          <a:lstStyle/>
          <a:p>
            <a:pPr>
              <a:defRPr/>
            </a:pPr>
            <a:r>
              <a:rPr lang="en-US" dirty="0"/>
              <a:t>St. Cloud, MN 09302022</a:t>
            </a:r>
          </a:p>
        </p:txBody>
      </p:sp>
      <p:sp>
        <p:nvSpPr>
          <p:cNvPr id="5" name="AutoShape 2" descr="Image result for workplace suicide"/>
          <p:cNvSpPr>
            <a:spLocks noChangeAspect="1" noChangeArrowheads="1"/>
          </p:cNvSpPr>
          <p:nvPr/>
        </p:nvSpPr>
        <p:spPr bwMode="auto">
          <a:xfrm>
            <a:off x="53975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Date Placeholder 5">
            <a:extLst>
              <a:ext uri="{FF2B5EF4-FFF2-40B4-BE49-F238E27FC236}">
                <a16:creationId xmlns:a16="http://schemas.microsoft.com/office/drawing/2014/main" id="{CF6C9891-9B2E-48EA-8146-498305DDDA31}"/>
              </a:ext>
            </a:extLst>
          </p:cNvPr>
          <p:cNvSpPr>
            <a:spLocks noGrp="1"/>
          </p:cNvSpPr>
          <p:nvPr>
            <p:ph type="dt" sz="half" idx="10"/>
          </p:nvPr>
        </p:nvSpPr>
        <p:spPr/>
        <p:txBody>
          <a:bodyPr/>
          <a:lstStyle/>
          <a:p>
            <a:pPr>
              <a:defRPr/>
            </a:pPr>
            <a:fld id="{778BF9EC-4858-46DF-9B84-E584E45B8090}" type="datetime1">
              <a:rPr lang="en-US" smtClean="0"/>
              <a:t>9/27/2022</a:t>
            </a:fld>
            <a:endParaRPr lang="en-US" dirty="0"/>
          </a:p>
        </p:txBody>
      </p:sp>
    </p:spTree>
    <p:extLst>
      <p:ext uri="{BB962C8B-B14F-4D97-AF65-F5344CB8AC3E}">
        <p14:creationId xmlns:p14="http://schemas.microsoft.com/office/powerpoint/2010/main" val="26994232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100" y="1447801"/>
            <a:ext cx="7467600" cy="4525963"/>
          </a:xfrm>
        </p:spPr>
        <p:txBody>
          <a:bodyPr/>
          <a:lstStyle/>
          <a:p>
            <a:r>
              <a:rPr lang="en-US" sz="2400" b="1" i="0" dirty="0">
                <a:solidFill>
                  <a:srgbClr val="FFFF00"/>
                </a:solidFill>
                <a:latin typeface="+mn-lt"/>
              </a:rPr>
              <a:t>94% of workplace suicides committed by men in 2008 (236 of 251)</a:t>
            </a:r>
          </a:p>
          <a:p>
            <a:r>
              <a:rPr lang="en-US" sz="2400" b="1" i="0" dirty="0">
                <a:solidFill>
                  <a:srgbClr val="FFFF00"/>
                </a:solidFill>
                <a:latin typeface="+mn-lt"/>
              </a:rPr>
              <a:t>36% by age group 45-54 (highest)</a:t>
            </a:r>
          </a:p>
          <a:p>
            <a:r>
              <a:rPr lang="en-US" sz="2400" b="1" i="0" dirty="0">
                <a:solidFill>
                  <a:srgbClr val="FFFF00"/>
                </a:solidFill>
                <a:latin typeface="+mn-lt"/>
              </a:rPr>
              <a:t>78% white workers.</a:t>
            </a:r>
          </a:p>
          <a:p>
            <a:r>
              <a:rPr lang="en-US" sz="2400" b="1" i="0" dirty="0">
                <a:solidFill>
                  <a:srgbClr val="FFFF00"/>
                </a:solidFill>
                <a:latin typeface="+mn-lt"/>
              </a:rPr>
              <a:t>52% gunshot wounds: 130 suicides</a:t>
            </a:r>
          </a:p>
          <a:p>
            <a:r>
              <a:rPr lang="en-US" sz="2400" b="1" i="0" dirty="0">
                <a:solidFill>
                  <a:srgbClr val="FFFF00"/>
                </a:solidFill>
                <a:latin typeface="+mn-lt"/>
              </a:rPr>
              <a:t>Gunshot wounds increased 48% from 2007 to 2008</a:t>
            </a:r>
          </a:p>
          <a:p>
            <a:r>
              <a:rPr lang="en-US" sz="2400" b="1" i="0" dirty="0">
                <a:solidFill>
                  <a:srgbClr val="FFFF00"/>
                </a:solidFill>
                <a:latin typeface="+mn-lt"/>
              </a:rPr>
              <a:t>31% asphyxiations/strangulations/suffocation</a:t>
            </a:r>
          </a:p>
          <a:p>
            <a:r>
              <a:rPr lang="en-US" sz="2400" b="1" i="0" dirty="0">
                <a:solidFill>
                  <a:srgbClr val="FFFF00"/>
                </a:solidFill>
                <a:latin typeface="+mn-lt"/>
              </a:rPr>
              <a:t>79% in private industry</a:t>
            </a:r>
          </a:p>
          <a:p>
            <a:endParaRPr lang="en-US" sz="1800" b="1" i="0" dirty="0">
              <a:solidFill>
                <a:srgbClr val="FFFF00"/>
              </a:solidFill>
              <a:latin typeface="+mn-lt"/>
            </a:endParaRPr>
          </a:p>
          <a:p>
            <a:endParaRPr lang="en-US" sz="1800" b="1" i="0" dirty="0">
              <a:solidFill>
                <a:srgbClr val="FFFF00"/>
              </a:solidFill>
              <a:latin typeface="+mn-lt"/>
            </a:endParaRPr>
          </a:p>
          <a:p>
            <a:pPr marL="36512" indent="0">
              <a:buNone/>
            </a:pPr>
            <a:endParaRPr lang="en-US" sz="1800" b="1" i="0" dirty="0">
              <a:solidFill>
                <a:srgbClr val="FFFF00"/>
              </a:solidFill>
              <a:latin typeface="+mn-lt"/>
            </a:endParaRPr>
          </a:p>
          <a:p>
            <a:pPr marL="36512" indent="0">
              <a:buNone/>
            </a:pPr>
            <a:endParaRPr lang="en-US" sz="1800" b="1" i="0" dirty="0">
              <a:solidFill>
                <a:srgbClr val="FFFF00"/>
              </a:solidFill>
              <a:latin typeface="+mn-lt"/>
            </a:endParaRPr>
          </a:p>
          <a:p>
            <a:pPr marL="36512" indent="0">
              <a:buNone/>
            </a:pPr>
            <a:r>
              <a:rPr lang="en-US" sz="1800" b="1" i="0" dirty="0">
                <a:solidFill>
                  <a:srgbClr val="FFFF00"/>
                </a:solidFill>
                <a:latin typeface="+mn-lt"/>
              </a:rPr>
              <a:t>      *Census of Fatal Occupational Injuries Summary, 2013</a:t>
            </a:r>
          </a:p>
        </p:txBody>
      </p:sp>
      <p:sp>
        <p:nvSpPr>
          <p:cNvPr id="4" name="Footer Placeholder 3"/>
          <p:cNvSpPr>
            <a:spLocks noGrp="1"/>
          </p:cNvSpPr>
          <p:nvPr>
            <p:ph type="ftr" sz="quarter" idx="11"/>
          </p:nvPr>
        </p:nvSpPr>
        <p:spPr/>
        <p:txBody>
          <a:bodyPr/>
          <a:lstStyle/>
          <a:p>
            <a:pPr>
              <a:defRPr/>
            </a:pPr>
            <a:r>
              <a:rPr lang="en-US" dirty="0"/>
              <a:t>St. Cloud, MN 09302022</a:t>
            </a:r>
          </a:p>
        </p:txBody>
      </p:sp>
      <p:sp>
        <p:nvSpPr>
          <p:cNvPr id="5" name="Title 1"/>
          <p:cNvSpPr>
            <a:spLocks noGrp="1"/>
          </p:cNvSpPr>
          <p:nvPr>
            <p:ph type="title"/>
          </p:nvPr>
        </p:nvSpPr>
        <p:spPr>
          <a:xfrm>
            <a:off x="1028700" y="-76200"/>
            <a:ext cx="7467600" cy="1143000"/>
          </a:xfrm>
        </p:spPr>
        <p:txBody>
          <a:bodyPr/>
          <a:lstStyle/>
          <a:p>
            <a:r>
              <a:rPr lang="en-US" sz="4000" b="1" i="0" dirty="0">
                <a:solidFill>
                  <a:srgbClr val="FFFF00"/>
                </a:solidFill>
                <a:latin typeface="+mn-lt"/>
              </a:rPr>
              <a:t>Suicide and Work</a:t>
            </a:r>
          </a:p>
        </p:txBody>
      </p:sp>
      <p:sp>
        <p:nvSpPr>
          <p:cNvPr id="2" name="Date Placeholder 1">
            <a:extLst>
              <a:ext uri="{FF2B5EF4-FFF2-40B4-BE49-F238E27FC236}">
                <a16:creationId xmlns:a16="http://schemas.microsoft.com/office/drawing/2014/main" id="{142AC73F-3858-4DF5-8B31-470B2A0C9BED}"/>
              </a:ext>
            </a:extLst>
          </p:cNvPr>
          <p:cNvSpPr>
            <a:spLocks noGrp="1"/>
          </p:cNvSpPr>
          <p:nvPr>
            <p:ph type="dt" sz="half" idx="10"/>
          </p:nvPr>
        </p:nvSpPr>
        <p:spPr/>
        <p:txBody>
          <a:bodyPr/>
          <a:lstStyle/>
          <a:p>
            <a:pPr>
              <a:defRPr/>
            </a:pPr>
            <a:fld id="{337FC89A-E8B5-4861-86EF-F639E5686169}" type="datetime1">
              <a:rPr lang="en-US" smtClean="0"/>
              <a:t>9/27/2022</a:t>
            </a:fld>
            <a:endParaRPr lang="en-US" dirty="0"/>
          </a:p>
        </p:txBody>
      </p:sp>
    </p:spTree>
    <p:extLst>
      <p:ext uri="{BB962C8B-B14F-4D97-AF65-F5344CB8AC3E}">
        <p14:creationId xmlns:p14="http://schemas.microsoft.com/office/powerpoint/2010/main" val="2920985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DA46-890F-4A30-9AFE-44731F37A820}"/>
              </a:ext>
            </a:extLst>
          </p:cNvPr>
          <p:cNvSpPr>
            <a:spLocks noGrp="1"/>
          </p:cNvSpPr>
          <p:nvPr>
            <p:ph type="title"/>
          </p:nvPr>
        </p:nvSpPr>
        <p:spPr/>
        <p:txBody>
          <a:bodyPr/>
          <a:lstStyle/>
          <a:p>
            <a:br>
              <a:rPr lang="en-US" sz="2000" b="0" dirty="0"/>
            </a:br>
            <a:br>
              <a:rPr lang="en-US" sz="2000" b="0" dirty="0"/>
            </a:br>
            <a:r>
              <a:rPr lang="en-US" sz="2000" dirty="0">
                <a:solidFill>
                  <a:srgbClr val="FFFF00"/>
                </a:solidFill>
              </a:rPr>
              <a:t>Reginald Harris, "Suicide in the workplace," </a:t>
            </a:r>
            <a:r>
              <a:rPr lang="en-US" sz="2000" i="1" dirty="0">
                <a:solidFill>
                  <a:srgbClr val="FFFF00"/>
                </a:solidFill>
              </a:rPr>
              <a:t>Monthly Labor Review, </a:t>
            </a:r>
            <a:r>
              <a:rPr lang="en-US" sz="2000" dirty="0">
                <a:solidFill>
                  <a:srgbClr val="FFFF00"/>
                </a:solidFill>
              </a:rPr>
              <a:t>U.S. Bureau of Labor Statistics, December 2016.</a:t>
            </a:r>
            <a:br>
              <a:rPr lang="en-US" sz="2000" b="0" dirty="0"/>
            </a:br>
            <a:endParaRPr lang="en-US" sz="2000" dirty="0"/>
          </a:p>
        </p:txBody>
      </p:sp>
      <p:sp>
        <p:nvSpPr>
          <p:cNvPr id="4" name="Date Placeholder 3">
            <a:extLst>
              <a:ext uri="{FF2B5EF4-FFF2-40B4-BE49-F238E27FC236}">
                <a16:creationId xmlns:a16="http://schemas.microsoft.com/office/drawing/2014/main" id="{B3657B45-6118-4813-97CF-D93B172C6F0D}"/>
              </a:ext>
            </a:extLst>
          </p:cNvPr>
          <p:cNvSpPr>
            <a:spLocks noGrp="1"/>
          </p:cNvSpPr>
          <p:nvPr>
            <p:ph type="dt" sz="half" idx="10"/>
          </p:nvPr>
        </p:nvSpPr>
        <p:spPr/>
        <p:txBody>
          <a:bodyPr/>
          <a:lstStyle/>
          <a:p>
            <a:pPr>
              <a:defRPr/>
            </a:pPr>
            <a:fld id="{38582082-005E-4717-9417-8D23030DBDCE}" type="datetime1">
              <a:rPr lang="en-US" smtClean="0"/>
              <a:t>9/27/2022</a:t>
            </a:fld>
            <a:endParaRPr lang="en-US" dirty="0"/>
          </a:p>
        </p:txBody>
      </p:sp>
      <p:sp>
        <p:nvSpPr>
          <p:cNvPr id="5" name="Footer Placeholder 4">
            <a:extLst>
              <a:ext uri="{FF2B5EF4-FFF2-40B4-BE49-F238E27FC236}">
                <a16:creationId xmlns:a16="http://schemas.microsoft.com/office/drawing/2014/main" id="{3D0CA8EA-FE0B-42A4-BDFD-C95D1386A07B}"/>
              </a:ext>
            </a:extLst>
          </p:cNvPr>
          <p:cNvSpPr>
            <a:spLocks noGrp="1"/>
          </p:cNvSpPr>
          <p:nvPr>
            <p:ph type="ftr" sz="quarter" idx="12"/>
          </p:nvPr>
        </p:nvSpPr>
        <p:spPr/>
        <p:txBody>
          <a:bodyPr/>
          <a:lstStyle/>
          <a:p>
            <a:pPr>
              <a:defRPr/>
            </a:pPr>
            <a:r>
              <a:rPr lang="en-US" dirty="0"/>
              <a:t>St. Cloud, MN 09302022</a:t>
            </a:r>
          </a:p>
        </p:txBody>
      </p:sp>
      <p:pic>
        <p:nvPicPr>
          <p:cNvPr id="8" name="Content Placeholder 7">
            <a:extLst>
              <a:ext uri="{FF2B5EF4-FFF2-40B4-BE49-F238E27FC236}">
                <a16:creationId xmlns:a16="http://schemas.microsoft.com/office/drawing/2014/main" id="{EA2BE266-1E89-44E8-9461-CF035A7C663D}"/>
              </a:ext>
            </a:extLst>
          </p:cNvPr>
          <p:cNvPicPr>
            <a:picLocks noGrp="1" noChangeAspect="1"/>
          </p:cNvPicPr>
          <p:nvPr>
            <p:ph idx="1"/>
          </p:nvPr>
        </p:nvPicPr>
        <p:blipFill>
          <a:blip r:embed="rId2"/>
          <a:stretch>
            <a:fillRect/>
          </a:stretch>
        </p:blipFill>
        <p:spPr>
          <a:xfrm>
            <a:off x="342900" y="1524000"/>
            <a:ext cx="9220199" cy="4648200"/>
          </a:xfrm>
          <a:prstGeom prst="rect">
            <a:avLst/>
          </a:prstGeom>
        </p:spPr>
      </p:pic>
    </p:spTree>
    <p:extLst>
      <p:ext uri="{BB962C8B-B14F-4D97-AF65-F5344CB8AC3E}">
        <p14:creationId xmlns:p14="http://schemas.microsoft.com/office/powerpoint/2010/main" val="26659856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dirty="0">
                <a:solidFill>
                  <a:srgbClr val="FFFF00"/>
                </a:solidFill>
                <a:latin typeface="+mn-lt"/>
              </a:rPr>
              <a:t>An Inherent and Core Issue</a:t>
            </a:r>
          </a:p>
        </p:txBody>
      </p:sp>
      <p:sp>
        <p:nvSpPr>
          <p:cNvPr id="3" name="Content Placeholder 2"/>
          <p:cNvSpPr>
            <a:spLocks noGrp="1"/>
          </p:cNvSpPr>
          <p:nvPr>
            <p:ph idx="1"/>
          </p:nvPr>
        </p:nvSpPr>
        <p:spPr/>
        <p:txBody>
          <a:bodyPr/>
          <a:lstStyle/>
          <a:p>
            <a:r>
              <a:rPr lang="en-US" b="1" i="0" dirty="0">
                <a:solidFill>
                  <a:srgbClr val="FFFF00"/>
                </a:solidFill>
                <a:latin typeface="+mn-lt"/>
              </a:rPr>
              <a:t>The more serious the intent, the more the likelihood of secrecy</a:t>
            </a:r>
          </a:p>
          <a:p>
            <a:r>
              <a:rPr lang="en-US" b="1" i="0" dirty="0">
                <a:solidFill>
                  <a:srgbClr val="FFFF00"/>
                </a:solidFill>
                <a:latin typeface="+mn-lt"/>
              </a:rPr>
              <a:t>Making assessment and intervention more challenging</a:t>
            </a:r>
          </a:p>
        </p:txBody>
      </p:sp>
      <p:sp>
        <p:nvSpPr>
          <p:cNvPr id="4" name="Footer Placeholder 3"/>
          <p:cNvSpPr>
            <a:spLocks noGrp="1"/>
          </p:cNvSpPr>
          <p:nvPr>
            <p:ph type="ftr" sz="quarter" idx="11"/>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96F3688F-283A-4C55-A552-A9DF41A2BB79}"/>
              </a:ext>
            </a:extLst>
          </p:cNvPr>
          <p:cNvSpPr>
            <a:spLocks noGrp="1"/>
          </p:cNvSpPr>
          <p:nvPr>
            <p:ph type="dt" sz="half" idx="10"/>
          </p:nvPr>
        </p:nvSpPr>
        <p:spPr/>
        <p:txBody>
          <a:bodyPr/>
          <a:lstStyle/>
          <a:p>
            <a:pPr>
              <a:defRPr/>
            </a:pPr>
            <a:fld id="{23522EDC-F950-40C0-952A-122F6816F55F}" type="datetime1">
              <a:rPr lang="en-US" smtClean="0"/>
              <a:t>9/27/2022</a:t>
            </a:fld>
            <a:endParaRPr lang="en-US" dirty="0"/>
          </a:p>
        </p:txBody>
      </p:sp>
    </p:spTree>
    <p:extLst>
      <p:ext uri="{BB962C8B-B14F-4D97-AF65-F5344CB8AC3E}">
        <p14:creationId xmlns:p14="http://schemas.microsoft.com/office/powerpoint/2010/main" val="21782680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8686800" cy="1143000"/>
          </a:xfrm>
        </p:spPr>
        <p:txBody>
          <a:bodyPr/>
          <a:lstStyle/>
          <a:p>
            <a:r>
              <a:rPr lang="en-US" sz="4000" b="1" i="0" dirty="0">
                <a:solidFill>
                  <a:srgbClr val="FFFF00"/>
                </a:solidFill>
                <a:latin typeface="+mn-lt"/>
              </a:rPr>
              <a:t>Especially Tough Calls </a:t>
            </a:r>
          </a:p>
        </p:txBody>
      </p:sp>
      <p:sp>
        <p:nvSpPr>
          <p:cNvPr id="3" name="Content Placeholder 2"/>
          <p:cNvSpPr>
            <a:spLocks noGrp="1"/>
          </p:cNvSpPr>
          <p:nvPr>
            <p:ph idx="1"/>
          </p:nvPr>
        </p:nvSpPr>
        <p:spPr>
          <a:xfrm>
            <a:off x="1028700" y="1600201"/>
            <a:ext cx="8686800" cy="4525963"/>
          </a:xfrm>
        </p:spPr>
        <p:txBody>
          <a:bodyPr/>
          <a:lstStyle/>
          <a:p>
            <a:r>
              <a:rPr lang="en-US" b="1" i="0" dirty="0">
                <a:solidFill>
                  <a:srgbClr val="FFFF00"/>
                </a:solidFill>
                <a:latin typeface="+mn-lt"/>
              </a:rPr>
              <a:t>To intrude or not to intrude</a:t>
            </a:r>
          </a:p>
          <a:p>
            <a:r>
              <a:rPr lang="en-US" b="1" i="0" dirty="0">
                <a:solidFill>
                  <a:srgbClr val="FFFF00"/>
                </a:solidFill>
                <a:latin typeface="+mn-lt"/>
              </a:rPr>
              <a:t>The “dangling comment”</a:t>
            </a:r>
          </a:p>
          <a:p>
            <a:r>
              <a:rPr lang="en-US" b="1" i="0" dirty="0">
                <a:solidFill>
                  <a:srgbClr val="FFFF00"/>
                </a:solidFill>
                <a:latin typeface="+mn-lt"/>
              </a:rPr>
              <a:t>Welfare checks</a:t>
            </a:r>
          </a:p>
          <a:p>
            <a:r>
              <a:rPr lang="en-US" b="1" i="0" dirty="0">
                <a:solidFill>
                  <a:srgbClr val="FFFF00"/>
                </a:solidFill>
                <a:latin typeface="+mn-lt"/>
              </a:rPr>
              <a:t>Notifying treatment providers</a:t>
            </a:r>
          </a:p>
          <a:p>
            <a:r>
              <a:rPr lang="en-US" b="1" i="0" dirty="0">
                <a:solidFill>
                  <a:srgbClr val="FFFF00"/>
                </a:solidFill>
                <a:latin typeface="+mn-lt"/>
              </a:rPr>
              <a:t>Communication with stakeholders in general</a:t>
            </a:r>
          </a:p>
          <a:p>
            <a:pPr marL="36512" indent="0">
              <a:buNone/>
            </a:pPr>
            <a:endParaRPr lang="en-US" b="1" i="0" dirty="0">
              <a:solidFill>
                <a:srgbClr val="FFFF00"/>
              </a:solidFill>
              <a:latin typeface="+mn-lt"/>
            </a:endParaRPr>
          </a:p>
          <a:p>
            <a:endParaRPr lang="en-US" b="1" i="0" dirty="0">
              <a:solidFill>
                <a:srgbClr val="FFFF00"/>
              </a:solidFill>
              <a:latin typeface="+mn-lt"/>
            </a:endParaRPr>
          </a:p>
        </p:txBody>
      </p:sp>
      <p:sp>
        <p:nvSpPr>
          <p:cNvPr id="4" name="Footer Placeholder 3"/>
          <p:cNvSpPr>
            <a:spLocks noGrp="1"/>
          </p:cNvSpPr>
          <p:nvPr>
            <p:ph type="ftr" sz="quarter" idx="11"/>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08323883-C9A7-4259-AF8F-1DF2D68766DD}"/>
              </a:ext>
            </a:extLst>
          </p:cNvPr>
          <p:cNvSpPr>
            <a:spLocks noGrp="1"/>
          </p:cNvSpPr>
          <p:nvPr>
            <p:ph type="dt" sz="half" idx="10"/>
          </p:nvPr>
        </p:nvSpPr>
        <p:spPr/>
        <p:txBody>
          <a:bodyPr/>
          <a:lstStyle/>
          <a:p>
            <a:pPr>
              <a:defRPr/>
            </a:pPr>
            <a:fld id="{E35B6696-078A-4299-BCE8-C2714F353800}" type="datetime1">
              <a:rPr lang="en-US" smtClean="0"/>
              <a:t>9/27/2022</a:t>
            </a:fld>
            <a:endParaRPr lang="en-US" dirty="0"/>
          </a:p>
        </p:txBody>
      </p:sp>
    </p:spTree>
    <p:extLst>
      <p:ext uri="{BB962C8B-B14F-4D97-AF65-F5344CB8AC3E}">
        <p14:creationId xmlns:p14="http://schemas.microsoft.com/office/powerpoint/2010/main" val="27174341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028700" y="152400"/>
            <a:ext cx="7467600" cy="1143000"/>
          </a:xfrm>
        </p:spPr>
        <p:txBody>
          <a:bodyPr/>
          <a:lstStyle/>
          <a:p>
            <a:pPr>
              <a:defRPr/>
            </a:pPr>
            <a:r>
              <a:rPr lang="en-US" sz="4000" b="1" i="0" dirty="0">
                <a:solidFill>
                  <a:srgbClr val="FFFF00"/>
                </a:solidFill>
                <a:latin typeface="+mn-lt"/>
                <a:ea typeface="ＭＳ Ｐゴシック" charset="0"/>
                <a:cs typeface="Arial" charset="0"/>
              </a:rPr>
              <a:t>Motivation for Suicide</a:t>
            </a:r>
          </a:p>
        </p:txBody>
      </p:sp>
      <p:sp>
        <p:nvSpPr>
          <p:cNvPr id="41988" name="Rectangle 3"/>
          <p:cNvSpPr>
            <a:spLocks noGrp="1" noChangeArrowheads="1"/>
          </p:cNvSpPr>
          <p:nvPr>
            <p:ph type="body" idx="1"/>
          </p:nvPr>
        </p:nvSpPr>
        <p:spPr>
          <a:xfrm>
            <a:off x="1409700" y="1447800"/>
            <a:ext cx="8458200" cy="4648200"/>
          </a:xfrm>
        </p:spPr>
        <p:txBody>
          <a:bodyPr/>
          <a:lstStyle/>
          <a:p>
            <a:pPr>
              <a:defRPr/>
            </a:pPr>
            <a:r>
              <a:rPr lang="en-US" sz="2800" b="1" i="0" dirty="0">
                <a:solidFill>
                  <a:srgbClr val="FFFF00"/>
                </a:solidFill>
                <a:latin typeface="+mn-lt"/>
                <a:ea typeface="ＭＳ Ｐゴシック" charset="0"/>
                <a:cs typeface="Arial" charset="0"/>
              </a:rPr>
              <a:t>Solution to problems</a:t>
            </a:r>
          </a:p>
          <a:p>
            <a:pPr>
              <a:defRPr/>
            </a:pPr>
            <a:r>
              <a:rPr lang="en-US" sz="2800" b="1" i="0" dirty="0">
                <a:solidFill>
                  <a:srgbClr val="FFFF00"/>
                </a:solidFill>
                <a:latin typeface="+mn-lt"/>
                <a:ea typeface="ＭＳ Ｐゴシック" charset="0"/>
                <a:cs typeface="Arial" charset="0"/>
              </a:rPr>
              <a:t>Escape</a:t>
            </a:r>
          </a:p>
          <a:p>
            <a:pPr>
              <a:defRPr/>
            </a:pPr>
            <a:r>
              <a:rPr lang="en-US" sz="2800" b="1" i="0" dirty="0">
                <a:solidFill>
                  <a:srgbClr val="FFFF00"/>
                </a:solidFill>
                <a:latin typeface="+mn-lt"/>
                <a:ea typeface="ＭＳ Ｐゴシック" charset="0"/>
                <a:cs typeface="Arial" charset="0"/>
              </a:rPr>
              <a:t>Despair</a:t>
            </a:r>
          </a:p>
          <a:p>
            <a:pPr>
              <a:defRPr/>
            </a:pPr>
            <a:r>
              <a:rPr lang="en-US" sz="2800" b="1" i="0" dirty="0">
                <a:solidFill>
                  <a:srgbClr val="FFFF00"/>
                </a:solidFill>
                <a:latin typeface="+mn-lt"/>
                <a:ea typeface="ＭＳ Ｐゴシック" charset="0"/>
                <a:cs typeface="Arial" charset="0"/>
              </a:rPr>
              <a:t>Guilt</a:t>
            </a:r>
          </a:p>
          <a:p>
            <a:pPr>
              <a:defRPr/>
            </a:pPr>
            <a:r>
              <a:rPr lang="en-US" sz="2800" b="1" i="0" dirty="0">
                <a:solidFill>
                  <a:srgbClr val="FFFF00"/>
                </a:solidFill>
                <a:latin typeface="+mn-lt"/>
                <a:ea typeface="ＭＳ Ｐゴシック" charset="0"/>
                <a:cs typeface="Arial" charset="0"/>
              </a:rPr>
              <a:t>Spare loved ones</a:t>
            </a:r>
          </a:p>
          <a:p>
            <a:pPr>
              <a:defRPr/>
            </a:pPr>
            <a:r>
              <a:rPr lang="en-US" sz="2800" b="1" i="0" dirty="0">
                <a:solidFill>
                  <a:srgbClr val="FFFF00"/>
                </a:solidFill>
                <a:latin typeface="+mn-lt"/>
                <a:ea typeface="ＭＳ Ｐゴシック" charset="0"/>
                <a:cs typeface="Arial" charset="0"/>
              </a:rPr>
              <a:t>Fantasized reunion with loved one</a:t>
            </a:r>
            <a:r>
              <a:rPr lang="en-US" sz="2800" b="1" i="0" dirty="0">
                <a:solidFill>
                  <a:srgbClr val="FFFF00"/>
                </a:solidFill>
                <a:latin typeface="+mn-lt"/>
                <a:ea typeface="ＭＳ Ｐゴシック" charset="0"/>
                <a:cs typeface="ＭＳ Ｐゴシック" charset="0"/>
              </a:rPr>
              <a:t>s</a:t>
            </a:r>
          </a:p>
          <a:p>
            <a:pPr>
              <a:defRPr/>
            </a:pPr>
            <a:r>
              <a:rPr lang="en-US" sz="2800" b="1" i="0" dirty="0">
                <a:solidFill>
                  <a:srgbClr val="FFFF00"/>
                </a:solidFill>
                <a:latin typeface="+mn-lt"/>
                <a:ea typeface="ＭＳ Ｐゴシック" charset="0"/>
                <a:cs typeface="Arial" charset="0"/>
              </a:rPr>
              <a:t>Revenge and omnipotent control</a:t>
            </a:r>
          </a:p>
          <a:p>
            <a:pPr marL="36512" indent="0">
              <a:buNone/>
              <a:defRPr/>
            </a:pPr>
            <a:endParaRPr lang="en-US" sz="2800" b="1" i="0" dirty="0">
              <a:solidFill>
                <a:srgbClr val="FFFF00"/>
              </a:solidFill>
              <a:latin typeface="+mn-lt"/>
              <a:ea typeface="ＭＳ Ｐゴシック" charset="0"/>
              <a:cs typeface="Arial" charset="0"/>
            </a:endParaRPr>
          </a:p>
          <a:p>
            <a:pPr marL="36512" indent="0">
              <a:buNone/>
              <a:defRPr/>
            </a:pPr>
            <a:r>
              <a:rPr lang="en-US" sz="2800" b="1" i="0" dirty="0">
                <a:solidFill>
                  <a:srgbClr val="FFFF00"/>
                </a:solidFill>
                <a:latin typeface="+mn-lt"/>
                <a:ea typeface="ＭＳ Ｐゴシック" charset="0"/>
                <a:cs typeface="Arial" charset="0"/>
              </a:rPr>
              <a:t>            It’s almost always about pain</a:t>
            </a:r>
          </a:p>
          <a:p>
            <a:pPr>
              <a:defRPr/>
            </a:pPr>
            <a:endParaRPr lang="en-US" sz="2800" b="1" i="0" dirty="0">
              <a:solidFill>
                <a:srgbClr val="FFFF00"/>
              </a:solidFill>
              <a:latin typeface="+mn-lt"/>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950938D0-FC98-436D-8C94-677202B4A3E2}"/>
              </a:ext>
            </a:extLst>
          </p:cNvPr>
          <p:cNvSpPr>
            <a:spLocks noGrp="1"/>
          </p:cNvSpPr>
          <p:nvPr>
            <p:ph type="dt" sz="half" idx="10"/>
          </p:nvPr>
        </p:nvSpPr>
        <p:spPr/>
        <p:txBody>
          <a:bodyPr/>
          <a:lstStyle/>
          <a:p>
            <a:pPr>
              <a:defRPr/>
            </a:pPr>
            <a:fld id="{192A295D-26AB-4F9C-A730-1C3586DE4246}" type="datetime1">
              <a:rPr lang="en-US" smtClean="0"/>
              <a:t>9/27/2022</a:t>
            </a:fld>
            <a:endParaRPr lang="en-US" dirty="0"/>
          </a:p>
        </p:txBody>
      </p:sp>
    </p:spTree>
    <p:extLst>
      <p:ext uri="{BB962C8B-B14F-4D97-AF65-F5344CB8AC3E}">
        <p14:creationId xmlns:p14="http://schemas.microsoft.com/office/powerpoint/2010/main" val="18133219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800100" y="0"/>
            <a:ext cx="9144000" cy="1143000"/>
          </a:xfrm>
        </p:spPr>
        <p:txBody>
          <a:bodyPr/>
          <a:lstStyle/>
          <a:p>
            <a:pPr>
              <a:defRPr/>
            </a:pPr>
            <a:r>
              <a:rPr lang="en-US" sz="4000" b="1" i="0" dirty="0">
                <a:solidFill>
                  <a:srgbClr val="FFFF00"/>
                </a:solidFill>
                <a:latin typeface="+mn-lt"/>
                <a:ea typeface="ＭＳ Ｐゴシック" charset="0"/>
              </a:rPr>
              <a:t>General Risk Indicators </a:t>
            </a:r>
            <a:r>
              <a:rPr lang="en-US" sz="4000" dirty="0">
                <a:solidFill>
                  <a:srgbClr val="FFFF00"/>
                </a:solidFill>
                <a:latin typeface="+mn-lt"/>
                <a:ea typeface="ＭＳ Ｐゴシック" charset="0"/>
              </a:rPr>
              <a:t>- </a:t>
            </a:r>
            <a:r>
              <a:rPr lang="en-US" sz="4000" b="1" i="0" dirty="0">
                <a:solidFill>
                  <a:srgbClr val="FFFF00"/>
                </a:solidFill>
                <a:latin typeface="+mn-lt"/>
                <a:ea typeface="ＭＳ Ｐゴシック" charset="0"/>
              </a:rPr>
              <a:t>Suicide</a:t>
            </a:r>
          </a:p>
        </p:txBody>
      </p:sp>
      <p:sp>
        <p:nvSpPr>
          <p:cNvPr id="44035" name="Rectangle 3"/>
          <p:cNvSpPr>
            <a:spLocks noGrp="1" noChangeArrowheads="1"/>
          </p:cNvSpPr>
          <p:nvPr>
            <p:ph type="body" idx="1"/>
          </p:nvPr>
        </p:nvSpPr>
        <p:spPr>
          <a:xfrm>
            <a:off x="1028700" y="1066801"/>
            <a:ext cx="8686800" cy="4525963"/>
          </a:xfrm>
        </p:spPr>
        <p:txBody>
          <a:bodyPr/>
          <a:lstStyle/>
          <a:p>
            <a:pPr>
              <a:defRPr/>
            </a:pPr>
            <a:r>
              <a:rPr lang="en-US" sz="2900" b="1" i="0" dirty="0">
                <a:solidFill>
                  <a:srgbClr val="FFFF00"/>
                </a:solidFill>
                <a:latin typeface="+mn-lt"/>
                <a:ea typeface="ＭＳ Ｐゴシック" charset="0"/>
              </a:rPr>
              <a:t>Threats of suicide</a:t>
            </a:r>
          </a:p>
          <a:p>
            <a:pPr>
              <a:defRPr/>
            </a:pPr>
            <a:r>
              <a:rPr lang="en-US" sz="2900" b="1" i="0" dirty="0">
                <a:solidFill>
                  <a:srgbClr val="FFFF00"/>
                </a:solidFill>
                <a:latin typeface="+mn-lt"/>
                <a:ea typeface="ＭＳ Ｐゴシック" charset="0"/>
              </a:rPr>
              <a:t>Profound feelings of sadness, despair and loss</a:t>
            </a:r>
          </a:p>
          <a:p>
            <a:pPr>
              <a:defRPr/>
            </a:pPr>
            <a:r>
              <a:rPr lang="en-US" sz="2900" b="1" i="0" dirty="0">
                <a:solidFill>
                  <a:srgbClr val="FFFF00"/>
                </a:solidFill>
                <a:latin typeface="+mn-lt"/>
                <a:ea typeface="ＭＳ Ｐゴシック" charset="0"/>
              </a:rPr>
              <a:t>Lack of interest in the future</a:t>
            </a:r>
          </a:p>
          <a:p>
            <a:pPr>
              <a:defRPr/>
            </a:pPr>
            <a:r>
              <a:rPr lang="en-US" sz="2900" b="1" i="0" dirty="0">
                <a:solidFill>
                  <a:srgbClr val="FFFF00"/>
                </a:solidFill>
                <a:latin typeface="+mn-lt"/>
                <a:ea typeface="ＭＳ Ｐゴシック" charset="0"/>
              </a:rPr>
              <a:t>Self destructive activity</a:t>
            </a:r>
          </a:p>
          <a:p>
            <a:pPr>
              <a:defRPr/>
            </a:pPr>
            <a:r>
              <a:rPr lang="en-US" sz="2900" b="1" i="0" dirty="0">
                <a:solidFill>
                  <a:srgbClr val="FFFF00"/>
                </a:solidFill>
                <a:latin typeface="+mn-lt"/>
                <a:ea typeface="ＭＳ Ｐゴシック" charset="0"/>
              </a:rPr>
              <a:t>Tunnel vision</a:t>
            </a:r>
          </a:p>
          <a:p>
            <a:pPr>
              <a:defRPr/>
            </a:pPr>
            <a:r>
              <a:rPr lang="en-US" sz="2900" b="1" i="0" dirty="0">
                <a:solidFill>
                  <a:srgbClr val="FFFF00"/>
                </a:solidFill>
                <a:latin typeface="+mn-lt"/>
                <a:ea typeface="ＭＳ Ｐゴシック" charset="0"/>
              </a:rPr>
              <a:t>Irritable, hostile and agitated behavior</a:t>
            </a:r>
          </a:p>
          <a:p>
            <a:pPr>
              <a:defRPr/>
            </a:pPr>
            <a:r>
              <a:rPr lang="en-US" sz="2900" b="1" i="0" dirty="0">
                <a:solidFill>
                  <a:srgbClr val="FFFF00"/>
                </a:solidFill>
                <a:latin typeface="+mn-lt"/>
                <a:ea typeface="ＭＳ Ｐゴシック" charset="0"/>
              </a:rPr>
              <a:t>Self hate and blame</a:t>
            </a:r>
          </a:p>
          <a:p>
            <a:pPr>
              <a:defRPr/>
            </a:pPr>
            <a:r>
              <a:rPr lang="en-US" sz="2900" b="1" i="0" dirty="0">
                <a:solidFill>
                  <a:srgbClr val="FFFF00"/>
                </a:solidFill>
                <a:latin typeface="+mn-lt"/>
                <a:ea typeface="ＭＳ Ｐゴシック" charset="0"/>
              </a:rPr>
              <a:t>Putting affairs in order</a:t>
            </a:r>
          </a:p>
          <a:p>
            <a:pPr>
              <a:defRPr/>
            </a:pPr>
            <a:r>
              <a:rPr lang="en-US" sz="2900" b="1" i="0" dirty="0">
                <a:solidFill>
                  <a:srgbClr val="FFFF00"/>
                </a:solidFill>
                <a:latin typeface="+mn-lt"/>
                <a:ea typeface="ＭＳ Ｐゴシック" charset="0"/>
              </a:rPr>
              <a:t>Farewell to loved ones</a:t>
            </a:r>
          </a:p>
        </p:txBody>
      </p:sp>
      <p:sp>
        <p:nvSpPr>
          <p:cNvPr id="2" name="Footer Placeholder 1"/>
          <p:cNvSpPr>
            <a:spLocks noGrp="1"/>
          </p:cNvSpPr>
          <p:nvPr>
            <p:ph type="ftr" sz="quarter" idx="11"/>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FBBACE1C-2EB5-4819-B6EF-FAB019D04A70}"/>
              </a:ext>
            </a:extLst>
          </p:cNvPr>
          <p:cNvSpPr>
            <a:spLocks noGrp="1"/>
          </p:cNvSpPr>
          <p:nvPr>
            <p:ph type="dt" sz="half" idx="10"/>
          </p:nvPr>
        </p:nvSpPr>
        <p:spPr/>
        <p:txBody>
          <a:bodyPr/>
          <a:lstStyle/>
          <a:p>
            <a:pPr>
              <a:defRPr/>
            </a:pPr>
            <a:fld id="{CCD56012-77D3-47E0-8C86-3FA84D6A5673}" type="datetime1">
              <a:rPr lang="en-US" smtClean="0"/>
              <a:t>9/27/2022</a:t>
            </a:fld>
            <a:endParaRPr lang="en-US" dirty="0"/>
          </a:p>
        </p:txBody>
      </p:sp>
    </p:spTree>
    <p:extLst>
      <p:ext uri="{BB962C8B-B14F-4D97-AF65-F5344CB8AC3E}">
        <p14:creationId xmlns:p14="http://schemas.microsoft.com/office/powerpoint/2010/main" val="30344818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800100" y="76200"/>
            <a:ext cx="9144000" cy="1143000"/>
          </a:xfrm>
        </p:spPr>
        <p:txBody>
          <a:bodyPr/>
          <a:lstStyle/>
          <a:p>
            <a:pPr>
              <a:defRPr/>
            </a:pPr>
            <a:r>
              <a:rPr lang="en-US" sz="3600" b="1" i="0" dirty="0">
                <a:solidFill>
                  <a:srgbClr val="FFFF00"/>
                </a:solidFill>
                <a:latin typeface="+mn-lt"/>
                <a:ea typeface="ＭＳ Ｐゴシック" charset="0"/>
              </a:rPr>
              <a:t>General Risk Indicators </a:t>
            </a:r>
            <a:r>
              <a:rPr lang="en-US" sz="3600" dirty="0">
                <a:solidFill>
                  <a:srgbClr val="FFFF00"/>
                </a:solidFill>
                <a:latin typeface="+mn-lt"/>
                <a:ea typeface="ＭＳ Ｐゴシック" charset="0"/>
              </a:rPr>
              <a:t>- </a:t>
            </a:r>
            <a:r>
              <a:rPr lang="en-US" sz="3600" b="1" i="0" dirty="0">
                <a:solidFill>
                  <a:srgbClr val="FFFF00"/>
                </a:solidFill>
                <a:latin typeface="+mn-lt"/>
                <a:ea typeface="ＭＳ Ｐゴシック" charset="0"/>
              </a:rPr>
              <a:t>Suicide</a:t>
            </a:r>
          </a:p>
        </p:txBody>
      </p:sp>
      <p:sp>
        <p:nvSpPr>
          <p:cNvPr id="46083" name="Rectangle 3"/>
          <p:cNvSpPr>
            <a:spLocks noGrp="1" noChangeArrowheads="1"/>
          </p:cNvSpPr>
          <p:nvPr>
            <p:ph type="body" idx="1"/>
          </p:nvPr>
        </p:nvSpPr>
        <p:spPr>
          <a:xfrm>
            <a:off x="1028700" y="1447801"/>
            <a:ext cx="8229600" cy="4525963"/>
          </a:xfrm>
        </p:spPr>
        <p:txBody>
          <a:bodyPr/>
          <a:lstStyle/>
          <a:p>
            <a:pPr>
              <a:defRPr/>
            </a:pPr>
            <a:r>
              <a:rPr lang="en-US" sz="2400" b="1" i="0" dirty="0">
                <a:solidFill>
                  <a:srgbClr val="FFFF00"/>
                </a:solidFill>
                <a:latin typeface="+mn-lt"/>
                <a:ea typeface="ＭＳ Ｐゴシック" charset="0"/>
              </a:rPr>
              <a:t>Securing and/or possessing lethal means</a:t>
            </a:r>
          </a:p>
          <a:p>
            <a:pPr>
              <a:defRPr/>
            </a:pPr>
            <a:r>
              <a:rPr lang="en-US" sz="2400" b="1" i="0" dirty="0">
                <a:solidFill>
                  <a:srgbClr val="FFFF00"/>
                </a:solidFill>
                <a:latin typeface="+mn-lt"/>
                <a:ea typeface="ＭＳ Ｐゴシック" charset="0"/>
              </a:rPr>
              <a:t>Significant personal loss</a:t>
            </a:r>
          </a:p>
          <a:p>
            <a:pPr>
              <a:defRPr/>
            </a:pPr>
            <a:r>
              <a:rPr lang="en-US" sz="2400" b="1" i="0" dirty="0">
                <a:solidFill>
                  <a:srgbClr val="FFFF00"/>
                </a:solidFill>
                <a:latin typeface="+mn-lt"/>
                <a:ea typeface="ＭＳ Ｐゴシック" charset="0"/>
              </a:rPr>
              <a:t>Severe depression/anxiety</a:t>
            </a:r>
          </a:p>
          <a:p>
            <a:pPr>
              <a:defRPr/>
            </a:pPr>
            <a:r>
              <a:rPr lang="en-US" sz="2400" b="1" i="0" dirty="0">
                <a:solidFill>
                  <a:srgbClr val="FFFF00"/>
                </a:solidFill>
                <a:latin typeface="+mn-lt"/>
                <a:ea typeface="ＭＳ Ｐゴシック" charset="0"/>
              </a:rPr>
              <a:t>Alcohol and/or other drug abuse</a:t>
            </a:r>
          </a:p>
          <a:p>
            <a:pPr>
              <a:defRPr/>
            </a:pPr>
            <a:r>
              <a:rPr lang="en-US" sz="2400" b="1" i="0" dirty="0">
                <a:solidFill>
                  <a:srgbClr val="FFFF00"/>
                </a:solidFill>
                <a:latin typeface="+mn-lt"/>
                <a:ea typeface="ＭＳ Ｐゴシック" charset="0"/>
              </a:rPr>
              <a:t>Irrational thoughts and statements</a:t>
            </a:r>
          </a:p>
          <a:p>
            <a:pPr>
              <a:defRPr/>
            </a:pPr>
            <a:r>
              <a:rPr lang="en-US" sz="2400" b="1" i="0" dirty="0">
                <a:solidFill>
                  <a:srgbClr val="FFFF00"/>
                </a:solidFill>
                <a:latin typeface="+mn-lt"/>
                <a:ea typeface="ＭＳ Ｐゴシック" charset="0"/>
              </a:rPr>
              <a:t>Social isolation</a:t>
            </a:r>
          </a:p>
          <a:p>
            <a:pPr>
              <a:defRPr/>
            </a:pPr>
            <a:r>
              <a:rPr lang="en-US" sz="2400" b="1" i="0" dirty="0">
                <a:solidFill>
                  <a:srgbClr val="FFFF00"/>
                </a:solidFill>
                <a:latin typeface="+mn-lt"/>
                <a:ea typeface="ＭＳ Ｐゴシック" charset="0"/>
              </a:rPr>
              <a:t>Unemployment</a:t>
            </a:r>
          </a:p>
          <a:p>
            <a:pPr>
              <a:defRPr/>
            </a:pPr>
            <a:r>
              <a:rPr lang="en-US" sz="2400" b="1" i="0" dirty="0">
                <a:solidFill>
                  <a:srgbClr val="FFFF00"/>
                </a:solidFill>
                <a:latin typeface="+mn-lt"/>
                <a:ea typeface="ＭＳ Ｐゴシック" charset="0"/>
              </a:rPr>
              <a:t>Brain injury or disorder</a:t>
            </a:r>
          </a:p>
          <a:p>
            <a:pPr>
              <a:defRPr/>
            </a:pPr>
            <a:r>
              <a:rPr lang="en-US" sz="2400" b="1" i="0" dirty="0">
                <a:solidFill>
                  <a:srgbClr val="FFFF00"/>
                </a:solidFill>
                <a:latin typeface="+mn-lt"/>
                <a:ea typeface="ＭＳ Ｐゴシック" charset="0"/>
              </a:rPr>
              <a:t>Serious illness, especially with chronic pain</a:t>
            </a:r>
          </a:p>
        </p:txBody>
      </p:sp>
      <p:sp>
        <p:nvSpPr>
          <p:cNvPr id="2" name="Footer Placeholder 1"/>
          <p:cNvSpPr>
            <a:spLocks noGrp="1"/>
          </p:cNvSpPr>
          <p:nvPr>
            <p:ph type="ftr" sz="quarter" idx="11"/>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30ACCF60-E49F-4959-B946-57C7EFF43785}"/>
              </a:ext>
            </a:extLst>
          </p:cNvPr>
          <p:cNvSpPr>
            <a:spLocks noGrp="1"/>
          </p:cNvSpPr>
          <p:nvPr>
            <p:ph type="dt" sz="half" idx="10"/>
          </p:nvPr>
        </p:nvSpPr>
        <p:spPr/>
        <p:txBody>
          <a:bodyPr/>
          <a:lstStyle/>
          <a:p>
            <a:pPr>
              <a:defRPr/>
            </a:pPr>
            <a:fld id="{2EE70A4A-84D0-458E-B38C-6D811B92E262}" type="datetime1">
              <a:rPr lang="en-US" smtClean="0"/>
              <a:t>9/27/2022</a:t>
            </a:fld>
            <a:endParaRPr lang="en-US" dirty="0"/>
          </a:p>
        </p:txBody>
      </p:sp>
    </p:spTree>
    <p:extLst>
      <p:ext uri="{BB962C8B-B14F-4D97-AF65-F5344CB8AC3E}">
        <p14:creationId xmlns:p14="http://schemas.microsoft.com/office/powerpoint/2010/main" val="240466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pPr>
              <a:defRPr/>
            </a:pPr>
            <a:r>
              <a:rPr lang="en-US" dirty="0"/>
              <a:t>St. Cloud, MN 09302022</a:t>
            </a:r>
          </a:p>
        </p:txBody>
      </p:sp>
      <p:sp>
        <p:nvSpPr>
          <p:cNvPr id="7" name="TextBox 6"/>
          <p:cNvSpPr txBox="1"/>
          <p:nvPr/>
        </p:nvSpPr>
        <p:spPr>
          <a:xfrm>
            <a:off x="647700" y="4953785"/>
            <a:ext cx="8826989" cy="830997"/>
          </a:xfrm>
          <a:prstGeom prst="rect">
            <a:avLst/>
          </a:prstGeom>
          <a:noFill/>
        </p:spPr>
        <p:txBody>
          <a:bodyPr wrap="square" rtlCol="0">
            <a:spAutoFit/>
          </a:bodyPr>
          <a:lstStyle/>
          <a:p>
            <a:pPr algn="ctr"/>
            <a:r>
              <a:rPr lang="en-US" dirty="0"/>
              <a:t>Active Shooter Incidents in the United States, 2021, United States Department of Justice, FBI</a:t>
            </a:r>
          </a:p>
        </p:txBody>
      </p:sp>
      <p:pic>
        <p:nvPicPr>
          <p:cNvPr id="5" name="Picture 4">
            <a:extLst>
              <a:ext uri="{FF2B5EF4-FFF2-40B4-BE49-F238E27FC236}">
                <a16:creationId xmlns:a16="http://schemas.microsoft.com/office/drawing/2014/main" id="{E0158FC5-8654-DDDA-DBEC-64955B0EFB9E}"/>
              </a:ext>
            </a:extLst>
          </p:cNvPr>
          <p:cNvPicPr>
            <a:picLocks noChangeAspect="1"/>
          </p:cNvPicPr>
          <p:nvPr/>
        </p:nvPicPr>
        <p:blipFill>
          <a:blip r:embed="rId2"/>
          <a:stretch>
            <a:fillRect/>
          </a:stretch>
        </p:blipFill>
        <p:spPr>
          <a:xfrm>
            <a:off x="723900" y="685801"/>
            <a:ext cx="8991599" cy="4119956"/>
          </a:xfrm>
          <a:prstGeom prst="rect">
            <a:avLst/>
          </a:prstGeom>
        </p:spPr>
      </p:pic>
      <p:sp>
        <p:nvSpPr>
          <p:cNvPr id="2" name="Date Placeholder 1">
            <a:extLst>
              <a:ext uri="{FF2B5EF4-FFF2-40B4-BE49-F238E27FC236}">
                <a16:creationId xmlns:a16="http://schemas.microsoft.com/office/drawing/2014/main" id="{C99FE429-FBD7-5637-4483-28BA96D0EF18}"/>
              </a:ext>
            </a:extLst>
          </p:cNvPr>
          <p:cNvSpPr>
            <a:spLocks noGrp="1"/>
          </p:cNvSpPr>
          <p:nvPr>
            <p:ph type="dt" sz="half" idx="10"/>
          </p:nvPr>
        </p:nvSpPr>
        <p:spPr/>
        <p:txBody>
          <a:bodyPr/>
          <a:lstStyle/>
          <a:p>
            <a:pPr>
              <a:defRPr/>
            </a:pPr>
            <a:fld id="{53CDA635-D51F-46BE-B22D-E25614DDFD26}" type="datetime1">
              <a:rPr lang="en-US" smtClean="0"/>
              <a:t>9/27/2022</a:t>
            </a:fld>
            <a:endParaRPr lang="en-US" dirty="0"/>
          </a:p>
        </p:txBody>
      </p:sp>
    </p:spTree>
    <p:extLst>
      <p:ext uri="{BB962C8B-B14F-4D97-AF65-F5344CB8AC3E}">
        <p14:creationId xmlns:p14="http://schemas.microsoft.com/office/powerpoint/2010/main" val="815735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28700" y="76200"/>
            <a:ext cx="7467600" cy="1143000"/>
          </a:xfrm>
        </p:spPr>
        <p:txBody>
          <a:bodyPr/>
          <a:lstStyle/>
          <a:p>
            <a:pPr>
              <a:defRPr/>
            </a:pPr>
            <a:r>
              <a:rPr lang="en-US" sz="4000" b="1" i="0" dirty="0">
                <a:solidFill>
                  <a:srgbClr val="FFFF00"/>
                </a:solidFill>
                <a:latin typeface="+mn-lt"/>
                <a:ea typeface="ＭＳ Ｐゴシック" charset="0"/>
              </a:rPr>
              <a:t>Screening for Lethality</a:t>
            </a:r>
          </a:p>
        </p:txBody>
      </p:sp>
      <p:sp>
        <p:nvSpPr>
          <p:cNvPr id="49155" name="Rectangle 3"/>
          <p:cNvSpPr>
            <a:spLocks noGrp="1" noChangeArrowheads="1"/>
          </p:cNvSpPr>
          <p:nvPr>
            <p:ph type="body" idx="1"/>
          </p:nvPr>
        </p:nvSpPr>
        <p:spPr>
          <a:xfrm>
            <a:off x="876300" y="990600"/>
            <a:ext cx="8229600" cy="4525963"/>
          </a:xfrm>
        </p:spPr>
        <p:txBody>
          <a:bodyPr/>
          <a:lstStyle/>
          <a:p>
            <a:pPr>
              <a:defRPr/>
            </a:pPr>
            <a:r>
              <a:rPr lang="en-US" sz="2400" b="1" i="0" dirty="0">
                <a:solidFill>
                  <a:srgbClr val="FFFF00"/>
                </a:solidFill>
                <a:latin typeface="+mn-lt"/>
                <a:ea typeface="ＭＳ Ｐゴシック" charset="0"/>
              </a:rPr>
              <a:t>Thoughts/plan</a:t>
            </a:r>
          </a:p>
          <a:p>
            <a:pPr>
              <a:defRPr/>
            </a:pPr>
            <a:r>
              <a:rPr lang="en-US" sz="2400" b="1" i="0" dirty="0">
                <a:solidFill>
                  <a:srgbClr val="FFFF00"/>
                </a:solidFill>
                <a:latin typeface="+mn-lt"/>
                <a:ea typeface="ＭＳ Ｐゴシック" charset="0"/>
              </a:rPr>
              <a:t>Means/access</a:t>
            </a:r>
          </a:p>
          <a:p>
            <a:pPr>
              <a:defRPr/>
            </a:pPr>
            <a:r>
              <a:rPr lang="en-US" sz="2400" b="1" i="0" dirty="0">
                <a:solidFill>
                  <a:srgbClr val="FFFF00"/>
                </a:solidFill>
                <a:latin typeface="+mn-lt"/>
                <a:ea typeface="ＭＳ Ｐゴシック" charset="0"/>
              </a:rPr>
              <a:t>History of attempts</a:t>
            </a:r>
          </a:p>
          <a:p>
            <a:pPr>
              <a:defRPr/>
            </a:pPr>
            <a:r>
              <a:rPr lang="en-US" sz="2400" b="1" i="0" dirty="0">
                <a:solidFill>
                  <a:srgbClr val="FFFF00"/>
                </a:solidFill>
                <a:latin typeface="+mn-lt"/>
                <a:ea typeface="ＭＳ Ｐゴシック" charset="0"/>
              </a:rPr>
              <a:t>Stressors</a:t>
            </a:r>
          </a:p>
          <a:p>
            <a:pPr>
              <a:defRPr/>
            </a:pPr>
            <a:r>
              <a:rPr lang="en-US" sz="2400" b="1" i="0" dirty="0">
                <a:solidFill>
                  <a:srgbClr val="FFFF00"/>
                </a:solidFill>
                <a:latin typeface="+mn-lt"/>
                <a:ea typeface="ＭＳ Ｐゴシック" charset="0"/>
              </a:rPr>
              <a:t>Mental disorders/substance abuse</a:t>
            </a:r>
          </a:p>
          <a:p>
            <a:pPr>
              <a:defRPr/>
            </a:pPr>
            <a:r>
              <a:rPr lang="en-US" sz="2400" b="1" i="0" dirty="0">
                <a:solidFill>
                  <a:srgbClr val="FFFF00"/>
                </a:solidFill>
                <a:latin typeface="+mn-lt"/>
                <a:ea typeface="ＭＳ Ｐゴシック" charset="0"/>
              </a:rPr>
              <a:t>Physical illness</a:t>
            </a:r>
          </a:p>
          <a:p>
            <a:pPr>
              <a:defRPr/>
            </a:pPr>
            <a:r>
              <a:rPr lang="en-US" sz="2400" b="1" i="0" dirty="0">
                <a:solidFill>
                  <a:srgbClr val="FFFF00"/>
                </a:solidFill>
                <a:latin typeface="+mn-lt"/>
                <a:ea typeface="ＭＳ Ｐゴシック" charset="0"/>
              </a:rPr>
              <a:t>Trauma history</a:t>
            </a:r>
          </a:p>
          <a:p>
            <a:pPr>
              <a:defRPr/>
            </a:pPr>
            <a:r>
              <a:rPr lang="en-US" sz="2400" b="1" i="0" dirty="0">
                <a:solidFill>
                  <a:srgbClr val="FFFF00"/>
                </a:solidFill>
                <a:latin typeface="+mn-lt"/>
                <a:ea typeface="ＭＳ Ｐゴシック" charset="0"/>
              </a:rPr>
              <a:t>Reasons not to commit suicide</a:t>
            </a:r>
          </a:p>
          <a:p>
            <a:pPr>
              <a:defRPr/>
            </a:pPr>
            <a:r>
              <a:rPr lang="en-US" sz="2400" b="1" i="0" dirty="0">
                <a:solidFill>
                  <a:srgbClr val="FFFF00"/>
                </a:solidFill>
                <a:latin typeface="+mn-lt"/>
                <a:ea typeface="ＭＳ Ｐゴシック" charset="0"/>
              </a:rPr>
              <a:t>Coping ability</a:t>
            </a:r>
          </a:p>
          <a:p>
            <a:pPr>
              <a:defRPr/>
            </a:pPr>
            <a:r>
              <a:rPr lang="en-US" sz="2400" b="1" i="0" dirty="0">
                <a:solidFill>
                  <a:srgbClr val="FFFF00"/>
                </a:solidFill>
                <a:latin typeface="+mn-lt"/>
                <a:ea typeface="ＭＳ Ｐゴシック" charset="0"/>
              </a:rPr>
              <a:t>Social support</a:t>
            </a:r>
          </a:p>
        </p:txBody>
      </p:sp>
      <p:sp>
        <p:nvSpPr>
          <p:cNvPr id="2" name="Footer Placeholder 1"/>
          <p:cNvSpPr>
            <a:spLocks noGrp="1"/>
          </p:cNvSpPr>
          <p:nvPr>
            <p:ph type="ftr" sz="quarter" idx="11"/>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A9BABFCB-F1DF-425B-A0FA-FC54C06F0855}"/>
              </a:ext>
            </a:extLst>
          </p:cNvPr>
          <p:cNvSpPr>
            <a:spLocks noGrp="1"/>
          </p:cNvSpPr>
          <p:nvPr>
            <p:ph type="dt" sz="half" idx="10"/>
          </p:nvPr>
        </p:nvSpPr>
        <p:spPr/>
        <p:txBody>
          <a:bodyPr/>
          <a:lstStyle/>
          <a:p>
            <a:pPr>
              <a:defRPr/>
            </a:pPr>
            <a:fld id="{3A277C06-E51F-456B-85F5-C7E3064EB4B0}" type="datetime1">
              <a:rPr lang="en-US" smtClean="0"/>
              <a:t>9/27/2022</a:t>
            </a:fld>
            <a:endParaRPr lang="en-US" dirty="0"/>
          </a:p>
        </p:txBody>
      </p:sp>
    </p:spTree>
    <p:extLst>
      <p:ext uri="{BB962C8B-B14F-4D97-AF65-F5344CB8AC3E}">
        <p14:creationId xmlns:p14="http://schemas.microsoft.com/office/powerpoint/2010/main" val="29657090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028700" y="0"/>
            <a:ext cx="7467600" cy="1143000"/>
          </a:xfrm>
        </p:spPr>
        <p:txBody>
          <a:bodyPr/>
          <a:lstStyle/>
          <a:p>
            <a:pPr>
              <a:defRPr/>
            </a:pPr>
            <a:r>
              <a:rPr lang="en-US" b="1" i="0" dirty="0">
                <a:solidFill>
                  <a:srgbClr val="FFFF00"/>
                </a:solidFill>
                <a:latin typeface="+mn-lt"/>
                <a:ea typeface="ＭＳ Ｐゴシック" charset="0"/>
              </a:rPr>
              <a:t>Relevant Work </a:t>
            </a:r>
            <a:r>
              <a:rPr lang="en-US" dirty="0">
                <a:solidFill>
                  <a:srgbClr val="FFFF00"/>
                </a:solidFill>
                <a:latin typeface="+mn-lt"/>
                <a:ea typeface="ＭＳ Ｐゴシック" charset="0"/>
              </a:rPr>
              <a:t>Factors</a:t>
            </a:r>
            <a:endParaRPr lang="en-US" b="1" i="0" dirty="0">
              <a:solidFill>
                <a:srgbClr val="FFFF00"/>
              </a:solidFill>
              <a:latin typeface="+mn-lt"/>
              <a:ea typeface="ＭＳ Ｐゴシック" charset="0"/>
            </a:endParaRPr>
          </a:p>
        </p:txBody>
      </p:sp>
      <p:sp>
        <p:nvSpPr>
          <p:cNvPr id="51203" name="Content Placeholder 2"/>
          <p:cNvSpPr>
            <a:spLocks noGrp="1"/>
          </p:cNvSpPr>
          <p:nvPr>
            <p:ph idx="1"/>
          </p:nvPr>
        </p:nvSpPr>
        <p:spPr>
          <a:xfrm>
            <a:off x="1028700" y="1371601"/>
            <a:ext cx="7924800" cy="4525963"/>
          </a:xfrm>
        </p:spPr>
        <p:txBody>
          <a:bodyPr/>
          <a:lstStyle/>
          <a:p>
            <a:pPr>
              <a:buFont typeface="Wingdings" panose="05000000000000000000" pitchFamily="2" charset="2"/>
              <a:buChar char="§"/>
              <a:defRPr/>
            </a:pPr>
            <a:r>
              <a:rPr lang="en-US" b="1" i="0" dirty="0">
                <a:solidFill>
                  <a:srgbClr val="FFFF00"/>
                </a:solidFill>
                <a:latin typeface="+mn-lt"/>
                <a:ea typeface="ＭＳ Ｐゴシック" charset="0"/>
              </a:rPr>
              <a:t>RIF</a:t>
            </a:r>
          </a:p>
          <a:p>
            <a:pPr>
              <a:buFont typeface="Wingdings" panose="05000000000000000000" pitchFamily="2" charset="2"/>
              <a:buChar char="§"/>
              <a:defRPr/>
            </a:pPr>
            <a:r>
              <a:rPr lang="en-US" b="1" i="0" dirty="0">
                <a:solidFill>
                  <a:srgbClr val="FFFF00"/>
                </a:solidFill>
                <a:latin typeface="+mn-lt"/>
                <a:ea typeface="ＭＳ Ｐゴシック" charset="0"/>
              </a:rPr>
              <a:t>Termination</a:t>
            </a:r>
          </a:p>
          <a:p>
            <a:pPr>
              <a:buFont typeface="Wingdings" panose="05000000000000000000" pitchFamily="2" charset="2"/>
              <a:buChar char="§"/>
              <a:defRPr/>
            </a:pPr>
            <a:r>
              <a:rPr lang="en-US" b="1" i="0" dirty="0">
                <a:solidFill>
                  <a:srgbClr val="FFFF00"/>
                </a:solidFill>
                <a:latin typeface="+mn-lt"/>
                <a:ea typeface="ＭＳ Ｐゴシック" charset="0"/>
              </a:rPr>
              <a:t>Any other potential adverse job action</a:t>
            </a:r>
          </a:p>
          <a:p>
            <a:pPr lvl="1">
              <a:buFont typeface="Wingdings" panose="05000000000000000000" pitchFamily="2" charset="2"/>
              <a:buChar char="§"/>
              <a:defRPr/>
            </a:pPr>
            <a:r>
              <a:rPr lang="en-US" sz="2200" b="1" i="0" dirty="0">
                <a:solidFill>
                  <a:srgbClr val="FFFF00"/>
                </a:solidFill>
                <a:latin typeface="+mn-lt"/>
                <a:ea typeface="ＭＳ Ｐゴシック" charset="0"/>
              </a:rPr>
              <a:t>Negative evaluation</a:t>
            </a:r>
          </a:p>
          <a:p>
            <a:pPr lvl="1">
              <a:buFont typeface="Wingdings" panose="05000000000000000000" pitchFamily="2" charset="2"/>
              <a:buChar char="§"/>
              <a:defRPr/>
            </a:pPr>
            <a:r>
              <a:rPr lang="en-US" sz="2200" b="1" i="0" dirty="0">
                <a:solidFill>
                  <a:srgbClr val="FFFF00"/>
                </a:solidFill>
                <a:latin typeface="+mn-lt"/>
                <a:ea typeface="ＭＳ Ｐゴシック" charset="0"/>
              </a:rPr>
              <a:t>Initiation of performance improvement plan</a:t>
            </a:r>
          </a:p>
          <a:p>
            <a:pPr lvl="1">
              <a:buFont typeface="Wingdings" panose="05000000000000000000" pitchFamily="2" charset="2"/>
              <a:buChar char="§"/>
              <a:defRPr/>
            </a:pPr>
            <a:r>
              <a:rPr lang="en-US" sz="2200" b="1" i="0" dirty="0">
                <a:solidFill>
                  <a:srgbClr val="FFFF00"/>
                </a:solidFill>
                <a:latin typeface="+mn-lt"/>
                <a:ea typeface="ＭＳ Ｐゴシック" charset="0"/>
              </a:rPr>
              <a:t>Reorganization</a:t>
            </a:r>
          </a:p>
          <a:p>
            <a:pPr>
              <a:buFont typeface="Wingdings" panose="05000000000000000000" pitchFamily="2" charset="2"/>
              <a:buChar char="§"/>
              <a:defRPr/>
            </a:pPr>
            <a:endParaRPr lang="en-US" b="1" i="0" dirty="0">
              <a:solidFill>
                <a:srgbClr val="FFFF00"/>
              </a:solidFill>
              <a:latin typeface="+mn-lt"/>
              <a:ea typeface="ＭＳ Ｐゴシック" charset="0"/>
            </a:endParaRPr>
          </a:p>
        </p:txBody>
      </p:sp>
      <p:sp>
        <p:nvSpPr>
          <p:cNvPr id="2" name="Footer Placeholder 1"/>
          <p:cNvSpPr>
            <a:spLocks noGrp="1"/>
          </p:cNvSpPr>
          <p:nvPr>
            <p:ph type="ftr" sz="quarter" idx="11"/>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4EC7AA6F-67EF-4D56-A219-D10E07709138}"/>
              </a:ext>
            </a:extLst>
          </p:cNvPr>
          <p:cNvSpPr>
            <a:spLocks noGrp="1"/>
          </p:cNvSpPr>
          <p:nvPr>
            <p:ph type="dt" sz="half" idx="10"/>
          </p:nvPr>
        </p:nvSpPr>
        <p:spPr/>
        <p:txBody>
          <a:bodyPr/>
          <a:lstStyle/>
          <a:p>
            <a:pPr>
              <a:defRPr/>
            </a:pPr>
            <a:fld id="{1C843BCA-409D-466C-85FC-43ADF8572C35}" type="datetime1">
              <a:rPr lang="en-US" smtClean="0"/>
              <a:t>9/27/2022</a:t>
            </a:fld>
            <a:endParaRPr lang="en-US" dirty="0"/>
          </a:p>
        </p:txBody>
      </p:sp>
    </p:spTree>
    <p:extLst>
      <p:ext uri="{BB962C8B-B14F-4D97-AF65-F5344CB8AC3E}">
        <p14:creationId xmlns:p14="http://schemas.microsoft.com/office/powerpoint/2010/main" val="241448008"/>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028700" y="152400"/>
            <a:ext cx="8305800" cy="1143000"/>
          </a:xfrm>
        </p:spPr>
        <p:txBody>
          <a:bodyPr/>
          <a:lstStyle/>
          <a:p>
            <a:pPr>
              <a:defRPr/>
            </a:pPr>
            <a:r>
              <a:rPr lang="en-US" dirty="0">
                <a:solidFill>
                  <a:srgbClr val="FFFF00"/>
                </a:solidFill>
                <a:latin typeface="+mn-lt"/>
                <a:ea typeface="ＭＳ Ｐゴシック" charset="0"/>
              </a:rPr>
              <a:t>Potential Indicators</a:t>
            </a:r>
            <a:br>
              <a:rPr lang="en-US" dirty="0">
                <a:solidFill>
                  <a:srgbClr val="FFFF00"/>
                </a:solidFill>
                <a:latin typeface="+mn-lt"/>
                <a:ea typeface="ＭＳ Ｐゴシック" charset="0"/>
              </a:rPr>
            </a:br>
            <a:r>
              <a:rPr lang="en-US" dirty="0">
                <a:solidFill>
                  <a:srgbClr val="FFFF00"/>
                </a:solidFill>
                <a:latin typeface="+mn-lt"/>
                <a:ea typeface="ＭＳ Ｐゴシック" charset="0"/>
              </a:rPr>
              <a:t>Workplace Suicide </a:t>
            </a:r>
            <a:endParaRPr lang="en-US" b="1" i="0" dirty="0">
              <a:solidFill>
                <a:srgbClr val="FFFF00"/>
              </a:solidFill>
              <a:latin typeface="+mn-lt"/>
              <a:ea typeface="ＭＳ Ｐゴシック" charset="0"/>
            </a:endParaRPr>
          </a:p>
        </p:txBody>
      </p:sp>
      <p:sp>
        <p:nvSpPr>
          <p:cNvPr id="52227" name="Rectangle 3"/>
          <p:cNvSpPr>
            <a:spLocks noGrp="1" noChangeArrowheads="1"/>
          </p:cNvSpPr>
          <p:nvPr>
            <p:ph type="body" idx="1"/>
          </p:nvPr>
        </p:nvSpPr>
        <p:spPr>
          <a:xfrm>
            <a:off x="1028700" y="1524001"/>
            <a:ext cx="7467600" cy="4525963"/>
          </a:xfrm>
        </p:spPr>
        <p:txBody>
          <a:bodyPr/>
          <a:lstStyle/>
          <a:p>
            <a:pPr>
              <a:defRPr/>
            </a:pPr>
            <a:r>
              <a:rPr lang="en-US" b="1" i="0" dirty="0">
                <a:solidFill>
                  <a:srgbClr val="FFFF00"/>
                </a:solidFill>
                <a:latin typeface="+mn-lt"/>
                <a:ea typeface="ＭＳ Ｐゴシック" charset="0"/>
              </a:rPr>
              <a:t>Verbal statements</a:t>
            </a:r>
          </a:p>
          <a:p>
            <a:pPr>
              <a:defRPr/>
            </a:pPr>
            <a:r>
              <a:rPr lang="en-US" b="1" i="0" dirty="0">
                <a:solidFill>
                  <a:srgbClr val="FFFF00"/>
                </a:solidFill>
                <a:latin typeface="+mn-lt"/>
                <a:ea typeface="ＭＳ Ｐゴシック" charset="0"/>
              </a:rPr>
              <a:t>Decrease in productivity or attendance</a:t>
            </a:r>
          </a:p>
          <a:p>
            <a:pPr>
              <a:defRPr/>
            </a:pPr>
            <a:r>
              <a:rPr lang="en-US" b="1" i="0" dirty="0">
                <a:solidFill>
                  <a:srgbClr val="FFFF00"/>
                </a:solidFill>
                <a:latin typeface="+mn-lt"/>
                <a:ea typeface="ＭＳ Ｐゴシック" charset="0"/>
              </a:rPr>
              <a:t>Safety violations/dangerous behavior</a:t>
            </a:r>
          </a:p>
          <a:p>
            <a:pPr>
              <a:defRPr/>
            </a:pPr>
            <a:r>
              <a:rPr lang="en-US" b="1" i="0" dirty="0">
                <a:solidFill>
                  <a:srgbClr val="FFFF00"/>
                </a:solidFill>
                <a:latin typeface="+mn-lt"/>
                <a:ea typeface="ＭＳ Ｐゴシック" charset="0"/>
              </a:rPr>
              <a:t>Isolation from workgroup</a:t>
            </a:r>
          </a:p>
          <a:p>
            <a:pPr>
              <a:defRPr/>
            </a:pPr>
            <a:r>
              <a:rPr lang="en-US" b="1" i="0" dirty="0">
                <a:solidFill>
                  <a:srgbClr val="FFFF00"/>
                </a:solidFill>
                <a:latin typeface="+mn-lt"/>
                <a:ea typeface="ＭＳ Ｐゴシック" charset="0"/>
              </a:rPr>
              <a:t>“Putting work affairs in order”</a:t>
            </a:r>
          </a:p>
          <a:p>
            <a:pPr>
              <a:defRPr/>
            </a:pPr>
            <a:r>
              <a:rPr lang="en-US" b="1" i="0" dirty="0">
                <a:solidFill>
                  <a:srgbClr val="FFFF00"/>
                </a:solidFill>
                <a:latin typeface="+mn-lt"/>
                <a:ea typeface="ＭＳ Ｐゴシック" charset="0"/>
              </a:rPr>
              <a:t>Excessive self blame/criticism</a:t>
            </a:r>
          </a:p>
          <a:p>
            <a:pPr>
              <a:defRPr/>
            </a:pPr>
            <a:r>
              <a:rPr lang="en-US" b="1" i="0" dirty="0">
                <a:solidFill>
                  <a:srgbClr val="FFFF00"/>
                </a:solidFill>
                <a:latin typeface="+mn-lt"/>
                <a:ea typeface="ＭＳ Ｐゴシック" charset="0"/>
              </a:rPr>
              <a:t>Must consider these in the context of other factors, stressors and losses</a:t>
            </a:r>
          </a:p>
        </p:txBody>
      </p:sp>
      <p:sp>
        <p:nvSpPr>
          <p:cNvPr id="2" name="Footer Placeholder 1"/>
          <p:cNvSpPr>
            <a:spLocks noGrp="1"/>
          </p:cNvSpPr>
          <p:nvPr>
            <p:ph type="ftr" sz="quarter" idx="11"/>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0FADF06E-EB0C-4629-873A-B07200B10411}"/>
              </a:ext>
            </a:extLst>
          </p:cNvPr>
          <p:cNvSpPr>
            <a:spLocks noGrp="1"/>
          </p:cNvSpPr>
          <p:nvPr>
            <p:ph type="dt" sz="half" idx="10"/>
          </p:nvPr>
        </p:nvSpPr>
        <p:spPr/>
        <p:txBody>
          <a:bodyPr/>
          <a:lstStyle/>
          <a:p>
            <a:pPr>
              <a:defRPr/>
            </a:pPr>
            <a:fld id="{1F307CC2-78B2-4F76-B69C-7170D675347E}" type="datetime1">
              <a:rPr lang="en-US" smtClean="0"/>
              <a:t>9/27/2022</a:t>
            </a:fld>
            <a:endParaRPr lang="en-US" dirty="0"/>
          </a:p>
        </p:txBody>
      </p:sp>
    </p:spTree>
    <p:extLst>
      <p:ext uri="{BB962C8B-B14F-4D97-AF65-F5344CB8AC3E}">
        <p14:creationId xmlns:p14="http://schemas.microsoft.com/office/powerpoint/2010/main" val="1849268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1028700" y="76200"/>
            <a:ext cx="7467600" cy="1143000"/>
          </a:xfrm>
        </p:spPr>
        <p:txBody>
          <a:bodyPr/>
          <a:lstStyle/>
          <a:p>
            <a:r>
              <a:rPr lang="en-US" sz="4000" b="1" i="0" dirty="0">
                <a:solidFill>
                  <a:srgbClr val="FFFF00"/>
                </a:solidFill>
                <a:latin typeface="+mn-lt"/>
              </a:rPr>
              <a:t>Suicide and Workplace Homicide</a:t>
            </a:r>
            <a:endParaRPr lang="en-US" sz="4000" b="1" i="0" dirty="0">
              <a:solidFill>
                <a:srgbClr val="FFFF00"/>
              </a:solidFill>
              <a:effectLst>
                <a:outerShdw blurRad="38100" dist="38100" dir="2700000" algn="tl">
                  <a:srgbClr val="DDDDDD"/>
                </a:outerShdw>
              </a:effectLst>
              <a:latin typeface="+mn-lt"/>
            </a:endParaRPr>
          </a:p>
        </p:txBody>
      </p:sp>
      <p:sp>
        <p:nvSpPr>
          <p:cNvPr id="975875" name="Rectangle 3"/>
          <p:cNvSpPr>
            <a:spLocks noGrp="1" noChangeArrowheads="1"/>
          </p:cNvSpPr>
          <p:nvPr>
            <p:ph type="body" idx="1"/>
          </p:nvPr>
        </p:nvSpPr>
        <p:spPr>
          <a:xfrm>
            <a:off x="952500" y="1295400"/>
            <a:ext cx="8001000" cy="2546350"/>
          </a:xfrm>
        </p:spPr>
        <p:txBody>
          <a:bodyPr/>
          <a:lstStyle/>
          <a:p>
            <a:r>
              <a:rPr lang="en-US" sz="2400" b="1" i="0" dirty="0">
                <a:solidFill>
                  <a:srgbClr val="FFFF00"/>
                </a:solidFill>
                <a:latin typeface="+mn-lt"/>
              </a:rPr>
              <a:t>Suicidal employees are not a homicide risk per se</a:t>
            </a:r>
          </a:p>
          <a:p>
            <a:r>
              <a:rPr lang="en-US" sz="2400" b="1" i="0" dirty="0">
                <a:solidFill>
                  <a:srgbClr val="FFFF00"/>
                </a:solidFill>
                <a:latin typeface="+mn-lt"/>
              </a:rPr>
              <a:t>Red flag: </a:t>
            </a:r>
          </a:p>
          <a:p>
            <a:pPr lvl="1"/>
            <a:r>
              <a:rPr lang="en-US" sz="2400" b="1" i="0" dirty="0">
                <a:solidFill>
                  <a:srgbClr val="FFFF00"/>
                </a:solidFill>
                <a:latin typeface="+mn-lt"/>
              </a:rPr>
              <a:t>suicidal ideation/signs paired with anger and blame directed at the workplace</a:t>
            </a:r>
          </a:p>
          <a:p>
            <a:r>
              <a:rPr lang="en-US" sz="2400" b="1" i="0" dirty="0">
                <a:solidFill>
                  <a:srgbClr val="FFFF00"/>
                </a:solidFill>
                <a:latin typeface="+mn-lt"/>
              </a:rPr>
              <a:t>At least half of WPV perpetrators end the violence with suicide</a:t>
            </a:r>
          </a:p>
          <a:p>
            <a:pPr lvl="1"/>
            <a:r>
              <a:rPr lang="en-US" sz="2400" b="1" i="0" dirty="0">
                <a:solidFill>
                  <a:srgbClr val="FFFF00"/>
                </a:solidFill>
                <a:latin typeface="+mn-lt"/>
              </a:rPr>
              <a:t>very rare event  </a:t>
            </a:r>
          </a:p>
          <a:p>
            <a:pPr lvl="1"/>
            <a:r>
              <a:rPr lang="en-US" sz="2400" b="1" i="0" dirty="0">
                <a:solidFill>
                  <a:srgbClr val="FFFF00"/>
                </a:solidFill>
                <a:latin typeface="+mn-lt"/>
              </a:rPr>
              <a:t>no place is immune</a:t>
            </a:r>
          </a:p>
          <a:p>
            <a:r>
              <a:rPr lang="en-US" sz="2400" b="1" i="0" dirty="0">
                <a:solidFill>
                  <a:srgbClr val="FFFF00"/>
                </a:solidFill>
                <a:latin typeface="+mn-lt"/>
              </a:rPr>
              <a:t>Suicide/homicide link should always be explored</a:t>
            </a:r>
          </a:p>
        </p:txBody>
      </p:sp>
      <p:sp>
        <p:nvSpPr>
          <p:cNvPr id="3" name="Footer Placeholder 2"/>
          <p:cNvSpPr>
            <a:spLocks noGrp="1"/>
          </p:cNvSpPr>
          <p:nvPr>
            <p:ph type="ftr" sz="quarter" idx="11"/>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9E8F6F39-7ADF-4090-9181-34AD497FFB8A}"/>
              </a:ext>
            </a:extLst>
          </p:cNvPr>
          <p:cNvSpPr>
            <a:spLocks noGrp="1"/>
          </p:cNvSpPr>
          <p:nvPr>
            <p:ph type="dt" sz="half" idx="10"/>
          </p:nvPr>
        </p:nvSpPr>
        <p:spPr/>
        <p:txBody>
          <a:bodyPr/>
          <a:lstStyle/>
          <a:p>
            <a:pPr>
              <a:defRPr/>
            </a:pPr>
            <a:fld id="{1B728805-AF0C-4C89-9251-E4A904438F0E}" type="datetime1">
              <a:rPr lang="en-US" smtClean="0"/>
              <a:t>9/27/2022</a:t>
            </a:fld>
            <a:endParaRPr lang="en-US" dirty="0"/>
          </a:p>
        </p:txBody>
      </p:sp>
    </p:spTree>
    <p:extLst>
      <p:ext uri="{BB962C8B-B14F-4D97-AF65-F5344CB8AC3E}">
        <p14:creationId xmlns:p14="http://schemas.microsoft.com/office/powerpoint/2010/main" val="33453874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8600"/>
            <a:ext cx="8686800" cy="1143000"/>
          </a:xfrm>
        </p:spPr>
        <p:txBody>
          <a:bodyPr/>
          <a:lstStyle/>
          <a:p>
            <a:r>
              <a:rPr lang="en-US" sz="3600" b="1" i="0" dirty="0">
                <a:solidFill>
                  <a:srgbClr val="FFFF00"/>
                </a:solidFill>
                <a:latin typeface="+mn-lt"/>
              </a:rPr>
              <a:t>Scenarios and Involvement Thresholds</a:t>
            </a:r>
          </a:p>
        </p:txBody>
      </p:sp>
      <p:sp>
        <p:nvSpPr>
          <p:cNvPr id="3" name="Content Placeholder 2"/>
          <p:cNvSpPr>
            <a:spLocks noGrp="1"/>
          </p:cNvSpPr>
          <p:nvPr>
            <p:ph idx="1"/>
          </p:nvPr>
        </p:nvSpPr>
        <p:spPr>
          <a:xfrm>
            <a:off x="952500" y="685800"/>
            <a:ext cx="8686800" cy="5410200"/>
          </a:xfrm>
        </p:spPr>
        <p:txBody>
          <a:bodyPr/>
          <a:lstStyle/>
          <a:p>
            <a:r>
              <a:rPr lang="en-US" sz="2000" b="1" i="0" dirty="0">
                <a:solidFill>
                  <a:srgbClr val="FFFF00"/>
                </a:solidFill>
                <a:latin typeface="+mn-lt"/>
              </a:rPr>
              <a:t>Appropriately Private</a:t>
            </a:r>
          </a:p>
          <a:p>
            <a:pPr lvl="1"/>
            <a:r>
              <a:rPr lang="en-US" sz="2000" b="1" i="0" dirty="0">
                <a:solidFill>
                  <a:srgbClr val="FFFF00"/>
                </a:solidFill>
                <a:latin typeface="+mn-lt"/>
              </a:rPr>
              <a:t>Employee seeks private help, you never know, no work related issue </a:t>
            </a:r>
          </a:p>
          <a:p>
            <a:r>
              <a:rPr lang="en-US" sz="2000" b="1" i="0" dirty="0">
                <a:solidFill>
                  <a:srgbClr val="FFFF00"/>
                </a:solidFill>
                <a:latin typeface="+mn-lt"/>
              </a:rPr>
              <a:t>Semi-private</a:t>
            </a:r>
          </a:p>
          <a:p>
            <a:pPr lvl="1"/>
            <a:r>
              <a:rPr lang="en-US" sz="2000" b="1" i="0" dirty="0">
                <a:solidFill>
                  <a:srgbClr val="FFFF00"/>
                </a:solidFill>
                <a:latin typeface="+mn-lt"/>
              </a:rPr>
              <a:t>Employee seeks help thru a management resource, no clear work related issue</a:t>
            </a:r>
          </a:p>
          <a:p>
            <a:r>
              <a:rPr lang="en-US" sz="2000" b="1" i="0" dirty="0">
                <a:solidFill>
                  <a:srgbClr val="FFFF00"/>
                </a:solidFill>
                <a:latin typeface="+mn-lt"/>
              </a:rPr>
              <a:t>Complex semi-private</a:t>
            </a:r>
          </a:p>
          <a:p>
            <a:pPr lvl="1"/>
            <a:r>
              <a:rPr lang="en-US" sz="2000" b="1" i="0" dirty="0">
                <a:solidFill>
                  <a:srgbClr val="FFFF00"/>
                </a:solidFill>
                <a:latin typeface="+mn-lt"/>
              </a:rPr>
              <a:t>ADA issues require employer involvement</a:t>
            </a:r>
          </a:p>
          <a:p>
            <a:r>
              <a:rPr lang="en-US" sz="2000" b="1" i="0" dirty="0">
                <a:solidFill>
                  <a:srgbClr val="FFFF00"/>
                </a:solidFill>
                <a:latin typeface="+mn-lt"/>
              </a:rPr>
              <a:t>Resistant – No direct workplace impact</a:t>
            </a:r>
          </a:p>
          <a:p>
            <a:pPr lvl="1"/>
            <a:r>
              <a:rPr lang="en-US" sz="2000" b="1" i="0" dirty="0">
                <a:solidFill>
                  <a:srgbClr val="FFFF00"/>
                </a:solidFill>
                <a:latin typeface="+mn-lt"/>
              </a:rPr>
              <a:t>“Signs” observed, no significant workplace impact, employee resists</a:t>
            </a:r>
          </a:p>
          <a:p>
            <a:r>
              <a:rPr lang="en-US" sz="2000" b="1" i="0" dirty="0">
                <a:solidFill>
                  <a:srgbClr val="FFFF00"/>
                </a:solidFill>
                <a:latin typeface="+mn-lt"/>
              </a:rPr>
              <a:t>Resistant – Workplace Impact</a:t>
            </a:r>
          </a:p>
          <a:p>
            <a:pPr lvl="1"/>
            <a:r>
              <a:rPr lang="en-US" sz="2000" b="1" i="0" dirty="0">
                <a:solidFill>
                  <a:srgbClr val="FFFF00"/>
                </a:solidFill>
                <a:latin typeface="+mn-lt"/>
              </a:rPr>
              <a:t>“Signs” observed, workplace impacted, employee resists</a:t>
            </a:r>
          </a:p>
          <a:p>
            <a:r>
              <a:rPr lang="en-US" sz="2000" b="1" i="0" dirty="0">
                <a:solidFill>
                  <a:srgbClr val="FFFF00"/>
                </a:solidFill>
                <a:latin typeface="+mn-lt"/>
              </a:rPr>
              <a:t>Risk of Harm to Others</a:t>
            </a:r>
          </a:p>
          <a:p>
            <a:pPr lvl="1"/>
            <a:r>
              <a:rPr lang="en-US" sz="2000" b="1" i="0" dirty="0">
                <a:solidFill>
                  <a:srgbClr val="FFFF00"/>
                </a:solidFill>
                <a:latin typeface="+mn-lt"/>
              </a:rPr>
              <a:t>Suicidal-homicidal indicators, you know and must intervene</a:t>
            </a:r>
          </a:p>
        </p:txBody>
      </p:sp>
      <p:sp>
        <p:nvSpPr>
          <p:cNvPr id="4" name="Footer Placeholder 3"/>
          <p:cNvSpPr>
            <a:spLocks noGrp="1"/>
          </p:cNvSpPr>
          <p:nvPr>
            <p:ph type="ftr" sz="quarter" idx="11"/>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F7D78B99-FE2A-4D07-BDD4-105D5B7B287F}"/>
              </a:ext>
            </a:extLst>
          </p:cNvPr>
          <p:cNvSpPr>
            <a:spLocks noGrp="1"/>
          </p:cNvSpPr>
          <p:nvPr>
            <p:ph type="dt" sz="half" idx="10"/>
          </p:nvPr>
        </p:nvSpPr>
        <p:spPr/>
        <p:txBody>
          <a:bodyPr/>
          <a:lstStyle/>
          <a:p>
            <a:pPr>
              <a:defRPr/>
            </a:pPr>
            <a:fld id="{6E933457-18BD-476F-9026-CD6D05BF19E9}" type="datetime1">
              <a:rPr lang="en-US" smtClean="0"/>
              <a:t>9/27/2022</a:t>
            </a:fld>
            <a:endParaRPr lang="en-US" dirty="0"/>
          </a:p>
        </p:txBody>
      </p:sp>
    </p:spTree>
    <p:extLst>
      <p:ext uri="{BB962C8B-B14F-4D97-AF65-F5344CB8AC3E}">
        <p14:creationId xmlns:p14="http://schemas.microsoft.com/office/powerpoint/2010/main" val="21369502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Rectangle 2"/>
          <p:cNvSpPr>
            <a:spLocks noGrp="1" noChangeArrowheads="1"/>
          </p:cNvSpPr>
          <p:nvPr>
            <p:ph type="title"/>
          </p:nvPr>
        </p:nvSpPr>
        <p:spPr>
          <a:xfrm>
            <a:off x="876300" y="249238"/>
            <a:ext cx="8610600" cy="381000"/>
          </a:xfrm>
        </p:spPr>
        <p:txBody>
          <a:bodyPr/>
          <a:lstStyle/>
          <a:p>
            <a:pPr eaLnBrk="1" hangingPunct="1"/>
            <a:r>
              <a:rPr lang="en-US" b="1" i="0" dirty="0">
                <a:solidFill>
                  <a:srgbClr val="FFFF00"/>
                </a:solidFill>
                <a:latin typeface="+mn-lt"/>
                <a:ea typeface="ＭＳ Ｐゴシック"/>
                <a:cs typeface="ＭＳ Ｐゴシック"/>
              </a:rPr>
              <a:t>Assessment and Action Options</a:t>
            </a:r>
          </a:p>
        </p:txBody>
      </p:sp>
      <p:sp>
        <p:nvSpPr>
          <p:cNvPr id="568322" name="Rectangle 3"/>
          <p:cNvSpPr>
            <a:spLocks noGrp="1" noChangeArrowheads="1"/>
          </p:cNvSpPr>
          <p:nvPr>
            <p:ph idx="1"/>
          </p:nvPr>
        </p:nvSpPr>
        <p:spPr>
          <a:xfrm>
            <a:off x="1028700" y="914400"/>
            <a:ext cx="8382000" cy="5474576"/>
          </a:xfrm>
        </p:spPr>
        <p:txBody>
          <a:bodyPr/>
          <a:lstStyle/>
          <a:p>
            <a:pPr eaLnBrk="1" hangingPunct="1">
              <a:lnSpc>
                <a:spcPct val="95000"/>
              </a:lnSpc>
            </a:pPr>
            <a:r>
              <a:rPr lang="en-US" sz="2400" b="1" i="0" dirty="0">
                <a:solidFill>
                  <a:srgbClr val="FFFF00"/>
                </a:solidFill>
                <a:latin typeface="+mn-lt"/>
                <a:ea typeface="ＭＳ Ｐゴシック"/>
              </a:rPr>
              <a:t>Screening-Triage: internal</a:t>
            </a:r>
          </a:p>
          <a:p>
            <a:pPr eaLnBrk="1" hangingPunct="1">
              <a:lnSpc>
                <a:spcPct val="95000"/>
              </a:lnSpc>
            </a:pPr>
            <a:r>
              <a:rPr lang="en-US" sz="2400" b="1" i="0" dirty="0">
                <a:solidFill>
                  <a:srgbClr val="FFFF00"/>
                </a:solidFill>
                <a:latin typeface="+mn-lt"/>
                <a:ea typeface="ＭＳ Ｐゴシック"/>
              </a:rPr>
              <a:t>Decision tree of communication</a:t>
            </a:r>
          </a:p>
          <a:p>
            <a:pPr eaLnBrk="1" hangingPunct="1">
              <a:lnSpc>
                <a:spcPct val="95000"/>
              </a:lnSpc>
            </a:pPr>
            <a:r>
              <a:rPr lang="en-US" sz="2400" b="1" i="0" dirty="0">
                <a:solidFill>
                  <a:srgbClr val="FFFF00"/>
                </a:solidFill>
                <a:latin typeface="+mn-lt"/>
                <a:ea typeface="ＭＳ Ｐゴシック"/>
              </a:rPr>
              <a:t>Designated persons to exchange information</a:t>
            </a:r>
          </a:p>
          <a:p>
            <a:pPr eaLnBrk="1" hangingPunct="1">
              <a:lnSpc>
                <a:spcPct val="95000"/>
              </a:lnSpc>
            </a:pPr>
            <a:r>
              <a:rPr lang="en-US" sz="2400" b="1" i="0" dirty="0">
                <a:solidFill>
                  <a:srgbClr val="FFFF00"/>
                </a:solidFill>
                <a:latin typeface="+mn-lt"/>
                <a:ea typeface="ＭＳ Ｐゴシック"/>
              </a:rPr>
              <a:t>Crisis intervention by mental health professional/law enforcement</a:t>
            </a:r>
          </a:p>
          <a:p>
            <a:pPr eaLnBrk="1" hangingPunct="1">
              <a:lnSpc>
                <a:spcPct val="95000"/>
              </a:lnSpc>
            </a:pPr>
            <a:r>
              <a:rPr lang="en-US" sz="2400" b="1" i="0" dirty="0">
                <a:solidFill>
                  <a:srgbClr val="FFFF00"/>
                </a:solidFill>
                <a:latin typeface="+mn-lt"/>
                <a:ea typeface="ＭＳ Ｐゴシック"/>
              </a:rPr>
              <a:t>Indirect Professional Assessment</a:t>
            </a:r>
          </a:p>
          <a:p>
            <a:pPr lvl="1" eaLnBrk="1" hangingPunct="1">
              <a:lnSpc>
                <a:spcPct val="95000"/>
              </a:lnSpc>
            </a:pPr>
            <a:r>
              <a:rPr lang="en-US" sz="2200" b="1" i="0" dirty="0">
                <a:solidFill>
                  <a:srgbClr val="FFFF00"/>
                </a:solidFill>
                <a:latin typeface="+mn-lt"/>
                <a:ea typeface="ＭＳ Ｐゴシック"/>
                <a:cs typeface="Arial"/>
              </a:rPr>
              <a:t>using the data available to formulate hypothesis of risk and viable options at a given point in time</a:t>
            </a:r>
          </a:p>
          <a:p>
            <a:pPr eaLnBrk="1" hangingPunct="1">
              <a:lnSpc>
                <a:spcPct val="95000"/>
              </a:lnSpc>
            </a:pPr>
            <a:r>
              <a:rPr lang="en-US" sz="2400" b="1" i="0" dirty="0">
                <a:solidFill>
                  <a:srgbClr val="FFFF00"/>
                </a:solidFill>
                <a:latin typeface="+mn-lt"/>
                <a:ea typeface="ＭＳ Ｐゴシック"/>
                <a:cs typeface="Arial"/>
              </a:rPr>
              <a:t>Direct Professional Assessment</a:t>
            </a:r>
          </a:p>
          <a:p>
            <a:pPr lvl="1" eaLnBrk="1" hangingPunct="1">
              <a:lnSpc>
                <a:spcPct val="105000"/>
              </a:lnSpc>
            </a:pPr>
            <a:r>
              <a:rPr lang="en-US" sz="2200" b="1" i="0" dirty="0">
                <a:solidFill>
                  <a:srgbClr val="FFFF00"/>
                </a:solidFill>
                <a:latin typeface="+mn-lt"/>
                <a:ea typeface="ＭＳ Ｐゴシック"/>
                <a:cs typeface="Arial"/>
              </a:rPr>
              <a:t>face-to-face interview plus all other data.</a:t>
            </a:r>
          </a:p>
          <a:p>
            <a:pPr lvl="1" eaLnBrk="1" hangingPunct="1">
              <a:lnSpc>
                <a:spcPct val="105000"/>
              </a:lnSpc>
            </a:pPr>
            <a:r>
              <a:rPr lang="en-US" sz="2200" b="1" i="0" dirty="0">
                <a:solidFill>
                  <a:srgbClr val="FFFF00"/>
                </a:solidFill>
                <a:latin typeface="+mn-lt"/>
                <a:ea typeface="ＭＳ Ｐゴシック"/>
                <a:cs typeface="Arial"/>
              </a:rPr>
              <a:t>especially when there is possible risk to others</a:t>
            </a:r>
          </a:p>
          <a:p>
            <a:pPr eaLnBrk="1" hangingPunct="1">
              <a:lnSpc>
                <a:spcPct val="105000"/>
              </a:lnSpc>
            </a:pPr>
            <a:r>
              <a:rPr lang="en-US" sz="2200" b="1" i="0" dirty="0">
                <a:solidFill>
                  <a:srgbClr val="FFFF00"/>
                </a:solidFill>
                <a:latin typeface="+mn-lt"/>
                <a:ea typeface="ＭＳ Ｐゴシック"/>
              </a:rPr>
              <a:t>Ongoing professional case consultation</a:t>
            </a:r>
          </a:p>
          <a:p>
            <a:pPr lvl="1" eaLnBrk="1" hangingPunct="1">
              <a:lnSpc>
                <a:spcPct val="105000"/>
              </a:lnSpc>
            </a:pPr>
            <a:endParaRPr lang="en-US" sz="1100" b="1" i="0" dirty="0">
              <a:solidFill>
                <a:srgbClr val="FFFF00"/>
              </a:solidFill>
              <a:latin typeface="+mn-lt"/>
              <a:ea typeface="ＭＳ Ｐゴシック"/>
              <a:cs typeface="Arial"/>
            </a:endParaRPr>
          </a:p>
          <a:p>
            <a:pPr marL="0" indent="0" algn="ctr" eaLnBrk="1" hangingPunct="1">
              <a:lnSpc>
                <a:spcPct val="105000"/>
              </a:lnSpc>
              <a:buNone/>
            </a:pPr>
            <a:r>
              <a:rPr lang="en-US" b="1" i="0" dirty="0">
                <a:solidFill>
                  <a:srgbClr val="FFFF00"/>
                </a:solidFill>
                <a:latin typeface="+mn-lt"/>
                <a:ea typeface="ＭＳ Ｐゴシック"/>
                <a:cs typeface="Arial"/>
              </a:rPr>
              <a:t>“When in doubt, confer”</a:t>
            </a:r>
          </a:p>
        </p:txBody>
      </p:sp>
      <p:sp>
        <p:nvSpPr>
          <p:cNvPr id="3" name="Footer Placeholder 2"/>
          <p:cNvSpPr>
            <a:spLocks noGrp="1"/>
          </p:cNvSpPr>
          <p:nvPr>
            <p:ph type="ftr" sz="quarter" idx="11"/>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1A4A036D-760C-4B09-9E46-49CE492835BB}"/>
              </a:ext>
            </a:extLst>
          </p:cNvPr>
          <p:cNvSpPr>
            <a:spLocks noGrp="1"/>
          </p:cNvSpPr>
          <p:nvPr>
            <p:ph type="dt" sz="half" idx="10"/>
          </p:nvPr>
        </p:nvSpPr>
        <p:spPr/>
        <p:txBody>
          <a:bodyPr/>
          <a:lstStyle/>
          <a:p>
            <a:pPr>
              <a:defRPr/>
            </a:pPr>
            <a:fld id="{9C8AE675-250E-425D-B086-15CE78E04337}" type="datetime1">
              <a:rPr lang="en-US" smtClean="0"/>
              <a:t>9/27/2022</a:t>
            </a:fld>
            <a:endParaRPr lang="en-US" dirty="0"/>
          </a:p>
        </p:txBody>
      </p:sp>
    </p:spTree>
    <p:extLst>
      <p:ext uri="{BB962C8B-B14F-4D97-AF65-F5344CB8AC3E}">
        <p14:creationId xmlns:p14="http://schemas.microsoft.com/office/powerpoint/2010/main" val="13016553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1028700" y="-76200"/>
            <a:ext cx="7467600" cy="1143000"/>
          </a:xfrm>
        </p:spPr>
        <p:txBody>
          <a:bodyPr/>
          <a:lstStyle/>
          <a:p>
            <a:r>
              <a:rPr lang="en-US" sz="4000" b="1" i="0" dirty="0">
                <a:solidFill>
                  <a:srgbClr val="FFFF00"/>
                </a:solidFill>
                <a:latin typeface="+mn-lt"/>
              </a:rPr>
              <a:t>Treatment Options Overview</a:t>
            </a:r>
            <a:endParaRPr lang="en-US" sz="4000" b="1" i="0" dirty="0">
              <a:solidFill>
                <a:srgbClr val="FFFF00"/>
              </a:solidFill>
              <a:effectLst>
                <a:outerShdw blurRad="38100" dist="38100" dir="2700000" algn="tl">
                  <a:srgbClr val="DDDDDD"/>
                </a:outerShdw>
              </a:effectLst>
              <a:latin typeface="+mn-lt"/>
            </a:endParaRPr>
          </a:p>
        </p:txBody>
      </p:sp>
      <p:sp>
        <p:nvSpPr>
          <p:cNvPr id="883715" name="Rectangle 3"/>
          <p:cNvSpPr>
            <a:spLocks noGrp="1" noChangeArrowheads="1"/>
          </p:cNvSpPr>
          <p:nvPr>
            <p:ph type="body" idx="1"/>
          </p:nvPr>
        </p:nvSpPr>
        <p:spPr>
          <a:xfrm>
            <a:off x="1333501" y="1447801"/>
            <a:ext cx="7521575" cy="2606675"/>
          </a:xfrm>
        </p:spPr>
        <p:txBody>
          <a:bodyPr/>
          <a:lstStyle/>
          <a:p>
            <a:r>
              <a:rPr lang="en-US" sz="2800" b="1" i="0" dirty="0">
                <a:solidFill>
                  <a:srgbClr val="FFFF00"/>
                </a:solidFill>
                <a:latin typeface="+mn-lt"/>
              </a:rPr>
              <a:t>Hospitalization</a:t>
            </a:r>
          </a:p>
          <a:p>
            <a:r>
              <a:rPr lang="en-US" sz="2800" b="1" i="0" dirty="0">
                <a:solidFill>
                  <a:srgbClr val="FFFF00"/>
                </a:solidFill>
                <a:latin typeface="+mn-lt"/>
              </a:rPr>
              <a:t>Outpatient psychotherapy</a:t>
            </a:r>
          </a:p>
          <a:p>
            <a:r>
              <a:rPr lang="en-US" sz="2800" b="1" i="0" dirty="0">
                <a:solidFill>
                  <a:srgbClr val="FFFF00"/>
                </a:solidFill>
                <a:latin typeface="+mn-lt"/>
              </a:rPr>
              <a:t>Medication</a:t>
            </a:r>
          </a:p>
          <a:p>
            <a:r>
              <a:rPr lang="en-US" sz="2800" b="1" i="0" dirty="0">
                <a:solidFill>
                  <a:srgbClr val="FFFF00"/>
                </a:solidFill>
                <a:latin typeface="+mn-lt"/>
              </a:rPr>
              <a:t>Social support</a:t>
            </a:r>
            <a:endParaRPr lang="en-US" sz="2800" b="1" i="0" u="sng" dirty="0">
              <a:solidFill>
                <a:srgbClr val="FFFF00"/>
              </a:solidFill>
              <a:latin typeface="+mn-lt"/>
            </a:endParaRPr>
          </a:p>
          <a:p>
            <a:r>
              <a:rPr lang="en-US" sz="2800" b="1" i="0" dirty="0">
                <a:solidFill>
                  <a:srgbClr val="FFFF00"/>
                </a:solidFill>
                <a:latin typeface="+mn-lt"/>
              </a:rPr>
              <a:t>Life and work changes and reasonable accommodation</a:t>
            </a:r>
          </a:p>
        </p:txBody>
      </p:sp>
      <p:sp>
        <p:nvSpPr>
          <p:cNvPr id="3" name="Footer Placeholder 2"/>
          <p:cNvSpPr>
            <a:spLocks noGrp="1"/>
          </p:cNvSpPr>
          <p:nvPr>
            <p:ph type="ftr" sz="quarter" idx="11"/>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73B8B669-61C8-4C6A-84F9-C0525881ED93}"/>
              </a:ext>
            </a:extLst>
          </p:cNvPr>
          <p:cNvSpPr>
            <a:spLocks noGrp="1"/>
          </p:cNvSpPr>
          <p:nvPr>
            <p:ph type="dt" sz="half" idx="10"/>
          </p:nvPr>
        </p:nvSpPr>
        <p:spPr/>
        <p:txBody>
          <a:bodyPr/>
          <a:lstStyle/>
          <a:p>
            <a:pPr>
              <a:defRPr/>
            </a:pPr>
            <a:fld id="{13297521-1229-4C7B-B86C-5008A5A71277}" type="datetime1">
              <a:rPr lang="en-US" smtClean="0"/>
              <a:t>9/27/2022</a:t>
            </a:fld>
            <a:endParaRPr lang="en-US" dirty="0"/>
          </a:p>
        </p:txBody>
      </p:sp>
    </p:spTree>
    <p:extLst>
      <p:ext uri="{BB962C8B-B14F-4D97-AF65-F5344CB8AC3E}">
        <p14:creationId xmlns:p14="http://schemas.microsoft.com/office/powerpoint/2010/main" val="29663833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514600"/>
            <a:ext cx="9258300" cy="1143000"/>
          </a:xfrm>
        </p:spPr>
        <p:txBody>
          <a:bodyPr/>
          <a:lstStyle/>
          <a:p>
            <a:r>
              <a:rPr lang="en-US" b="1" i="0" dirty="0">
                <a:solidFill>
                  <a:srgbClr val="FFFF00"/>
                </a:solidFill>
                <a:latin typeface="+mn-lt"/>
              </a:rPr>
              <a:t>Stalking</a:t>
            </a: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AFC8268B-4560-4970-AAB9-3EFB130FF4AE}"/>
              </a:ext>
            </a:extLst>
          </p:cNvPr>
          <p:cNvSpPr>
            <a:spLocks noGrp="1"/>
          </p:cNvSpPr>
          <p:nvPr>
            <p:ph type="dt" sz="half" idx="10"/>
          </p:nvPr>
        </p:nvSpPr>
        <p:spPr/>
        <p:txBody>
          <a:bodyPr/>
          <a:lstStyle/>
          <a:p>
            <a:pPr>
              <a:defRPr/>
            </a:pPr>
            <a:fld id="{62160AF5-4454-4117-A700-16C0EF9B10C1}" type="datetime1">
              <a:rPr lang="en-US" smtClean="0"/>
              <a:t>9/27/2022</a:t>
            </a:fld>
            <a:endParaRPr lang="en-US" dirty="0"/>
          </a:p>
        </p:txBody>
      </p:sp>
    </p:spTree>
    <p:extLst>
      <p:ext uri="{BB962C8B-B14F-4D97-AF65-F5344CB8AC3E}">
        <p14:creationId xmlns:p14="http://schemas.microsoft.com/office/powerpoint/2010/main" val="4895703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17FBD-DA52-43AB-B11A-94D74F626397}"/>
              </a:ext>
            </a:extLst>
          </p:cNvPr>
          <p:cNvSpPr>
            <a:spLocks noGrp="1"/>
          </p:cNvSpPr>
          <p:nvPr>
            <p:ph idx="1"/>
          </p:nvPr>
        </p:nvSpPr>
        <p:spPr>
          <a:xfrm>
            <a:off x="571500" y="2514600"/>
            <a:ext cx="9258300" cy="4525963"/>
          </a:xfrm>
        </p:spPr>
        <p:txBody>
          <a:bodyPr/>
          <a:lstStyle/>
          <a:p>
            <a:pPr marL="0" indent="0" algn="ctr">
              <a:buNone/>
            </a:pPr>
            <a:r>
              <a:rPr lang="en-US" b="1" dirty="0">
                <a:solidFill>
                  <a:srgbClr val="FFFF00"/>
                </a:solidFill>
                <a:effectLst/>
              </a:rPr>
              <a:t>“Every move you make, every bond you break </a:t>
            </a:r>
            <a:br>
              <a:rPr lang="en-US" b="1" dirty="0">
                <a:solidFill>
                  <a:srgbClr val="FFFF00"/>
                </a:solidFill>
                <a:effectLst/>
              </a:rPr>
            </a:br>
            <a:r>
              <a:rPr lang="en-US" b="1" dirty="0">
                <a:solidFill>
                  <a:srgbClr val="FFFF00"/>
                </a:solidFill>
                <a:effectLst/>
              </a:rPr>
              <a:t>Every step you take I'll be watching you…”</a:t>
            </a:r>
            <a:endParaRPr lang="en-US" b="1" dirty="0">
              <a:solidFill>
                <a:srgbClr val="FFFF00"/>
              </a:solidFill>
            </a:endParaRPr>
          </a:p>
        </p:txBody>
      </p:sp>
      <p:sp>
        <p:nvSpPr>
          <p:cNvPr id="4" name="Date Placeholder 3">
            <a:extLst>
              <a:ext uri="{FF2B5EF4-FFF2-40B4-BE49-F238E27FC236}">
                <a16:creationId xmlns:a16="http://schemas.microsoft.com/office/drawing/2014/main" id="{3B5F8B2F-1920-4B04-8F15-341196A78CDE}"/>
              </a:ext>
            </a:extLst>
          </p:cNvPr>
          <p:cNvSpPr>
            <a:spLocks noGrp="1"/>
          </p:cNvSpPr>
          <p:nvPr>
            <p:ph type="dt" sz="half" idx="10"/>
          </p:nvPr>
        </p:nvSpPr>
        <p:spPr/>
        <p:txBody>
          <a:bodyPr/>
          <a:lstStyle/>
          <a:p>
            <a:pPr>
              <a:defRPr/>
            </a:pPr>
            <a:fld id="{A811E07A-11EE-416E-81D1-52BB3320A277}" type="datetime1">
              <a:rPr lang="en-US" smtClean="0"/>
              <a:t>9/27/2022</a:t>
            </a:fld>
            <a:endParaRPr lang="en-US" dirty="0"/>
          </a:p>
        </p:txBody>
      </p:sp>
      <p:sp>
        <p:nvSpPr>
          <p:cNvPr id="5" name="Footer Placeholder 4">
            <a:extLst>
              <a:ext uri="{FF2B5EF4-FFF2-40B4-BE49-F238E27FC236}">
                <a16:creationId xmlns:a16="http://schemas.microsoft.com/office/drawing/2014/main" id="{C6269C3A-CE5A-46F9-97EC-7A37D894C72B}"/>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5337148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03C6-1F64-4F9F-9B60-8188FF536C9A}"/>
              </a:ext>
            </a:extLst>
          </p:cNvPr>
          <p:cNvSpPr>
            <a:spLocks noGrp="1"/>
          </p:cNvSpPr>
          <p:nvPr>
            <p:ph type="title"/>
          </p:nvPr>
        </p:nvSpPr>
        <p:spPr/>
        <p:txBody>
          <a:bodyPr/>
          <a:lstStyle/>
          <a:p>
            <a:r>
              <a:rPr lang="en-US" sz="3200" dirty="0">
                <a:solidFill>
                  <a:srgbClr val="FFFF00"/>
                </a:solidFill>
                <a:effectLst/>
              </a:rPr>
              <a:t>Minnesota’s Anti-Stalking Law 2018</a:t>
            </a:r>
            <a:endParaRPr lang="en-US" sz="3200" dirty="0"/>
          </a:p>
        </p:txBody>
      </p:sp>
      <p:sp>
        <p:nvSpPr>
          <p:cNvPr id="3" name="Content Placeholder 2">
            <a:extLst>
              <a:ext uri="{FF2B5EF4-FFF2-40B4-BE49-F238E27FC236}">
                <a16:creationId xmlns:a16="http://schemas.microsoft.com/office/drawing/2014/main" id="{EDB5733D-CD8E-4130-9FA2-8F8FA5C94EC3}"/>
              </a:ext>
            </a:extLst>
          </p:cNvPr>
          <p:cNvSpPr>
            <a:spLocks noGrp="1"/>
          </p:cNvSpPr>
          <p:nvPr>
            <p:ph idx="1"/>
          </p:nvPr>
        </p:nvSpPr>
        <p:spPr/>
        <p:txBody>
          <a:bodyPr/>
          <a:lstStyle/>
          <a:p>
            <a:pPr>
              <a:buFont typeface="Arial" panose="020B0604020202020204" pitchFamily="34" charset="0"/>
              <a:buChar char="•"/>
            </a:pPr>
            <a:r>
              <a:rPr lang="en-US" sz="2800" b="1" dirty="0">
                <a:solidFill>
                  <a:srgbClr val="FFFF00"/>
                </a:solidFill>
                <a:effectLst/>
              </a:rPr>
              <a:t>609.749</a:t>
            </a:r>
            <a:r>
              <a:rPr lang="en-US" sz="2800" b="1" dirty="0">
                <a:solidFill>
                  <a:srgbClr val="FFFF00"/>
                </a:solidFill>
                <a:effectLst/>
                <a:hlinkClick r:id="rId2" tooltip="Link to Subdivision 1.">
                  <a:extLst>
                    <a:ext uri="{A12FA001-AC4F-418D-AE19-62706E023703}">
                      <ahyp:hlinkClr xmlns:ahyp="http://schemas.microsoft.com/office/drawing/2018/hyperlinkcolor" val="tx"/>
                    </a:ext>
                  </a:extLst>
                </a:hlinkClick>
              </a:rPr>
              <a:t>§</a:t>
            </a:r>
            <a:r>
              <a:rPr lang="en-US" sz="2800" b="1" dirty="0">
                <a:solidFill>
                  <a:srgbClr val="FFFF00"/>
                </a:solidFill>
                <a:effectLst/>
              </a:rPr>
              <a:t> Subdivision 1.   As used in this section, "stalking" means to engage in conduct which the actor knows or has reason to know would cause the victim under the circumstances to feel frightened, threatened, oppressed, persecuted, or intimidated, and causes this reaction on the part of the victim regardless of the relationship between the actor and victim.</a:t>
            </a:r>
          </a:p>
          <a:p>
            <a:pPr>
              <a:buFont typeface="Arial" panose="020B0604020202020204" pitchFamily="34" charset="0"/>
              <a:buChar char="•"/>
            </a:pPr>
            <a:endParaRPr lang="en-US" sz="2800" b="1" dirty="0">
              <a:solidFill>
                <a:srgbClr val="FFFF00"/>
              </a:solidFill>
            </a:endParaRPr>
          </a:p>
        </p:txBody>
      </p:sp>
      <p:sp>
        <p:nvSpPr>
          <p:cNvPr id="4" name="Footer Placeholder 3">
            <a:extLst>
              <a:ext uri="{FF2B5EF4-FFF2-40B4-BE49-F238E27FC236}">
                <a16:creationId xmlns:a16="http://schemas.microsoft.com/office/drawing/2014/main" id="{C2AACB5E-3BF6-474D-B42E-2B0952FD463E}"/>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142B106E-4465-4158-AC09-E69F71CED0AF}"/>
              </a:ext>
            </a:extLst>
          </p:cNvPr>
          <p:cNvSpPr>
            <a:spLocks noGrp="1"/>
          </p:cNvSpPr>
          <p:nvPr>
            <p:ph type="dt" sz="half" idx="10"/>
          </p:nvPr>
        </p:nvSpPr>
        <p:spPr/>
        <p:txBody>
          <a:bodyPr/>
          <a:lstStyle/>
          <a:p>
            <a:pPr>
              <a:defRPr/>
            </a:pPr>
            <a:fld id="{A45E5D37-4245-44AC-BE43-F01166E0BED6}" type="datetime1">
              <a:rPr lang="en-US" smtClean="0"/>
              <a:t>9/27/2022</a:t>
            </a:fld>
            <a:endParaRPr lang="en-US" dirty="0"/>
          </a:p>
        </p:txBody>
      </p:sp>
    </p:spTree>
    <p:extLst>
      <p:ext uri="{BB962C8B-B14F-4D97-AF65-F5344CB8AC3E}">
        <p14:creationId xmlns:p14="http://schemas.microsoft.com/office/powerpoint/2010/main" val="213360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5C7453-8AC3-47C7-877C-48DED49DE0DC}"/>
              </a:ext>
            </a:extLst>
          </p:cNvPr>
          <p:cNvSpPr>
            <a:spLocks noGrp="1"/>
          </p:cNvSpPr>
          <p:nvPr>
            <p:ph type="ftr" sz="quarter" idx="12"/>
          </p:nvPr>
        </p:nvSpPr>
        <p:spPr/>
        <p:txBody>
          <a:bodyPr/>
          <a:lstStyle/>
          <a:p>
            <a:pPr>
              <a:defRPr/>
            </a:pPr>
            <a:r>
              <a:rPr lang="en-US" dirty="0"/>
              <a:t>St. Cloud, MN 09302022</a:t>
            </a:r>
          </a:p>
        </p:txBody>
      </p:sp>
      <p:pic>
        <p:nvPicPr>
          <p:cNvPr id="6" name="Picture 5">
            <a:extLst>
              <a:ext uri="{FF2B5EF4-FFF2-40B4-BE49-F238E27FC236}">
                <a16:creationId xmlns:a16="http://schemas.microsoft.com/office/drawing/2014/main" id="{218FA895-987F-4B20-543B-42E84F6761BE}"/>
              </a:ext>
            </a:extLst>
          </p:cNvPr>
          <p:cNvPicPr>
            <a:picLocks noChangeAspect="1"/>
          </p:cNvPicPr>
          <p:nvPr/>
        </p:nvPicPr>
        <p:blipFill>
          <a:blip r:embed="rId2"/>
          <a:stretch>
            <a:fillRect/>
          </a:stretch>
        </p:blipFill>
        <p:spPr>
          <a:xfrm>
            <a:off x="800100" y="381000"/>
            <a:ext cx="8762999" cy="5715000"/>
          </a:xfrm>
          <a:prstGeom prst="rect">
            <a:avLst/>
          </a:prstGeom>
        </p:spPr>
      </p:pic>
      <p:sp>
        <p:nvSpPr>
          <p:cNvPr id="3" name="Date Placeholder 2">
            <a:extLst>
              <a:ext uri="{FF2B5EF4-FFF2-40B4-BE49-F238E27FC236}">
                <a16:creationId xmlns:a16="http://schemas.microsoft.com/office/drawing/2014/main" id="{AB4321C0-FB06-322D-4DE3-EAFDE6276A02}"/>
              </a:ext>
            </a:extLst>
          </p:cNvPr>
          <p:cNvSpPr>
            <a:spLocks noGrp="1"/>
          </p:cNvSpPr>
          <p:nvPr>
            <p:ph type="dt" sz="half" idx="10"/>
          </p:nvPr>
        </p:nvSpPr>
        <p:spPr/>
        <p:txBody>
          <a:bodyPr/>
          <a:lstStyle/>
          <a:p>
            <a:pPr>
              <a:defRPr/>
            </a:pPr>
            <a:fld id="{096C2698-8C90-4D03-B23C-DF611EBC4526}" type="datetime1">
              <a:rPr lang="en-US" smtClean="0"/>
              <a:t>9/27/2022</a:t>
            </a:fld>
            <a:endParaRPr lang="en-US" dirty="0"/>
          </a:p>
        </p:txBody>
      </p:sp>
    </p:spTree>
    <p:extLst>
      <p:ext uri="{BB962C8B-B14F-4D97-AF65-F5344CB8AC3E}">
        <p14:creationId xmlns:p14="http://schemas.microsoft.com/office/powerpoint/2010/main" val="73492023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C489-BE8C-48D0-9E07-EAE70132ED4E}"/>
              </a:ext>
            </a:extLst>
          </p:cNvPr>
          <p:cNvSpPr>
            <a:spLocks noGrp="1"/>
          </p:cNvSpPr>
          <p:nvPr>
            <p:ph type="title"/>
          </p:nvPr>
        </p:nvSpPr>
        <p:spPr/>
        <p:txBody>
          <a:bodyPr/>
          <a:lstStyle/>
          <a:p>
            <a:r>
              <a:rPr lang="en-US" dirty="0">
                <a:solidFill>
                  <a:srgbClr val="FFFF00"/>
                </a:solidFill>
                <a:effectLst/>
              </a:rPr>
              <a:t>Minnesota’s Anti-Stalking Law 2018</a:t>
            </a:r>
            <a:endParaRPr lang="en-US" dirty="0"/>
          </a:p>
        </p:txBody>
      </p:sp>
      <p:sp>
        <p:nvSpPr>
          <p:cNvPr id="3" name="Content Placeholder 2">
            <a:extLst>
              <a:ext uri="{FF2B5EF4-FFF2-40B4-BE49-F238E27FC236}">
                <a16:creationId xmlns:a16="http://schemas.microsoft.com/office/drawing/2014/main" id="{9B055C06-8B45-45C6-9F55-1EF9E05724B5}"/>
              </a:ext>
            </a:extLst>
          </p:cNvPr>
          <p:cNvSpPr>
            <a:spLocks noGrp="1"/>
          </p:cNvSpPr>
          <p:nvPr>
            <p:ph idx="1"/>
          </p:nvPr>
        </p:nvSpPr>
        <p:spPr/>
        <p:txBody>
          <a:bodyPr/>
          <a:lstStyle/>
          <a:p>
            <a:pPr marL="0" indent="0">
              <a:buNone/>
            </a:pPr>
            <a:r>
              <a:rPr lang="en-US" sz="2400" b="1" dirty="0">
                <a:solidFill>
                  <a:srgbClr val="FFFF00"/>
                </a:solidFill>
                <a:effectLst/>
              </a:rPr>
              <a:t>Subd. 6.Mental health assessment and treatment.</a:t>
            </a:r>
          </a:p>
          <a:p>
            <a:pPr marL="0" indent="0">
              <a:buNone/>
            </a:pPr>
            <a:r>
              <a:rPr lang="en-US" sz="2400" b="1" dirty="0">
                <a:solidFill>
                  <a:srgbClr val="FFFF00"/>
                </a:solidFill>
                <a:effectLst/>
              </a:rPr>
              <a:t>(a) When a person is convicted of a felony offense under this section, or another felony offense arising out of a charge based on this section, the court shall order an independent professional mental health assessment of the offender's need for mental health treatment. The court may waive the assessment if an adequate assessment was conducted prior to the conviction.</a:t>
            </a:r>
          </a:p>
          <a:p>
            <a:pPr marL="0" indent="0">
              <a:buNone/>
            </a:pPr>
            <a:endParaRPr lang="en-US" sz="2400" b="1" dirty="0">
              <a:solidFill>
                <a:srgbClr val="FFFF00"/>
              </a:solidFill>
            </a:endParaRPr>
          </a:p>
        </p:txBody>
      </p:sp>
      <p:sp>
        <p:nvSpPr>
          <p:cNvPr id="4" name="Footer Placeholder 3">
            <a:extLst>
              <a:ext uri="{FF2B5EF4-FFF2-40B4-BE49-F238E27FC236}">
                <a16:creationId xmlns:a16="http://schemas.microsoft.com/office/drawing/2014/main" id="{AEE60F53-AF1F-4EB3-9D65-9CBBB52DE9CC}"/>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B04A300C-0A72-45DA-AF72-6BC5D816DF3D}"/>
              </a:ext>
            </a:extLst>
          </p:cNvPr>
          <p:cNvSpPr>
            <a:spLocks noGrp="1"/>
          </p:cNvSpPr>
          <p:nvPr>
            <p:ph type="dt" sz="half" idx="10"/>
          </p:nvPr>
        </p:nvSpPr>
        <p:spPr/>
        <p:txBody>
          <a:bodyPr/>
          <a:lstStyle/>
          <a:p>
            <a:pPr>
              <a:defRPr/>
            </a:pPr>
            <a:fld id="{C9295E1E-C659-4B98-BCC1-AC9786C8991E}" type="datetime1">
              <a:rPr lang="en-US" smtClean="0"/>
              <a:t>9/27/2022</a:t>
            </a:fld>
            <a:endParaRPr lang="en-US" dirty="0"/>
          </a:p>
        </p:txBody>
      </p:sp>
    </p:spTree>
    <p:extLst>
      <p:ext uri="{BB962C8B-B14F-4D97-AF65-F5344CB8AC3E}">
        <p14:creationId xmlns:p14="http://schemas.microsoft.com/office/powerpoint/2010/main" val="11096635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Rot="1" noChangeArrowheads="1"/>
          </p:cNvSpPr>
          <p:nvPr>
            <p:ph type="title"/>
          </p:nvPr>
        </p:nvSpPr>
        <p:spPr/>
        <p:txBody>
          <a:bodyPr/>
          <a:lstStyle/>
          <a:p>
            <a:pPr eaLnBrk="1" hangingPunct="1">
              <a:defRPr/>
            </a:pPr>
            <a:r>
              <a:rPr lang="en-US" b="1" i="0" dirty="0">
                <a:solidFill>
                  <a:srgbClr val="FFFF00"/>
                </a:solidFill>
                <a:latin typeface="+mn-lt"/>
              </a:rPr>
              <a:t>Stalking – Base Rates</a:t>
            </a:r>
          </a:p>
        </p:txBody>
      </p:sp>
      <p:sp>
        <p:nvSpPr>
          <p:cNvPr id="1345539" name="Rectangle 3"/>
          <p:cNvSpPr>
            <a:spLocks noGrp="1" noChangeArrowheads="1"/>
          </p:cNvSpPr>
          <p:nvPr>
            <p:ph type="body" idx="1"/>
          </p:nvPr>
        </p:nvSpPr>
        <p:spPr/>
        <p:txBody>
          <a:bodyPr/>
          <a:lstStyle/>
          <a:p>
            <a:pPr lvl="1">
              <a:defRPr/>
            </a:pPr>
            <a:r>
              <a:rPr lang="en-US" b="1" i="0" dirty="0">
                <a:solidFill>
                  <a:srgbClr val="FFFF00"/>
                </a:solidFill>
                <a:latin typeface="+mn-lt"/>
              </a:rPr>
              <a:t>Epidemiology (Aggression and Violent Behavior, Spitzberg, 2007)</a:t>
            </a:r>
          </a:p>
          <a:p>
            <a:pPr lvl="2">
              <a:defRPr/>
            </a:pPr>
            <a:r>
              <a:rPr lang="en-US" b="1" i="0" dirty="0">
                <a:solidFill>
                  <a:srgbClr val="FFFF00"/>
                </a:solidFill>
                <a:latin typeface="+mn-lt"/>
              </a:rPr>
              <a:t>8 – 32% women victimized during lifetime</a:t>
            </a:r>
          </a:p>
          <a:p>
            <a:pPr lvl="2">
              <a:defRPr/>
            </a:pPr>
            <a:r>
              <a:rPr lang="en-US" b="1" i="0" dirty="0">
                <a:solidFill>
                  <a:srgbClr val="FFFF00"/>
                </a:solidFill>
                <a:latin typeface="+mn-lt"/>
              </a:rPr>
              <a:t>2 - 13% men victimized during lifetime</a:t>
            </a:r>
          </a:p>
          <a:p>
            <a:pPr lvl="2">
              <a:defRPr/>
            </a:pPr>
            <a:r>
              <a:rPr lang="en-US" b="1" i="0" dirty="0">
                <a:solidFill>
                  <a:srgbClr val="FFFF00"/>
                </a:solidFill>
                <a:latin typeface="+mn-lt"/>
              </a:rPr>
              <a:t>Range varies because of how stalking is defined; if pursuit is used rather than stalking, higher rates are reported</a:t>
            </a:r>
          </a:p>
          <a:p>
            <a:pPr eaLnBrk="1" hangingPunct="1">
              <a:lnSpc>
                <a:spcPct val="90000"/>
              </a:lnSpc>
              <a:buClr>
                <a:srgbClr val="FFFF00"/>
              </a:buClr>
              <a:buFont typeface="Wingdings" pitchFamily="2" charset="2"/>
              <a:buChar char="Ø"/>
              <a:defRPr/>
            </a:pPr>
            <a:endParaRPr lang="en-US" b="1" i="0" dirty="0">
              <a:solidFill>
                <a:srgbClr val="FFFF00"/>
              </a:solidFill>
              <a:latin typeface="+mn-lt"/>
            </a:endParaRPr>
          </a:p>
        </p:txBody>
      </p:sp>
      <p:sp>
        <p:nvSpPr>
          <p:cNvPr id="2" name="Footer Placeholder 1"/>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16332B08-60A7-4B47-871B-8DFA0943478B}"/>
              </a:ext>
            </a:extLst>
          </p:cNvPr>
          <p:cNvSpPr>
            <a:spLocks noGrp="1"/>
          </p:cNvSpPr>
          <p:nvPr>
            <p:ph type="dt" sz="half" idx="10"/>
          </p:nvPr>
        </p:nvSpPr>
        <p:spPr/>
        <p:txBody>
          <a:bodyPr/>
          <a:lstStyle/>
          <a:p>
            <a:pPr>
              <a:defRPr/>
            </a:pPr>
            <a:fld id="{56987151-48CF-4ABA-AAFB-A7A520245228}" type="datetime1">
              <a:rPr lang="en-US" smtClean="0"/>
              <a:t>9/27/2022</a:t>
            </a:fld>
            <a:endParaRPr lang="en-US" dirty="0"/>
          </a:p>
        </p:txBody>
      </p:sp>
    </p:spTree>
    <p:extLst>
      <p:ext uri="{BB962C8B-B14F-4D97-AF65-F5344CB8AC3E}">
        <p14:creationId xmlns:p14="http://schemas.microsoft.com/office/powerpoint/2010/main" val="31839915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4350" y="133350"/>
            <a:ext cx="9258300" cy="1143000"/>
          </a:xfrm>
        </p:spPr>
        <p:txBody>
          <a:bodyPr/>
          <a:lstStyle/>
          <a:p>
            <a:r>
              <a:rPr lang="en-US" sz="3200" b="1" i="0" dirty="0">
                <a:solidFill>
                  <a:srgbClr val="FFFF00"/>
                </a:solidFill>
                <a:latin typeface="+mn-lt"/>
              </a:rPr>
              <a:t> Stalking Victims in the United States – Revised</a:t>
            </a:r>
            <a:br>
              <a:rPr lang="en-US" sz="3200" b="1" i="0" dirty="0">
                <a:solidFill>
                  <a:srgbClr val="FFFF00"/>
                </a:solidFill>
                <a:latin typeface="+mn-lt"/>
              </a:rPr>
            </a:br>
            <a:r>
              <a:rPr lang="en-US" sz="3200" b="1" i="0" dirty="0">
                <a:solidFill>
                  <a:srgbClr val="FFFF00"/>
                </a:solidFill>
                <a:latin typeface="+mn-lt"/>
              </a:rPr>
              <a:t>September 2012*</a:t>
            </a:r>
          </a:p>
        </p:txBody>
      </p:sp>
      <p:sp>
        <p:nvSpPr>
          <p:cNvPr id="95235" name="Rectangle 3"/>
          <p:cNvSpPr>
            <a:spLocks noGrp="1" noChangeArrowheads="1"/>
          </p:cNvSpPr>
          <p:nvPr>
            <p:ph type="body" idx="1"/>
          </p:nvPr>
        </p:nvSpPr>
        <p:spPr>
          <a:xfrm>
            <a:off x="723900" y="1447800"/>
            <a:ext cx="8743950" cy="4114800"/>
          </a:xfrm>
        </p:spPr>
        <p:txBody>
          <a:bodyPr/>
          <a:lstStyle/>
          <a:p>
            <a:pPr marL="457200" indent="-457200">
              <a:buFont typeface="+mj-lt"/>
              <a:buAutoNum type="arabicPeriod"/>
            </a:pPr>
            <a:r>
              <a:rPr lang="en-US" sz="2400" b="1" i="0" dirty="0">
                <a:solidFill>
                  <a:srgbClr val="FFFF00"/>
                </a:solidFill>
                <a:latin typeface="+mn-lt"/>
              </a:rPr>
              <a:t>During 12-month period, estimated 1.5% of persons age 18 or older were victims of stalking. </a:t>
            </a:r>
          </a:p>
          <a:p>
            <a:pPr marL="457200" indent="-457200">
              <a:buFont typeface="+mj-lt"/>
              <a:buAutoNum type="arabicPeriod"/>
            </a:pPr>
            <a:r>
              <a:rPr lang="en-US" sz="2400" b="1" i="0" dirty="0">
                <a:solidFill>
                  <a:srgbClr val="FFFF00"/>
                </a:solidFill>
                <a:latin typeface="+mn-lt"/>
              </a:rPr>
              <a:t>Percentage of stalking victims was highest for individuals who were divorced or separated (3.3%), compared to those married, never married, or widowed. </a:t>
            </a:r>
          </a:p>
          <a:p>
            <a:pPr marL="457200" indent="-457200">
              <a:buFont typeface="+mj-lt"/>
              <a:buAutoNum type="arabicPeriod"/>
            </a:pPr>
            <a:r>
              <a:rPr lang="en-US" sz="2400" b="1" i="0" dirty="0">
                <a:solidFill>
                  <a:srgbClr val="FFFF00"/>
                </a:solidFill>
                <a:latin typeface="+mn-lt"/>
              </a:rPr>
              <a:t>About 7 in 10 stalking victims knew their offender in some capacity.</a:t>
            </a:r>
          </a:p>
          <a:p>
            <a:pPr marL="457200" indent="-457200">
              <a:buFont typeface="+mj-lt"/>
              <a:buAutoNum type="arabicPeriod"/>
            </a:pPr>
            <a:r>
              <a:rPr lang="en-US" sz="2400" b="1" i="0" dirty="0">
                <a:solidFill>
                  <a:srgbClr val="FFFF00"/>
                </a:solidFill>
                <a:latin typeface="+mn-lt"/>
              </a:rPr>
              <a:t>A greater percentage of females were stalked than males; however, females and males were equally likely to experience harassment. </a:t>
            </a:r>
          </a:p>
          <a:p>
            <a:pPr marL="0" indent="0">
              <a:buNone/>
            </a:pPr>
            <a:r>
              <a:rPr lang="en-US" sz="1600" b="1" i="0" dirty="0">
                <a:solidFill>
                  <a:srgbClr val="FFFF00"/>
                </a:solidFill>
                <a:latin typeface="+mn-lt"/>
              </a:rPr>
              <a:t>*U.S. Department of Justice Office of Justice Programs Bureau of Justice Statistics, NCJ 224527</a:t>
            </a:r>
            <a:r>
              <a:rPr lang="en-US" b="1" i="0" dirty="0">
                <a:solidFill>
                  <a:srgbClr val="FFFF00"/>
                </a:solidFill>
                <a:latin typeface="+mn-lt"/>
              </a:rPr>
              <a:t> </a:t>
            </a:r>
            <a:r>
              <a:rPr lang="en-US" sz="1600" b="1" i="0" dirty="0">
                <a:solidFill>
                  <a:srgbClr val="FFFF00"/>
                </a:solidFill>
                <a:latin typeface="+mn-lt"/>
              </a:rPr>
              <a:t> </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D8CF5EFB-45E2-4036-BDD4-E814623CABEE}"/>
              </a:ext>
            </a:extLst>
          </p:cNvPr>
          <p:cNvSpPr>
            <a:spLocks noGrp="1"/>
          </p:cNvSpPr>
          <p:nvPr>
            <p:ph type="dt" sz="half" idx="10"/>
          </p:nvPr>
        </p:nvSpPr>
        <p:spPr/>
        <p:txBody>
          <a:bodyPr/>
          <a:lstStyle/>
          <a:p>
            <a:pPr>
              <a:defRPr/>
            </a:pPr>
            <a:fld id="{472031BC-DDFC-4E24-9A46-92C92A96B0DE}" type="datetime1">
              <a:rPr lang="en-US" smtClean="0"/>
              <a:t>9/27/2022</a:t>
            </a:fld>
            <a:endParaRPr lang="en-US" dirty="0"/>
          </a:p>
        </p:txBody>
      </p:sp>
    </p:spTree>
    <p:extLst>
      <p:ext uri="{BB962C8B-B14F-4D97-AF65-F5344CB8AC3E}">
        <p14:creationId xmlns:p14="http://schemas.microsoft.com/office/powerpoint/2010/main" val="35460108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4350" y="133350"/>
            <a:ext cx="9258300" cy="1143000"/>
          </a:xfrm>
        </p:spPr>
        <p:txBody>
          <a:bodyPr/>
          <a:lstStyle/>
          <a:p>
            <a:r>
              <a:rPr lang="en-US" sz="3200" b="1" i="0" dirty="0">
                <a:solidFill>
                  <a:srgbClr val="FFFF00"/>
                </a:solidFill>
                <a:latin typeface="+mn-lt"/>
              </a:rPr>
              <a:t> Stalking Victims in the United States – Revised</a:t>
            </a:r>
            <a:br>
              <a:rPr lang="en-US" sz="3200" b="1" i="0" dirty="0">
                <a:solidFill>
                  <a:srgbClr val="FFFF00"/>
                </a:solidFill>
                <a:latin typeface="+mn-lt"/>
              </a:rPr>
            </a:br>
            <a:r>
              <a:rPr lang="en-US" sz="3200" b="1" i="0" dirty="0">
                <a:solidFill>
                  <a:srgbClr val="FFFF00"/>
                </a:solidFill>
                <a:latin typeface="+mn-lt"/>
              </a:rPr>
              <a:t>September 2012</a:t>
            </a:r>
          </a:p>
        </p:txBody>
      </p:sp>
      <p:pic>
        <p:nvPicPr>
          <p:cNvPr id="2" name="Picture 1">
            <a:extLst>
              <a:ext uri="{FF2B5EF4-FFF2-40B4-BE49-F238E27FC236}">
                <a16:creationId xmlns:a16="http://schemas.microsoft.com/office/drawing/2014/main" id="{A5E9FF3F-BA72-458C-A1C4-AE87C6EB9F21}"/>
              </a:ext>
            </a:extLst>
          </p:cNvPr>
          <p:cNvPicPr>
            <a:picLocks noChangeAspect="1"/>
          </p:cNvPicPr>
          <p:nvPr/>
        </p:nvPicPr>
        <p:blipFill>
          <a:blip r:embed="rId3"/>
          <a:stretch>
            <a:fillRect/>
          </a:stretch>
        </p:blipFill>
        <p:spPr>
          <a:xfrm>
            <a:off x="800100" y="1453726"/>
            <a:ext cx="8763000" cy="4642274"/>
          </a:xfrm>
          <a:prstGeom prst="rect">
            <a:avLst/>
          </a:prstGeom>
        </p:spPr>
      </p:pic>
      <p:sp>
        <p:nvSpPr>
          <p:cNvPr id="3" name="Footer Placeholder 2"/>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460AC684-3469-4D5A-B1B4-9E0B9CD04240}"/>
              </a:ext>
            </a:extLst>
          </p:cNvPr>
          <p:cNvSpPr>
            <a:spLocks noGrp="1"/>
          </p:cNvSpPr>
          <p:nvPr>
            <p:ph type="dt" sz="half" idx="10"/>
          </p:nvPr>
        </p:nvSpPr>
        <p:spPr/>
        <p:txBody>
          <a:bodyPr/>
          <a:lstStyle/>
          <a:p>
            <a:pPr>
              <a:defRPr/>
            </a:pPr>
            <a:fld id="{00344AA8-D8E6-4AC9-8E10-D2CAB7108716}" type="datetime1">
              <a:rPr lang="en-US" smtClean="0"/>
              <a:t>9/27/2022</a:t>
            </a:fld>
            <a:endParaRPr lang="en-US" dirty="0"/>
          </a:p>
        </p:txBody>
      </p:sp>
    </p:spTree>
    <p:extLst>
      <p:ext uri="{BB962C8B-B14F-4D97-AF65-F5344CB8AC3E}">
        <p14:creationId xmlns:p14="http://schemas.microsoft.com/office/powerpoint/2010/main" val="21500769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4350" y="133350"/>
            <a:ext cx="9258300" cy="1143000"/>
          </a:xfrm>
        </p:spPr>
        <p:txBody>
          <a:bodyPr/>
          <a:lstStyle/>
          <a:p>
            <a:r>
              <a:rPr lang="en-US" sz="3200" b="1" i="0" dirty="0">
                <a:solidFill>
                  <a:srgbClr val="FFFF00"/>
                </a:solidFill>
                <a:latin typeface="+mn-lt"/>
              </a:rPr>
              <a:t> Stalking Victims in the United States – Revised</a:t>
            </a:r>
            <a:br>
              <a:rPr lang="en-US" sz="3200" b="1" i="0" dirty="0">
                <a:solidFill>
                  <a:srgbClr val="FFFF00"/>
                </a:solidFill>
                <a:latin typeface="+mn-lt"/>
              </a:rPr>
            </a:br>
            <a:r>
              <a:rPr lang="en-US" sz="3200" b="1" i="0" dirty="0">
                <a:solidFill>
                  <a:srgbClr val="FFFF00"/>
                </a:solidFill>
                <a:latin typeface="+mn-lt"/>
              </a:rPr>
              <a:t>September 2012</a:t>
            </a:r>
          </a:p>
        </p:txBody>
      </p:sp>
      <p:sp>
        <p:nvSpPr>
          <p:cNvPr id="3" name="Footer Placeholder 2"/>
          <p:cNvSpPr>
            <a:spLocks noGrp="1"/>
          </p:cNvSpPr>
          <p:nvPr>
            <p:ph type="ftr" sz="quarter" idx="12"/>
          </p:nvPr>
        </p:nvSpPr>
        <p:spPr/>
        <p:txBody>
          <a:bodyPr/>
          <a:lstStyle/>
          <a:p>
            <a:pPr>
              <a:defRPr/>
            </a:pPr>
            <a:r>
              <a:rPr lang="en-US" dirty="0"/>
              <a:t>St. Cloud, MN 09302022</a:t>
            </a:r>
          </a:p>
        </p:txBody>
      </p:sp>
      <p:pic>
        <p:nvPicPr>
          <p:cNvPr id="5" name="Content Placeholder 4">
            <a:extLst>
              <a:ext uri="{FF2B5EF4-FFF2-40B4-BE49-F238E27FC236}">
                <a16:creationId xmlns:a16="http://schemas.microsoft.com/office/drawing/2014/main" id="{0E0B3D5F-88C1-4433-9515-B3DB8079572C}"/>
              </a:ext>
            </a:extLst>
          </p:cNvPr>
          <p:cNvPicPr>
            <a:picLocks noGrp="1" noChangeAspect="1"/>
          </p:cNvPicPr>
          <p:nvPr>
            <p:ph idx="1"/>
          </p:nvPr>
        </p:nvPicPr>
        <p:blipFill>
          <a:blip r:embed="rId3"/>
          <a:stretch>
            <a:fillRect/>
          </a:stretch>
        </p:blipFill>
        <p:spPr>
          <a:xfrm>
            <a:off x="1028701" y="1447800"/>
            <a:ext cx="8534400" cy="4876800"/>
          </a:xfrm>
          <a:prstGeom prst="rect">
            <a:avLst/>
          </a:prstGeom>
        </p:spPr>
      </p:pic>
      <p:sp>
        <p:nvSpPr>
          <p:cNvPr id="4" name="Date Placeholder 3">
            <a:extLst>
              <a:ext uri="{FF2B5EF4-FFF2-40B4-BE49-F238E27FC236}">
                <a16:creationId xmlns:a16="http://schemas.microsoft.com/office/drawing/2014/main" id="{71B9D776-AAEC-4834-A007-4E2983A0A9D1}"/>
              </a:ext>
            </a:extLst>
          </p:cNvPr>
          <p:cNvSpPr>
            <a:spLocks noGrp="1"/>
          </p:cNvSpPr>
          <p:nvPr>
            <p:ph type="dt" sz="half" idx="10"/>
          </p:nvPr>
        </p:nvSpPr>
        <p:spPr/>
        <p:txBody>
          <a:bodyPr/>
          <a:lstStyle/>
          <a:p>
            <a:pPr>
              <a:defRPr/>
            </a:pPr>
            <a:fld id="{83AE2497-964E-4745-9862-6558BC20F2C1}" type="datetime1">
              <a:rPr lang="en-US" smtClean="0"/>
              <a:t>9/27/2022</a:t>
            </a:fld>
            <a:endParaRPr lang="en-US" dirty="0"/>
          </a:p>
        </p:txBody>
      </p:sp>
    </p:spTree>
    <p:extLst>
      <p:ext uri="{BB962C8B-B14F-4D97-AF65-F5344CB8AC3E}">
        <p14:creationId xmlns:p14="http://schemas.microsoft.com/office/powerpoint/2010/main" val="12051023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E87F-8EFB-4CC9-80D3-049CC590847D}"/>
              </a:ext>
            </a:extLst>
          </p:cNvPr>
          <p:cNvSpPr>
            <a:spLocks noGrp="1"/>
          </p:cNvSpPr>
          <p:nvPr>
            <p:ph type="title"/>
          </p:nvPr>
        </p:nvSpPr>
        <p:spPr>
          <a:xfrm>
            <a:off x="571500" y="533400"/>
            <a:ext cx="9258300" cy="1143000"/>
          </a:xfrm>
        </p:spPr>
        <p:txBody>
          <a:bodyPr/>
          <a:lstStyle/>
          <a:p>
            <a:r>
              <a:rPr lang="en-US" sz="2400" b="1" i="0" dirty="0">
                <a:solidFill>
                  <a:srgbClr val="FFFF00"/>
                </a:solidFill>
                <a:latin typeface="+mn-lt"/>
              </a:rPr>
              <a:t>National Intimate Partner and Sexual Violence Survey, Data Brief, November 2018*</a:t>
            </a:r>
          </a:p>
        </p:txBody>
      </p:sp>
      <p:sp>
        <p:nvSpPr>
          <p:cNvPr id="3" name="Content Placeholder 2">
            <a:extLst>
              <a:ext uri="{FF2B5EF4-FFF2-40B4-BE49-F238E27FC236}">
                <a16:creationId xmlns:a16="http://schemas.microsoft.com/office/drawing/2014/main" id="{3A7EF800-0387-4A74-8B0C-C7EF552BD294}"/>
              </a:ext>
            </a:extLst>
          </p:cNvPr>
          <p:cNvSpPr>
            <a:spLocks noGrp="1"/>
          </p:cNvSpPr>
          <p:nvPr>
            <p:ph idx="1"/>
          </p:nvPr>
        </p:nvSpPr>
        <p:spPr/>
        <p:txBody>
          <a:bodyPr/>
          <a:lstStyle/>
          <a:p>
            <a:pPr marL="0" indent="0">
              <a:buNone/>
            </a:pPr>
            <a:endParaRPr lang="en-US" sz="1200" b="1" i="0" dirty="0">
              <a:solidFill>
                <a:srgbClr val="FFFF00"/>
              </a:solidFill>
              <a:latin typeface="+mn-lt"/>
            </a:endParaRPr>
          </a:p>
          <a:p>
            <a:r>
              <a:rPr lang="en-US" b="1" i="0" dirty="0">
                <a:solidFill>
                  <a:srgbClr val="FFFF00"/>
                </a:solidFill>
                <a:latin typeface="+mn-lt"/>
              </a:rPr>
              <a:t>Nearly 1 in 6 women (16.0%, or 19.1 million) in the U.S. were victims of stalking at some point in their lifetime.</a:t>
            </a:r>
          </a:p>
          <a:p>
            <a:r>
              <a:rPr lang="en-US" b="1" i="0" dirty="0">
                <a:solidFill>
                  <a:srgbClr val="FFFF00"/>
                </a:solidFill>
                <a:latin typeface="+mn-lt"/>
              </a:rPr>
              <a:t>About 1 in 17 (5.8% or 6.4 million) men in the U.S. were victims of stalking at some point in their lifetime. </a:t>
            </a:r>
          </a:p>
          <a:p>
            <a:pPr marL="0" indent="0">
              <a:buNone/>
            </a:pPr>
            <a:endParaRPr lang="en-US" sz="1200" b="1" i="0" dirty="0">
              <a:solidFill>
                <a:srgbClr val="FFFF00"/>
              </a:solidFill>
              <a:latin typeface="+mn-lt"/>
            </a:endParaRPr>
          </a:p>
          <a:p>
            <a:pPr marL="0" indent="0">
              <a:buNone/>
            </a:pPr>
            <a:endParaRPr lang="en-US" sz="1200" b="1" i="0" dirty="0">
              <a:solidFill>
                <a:srgbClr val="FFFF00"/>
              </a:solidFill>
              <a:latin typeface="+mn-lt"/>
            </a:endParaRPr>
          </a:p>
          <a:p>
            <a:pPr marL="0" indent="0">
              <a:buNone/>
            </a:pPr>
            <a:r>
              <a:rPr lang="en-US" sz="1200" b="1" i="0" dirty="0">
                <a:solidFill>
                  <a:srgbClr val="FFFF00"/>
                </a:solidFill>
                <a:latin typeface="+mn-lt"/>
              </a:rPr>
              <a:t>*Smith, S.G., Zhang, X., Basile, K.C., Merrick, M.T., Wang, J., Kresnow, M., Chen, J. (2018). The National Intimate Partner </a:t>
            </a:r>
          </a:p>
          <a:p>
            <a:pPr marL="0" indent="0">
              <a:buNone/>
            </a:pPr>
            <a:r>
              <a:rPr lang="en-US" sz="1200" b="1" i="0" dirty="0">
                <a:solidFill>
                  <a:srgbClr val="FFFF00"/>
                </a:solidFill>
                <a:latin typeface="+mn-lt"/>
              </a:rPr>
              <a:t>and Sexual Violence Survey (NISVS): 2015 Data Brief – Updated Release. Atlanta, GA: National Center for Injury Prevention </a:t>
            </a:r>
          </a:p>
          <a:p>
            <a:pPr marL="0" indent="0">
              <a:buNone/>
            </a:pPr>
            <a:r>
              <a:rPr lang="en-US" sz="1200" b="1" i="0" dirty="0">
                <a:solidFill>
                  <a:srgbClr val="FFFF00"/>
                </a:solidFill>
                <a:latin typeface="+mn-lt"/>
              </a:rPr>
              <a:t>and Control, Centers for Disease Control and Prevention.</a:t>
            </a:r>
          </a:p>
        </p:txBody>
      </p:sp>
      <p:sp>
        <p:nvSpPr>
          <p:cNvPr id="4" name="Footer Placeholder 3">
            <a:extLst>
              <a:ext uri="{FF2B5EF4-FFF2-40B4-BE49-F238E27FC236}">
                <a16:creationId xmlns:a16="http://schemas.microsoft.com/office/drawing/2014/main" id="{E46D4550-0958-420E-9ABF-3EF25F4C3D5F}"/>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7F3EC474-D5EE-4AA5-A3DB-6F5590649CB4}"/>
              </a:ext>
            </a:extLst>
          </p:cNvPr>
          <p:cNvSpPr>
            <a:spLocks noGrp="1"/>
          </p:cNvSpPr>
          <p:nvPr>
            <p:ph type="dt" sz="half" idx="10"/>
          </p:nvPr>
        </p:nvSpPr>
        <p:spPr/>
        <p:txBody>
          <a:bodyPr/>
          <a:lstStyle/>
          <a:p>
            <a:pPr>
              <a:defRPr/>
            </a:pPr>
            <a:fld id="{86E94093-01FF-4A9C-9D58-2CFA61E8D072}" type="datetime1">
              <a:rPr lang="en-US" smtClean="0"/>
              <a:t>9/27/2022</a:t>
            </a:fld>
            <a:endParaRPr lang="en-US" dirty="0"/>
          </a:p>
        </p:txBody>
      </p:sp>
    </p:spTree>
    <p:extLst>
      <p:ext uri="{BB962C8B-B14F-4D97-AF65-F5344CB8AC3E}">
        <p14:creationId xmlns:p14="http://schemas.microsoft.com/office/powerpoint/2010/main" val="28125662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6059-0542-40F1-8D42-F25C892E205E}"/>
              </a:ext>
            </a:extLst>
          </p:cNvPr>
          <p:cNvSpPr>
            <a:spLocks noGrp="1"/>
          </p:cNvSpPr>
          <p:nvPr>
            <p:ph type="title"/>
          </p:nvPr>
        </p:nvSpPr>
        <p:spPr/>
        <p:txBody>
          <a:bodyPr/>
          <a:lstStyle/>
          <a:p>
            <a:r>
              <a:rPr lang="en-US" sz="2800" b="1" i="0" dirty="0">
                <a:solidFill>
                  <a:srgbClr val="FFFF00"/>
                </a:solidFill>
                <a:latin typeface="+mn-lt"/>
              </a:rPr>
              <a:t>National Intimate Partner and Sexual Violence Survey, </a:t>
            </a:r>
            <a:br>
              <a:rPr lang="en-US" sz="2800" b="1" i="0" dirty="0">
                <a:solidFill>
                  <a:srgbClr val="FFFF00"/>
                </a:solidFill>
                <a:latin typeface="+mn-lt"/>
              </a:rPr>
            </a:br>
            <a:r>
              <a:rPr lang="en-US" sz="2800" b="1" i="0" dirty="0">
                <a:solidFill>
                  <a:srgbClr val="FFFF00"/>
                </a:solidFill>
                <a:latin typeface="+mn-lt"/>
              </a:rPr>
              <a:t>Data Brief, November 2018</a:t>
            </a:r>
          </a:p>
        </p:txBody>
      </p:sp>
      <p:sp>
        <p:nvSpPr>
          <p:cNvPr id="3" name="Content Placeholder 2">
            <a:extLst>
              <a:ext uri="{FF2B5EF4-FFF2-40B4-BE49-F238E27FC236}">
                <a16:creationId xmlns:a16="http://schemas.microsoft.com/office/drawing/2014/main" id="{ADD7CA7E-8B65-49E9-B238-AED957519A95}"/>
              </a:ext>
            </a:extLst>
          </p:cNvPr>
          <p:cNvSpPr>
            <a:spLocks noGrp="1"/>
          </p:cNvSpPr>
          <p:nvPr>
            <p:ph idx="1"/>
          </p:nvPr>
        </p:nvSpPr>
        <p:spPr/>
        <p:txBody>
          <a:bodyPr/>
          <a:lstStyle/>
          <a:p>
            <a:endParaRPr lang="en-US" b="1" i="0" dirty="0">
              <a:solidFill>
                <a:srgbClr val="FFFF00"/>
              </a:solidFill>
              <a:latin typeface="+mn-lt"/>
            </a:endParaRPr>
          </a:p>
          <a:p>
            <a:endParaRPr lang="en-US" sz="800" b="1" i="0" dirty="0">
              <a:solidFill>
                <a:srgbClr val="FFFF00"/>
              </a:solidFill>
              <a:latin typeface="+mn-lt"/>
            </a:endParaRPr>
          </a:p>
          <a:p>
            <a:endParaRPr lang="en-US" b="1" i="0" dirty="0">
              <a:solidFill>
                <a:srgbClr val="FFFF00"/>
              </a:solidFill>
              <a:latin typeface="+mn-lt"/>
            </a:endParaRPr>
          </a:p>
          <a:p>
            <a:endParaRPr lang="en-US" b="1" i="0" dirty="0">
              <a:solidFill>
                <a:srgbClr val="FFFF00"/>
              </a:solidFill>
              <a:latin typeface="+mn-lt"/>
            </a:endParaRPr>
          </a:p>
          <a:p>
            <a:endParaRPr lang="en-US" sz="800" b="1" i="0" dirty="0">
              <a:solidFill>
                <a:srgbClr val="FFFF00"/>
              </a:solidFill>
              <a:latin typeface="+mn-lt"/>
            </a:endParaRPr>
          </a:p>
          <a:p>
            <a:endParaRPr lang="en-US" b="1" i="0" dirty="0">
              <a:solidFill>
                <a:srgbClr val="FFFF00"/>
              </a:solidFill>
              <a:latin typeface="+mn-lt"/>
            </a:endParaRPr>
          </a:p>
          <a:p>
            <a:endParaRPr lang="en-US" b="1" i="0" dirty="0">
              <a:solidFill>
                <a:srgbClr val="FFFF00"/>
              </a:solidFill>
              <a:latin typeface="+mn-lt"/>
            </a:endParaRPr>
          </a:p>
        </p:txBody>
      </p:sp>
      <p:sp>
        <p:nvSpPr>
          <p:cNvPr id="4" name="Footer Placeholder 3">
            <a:extLst>
              <a:ext uri="{FF2B5EF4-FFF2-40B4-BE49-F238E27FC236}">
                <a16:creationId xmlns:a16="http://schemas.microsoft.com/office/drawing/2014/main" id="{FF878E3E-14DD-4B83-BBC5-21D0B9DC1FBA}"/>
              </a:ext>
            </a:extLst>
          </p:cNvPr>
          <p:cNvSpPr>
            <a:spLocks noGrp="1"/>
          </p:cNvSpPr>
          <p:nvPr>
            <p:ph type="ftr" sz="quarter" idx="12"/>
          </p:nvPr>
        </p:nvSpPr>
        <p:spPr/>
        <p:txBody>
          <a:bodyPr/>
          <a:lstStyle/>
          <a:p>
            <a:pPr>
              <a:defRPr/>
            </a:pPr>
            <a:r>
              <a:rPr lang="en-US" dirty="0"/>
              <a:t>St. Cloud, MN 09302022</a:t>
            </a:r>
          </a:p>
        </p:txBody>
      </p:sp>
      <p:pic>
        <p:nvPicPr>
          <p:cNvPr id="5" name="Picture 4">
            <a:extLst>
              <a:ext uri="{FF2B5EF4-FFF2-40B4-BE49-F238E27FC236}">
                <a16:creationId xmlns:a16="http://schemas.microsoft.com/office/drawing/2014/main" id="{BABEC7F0-C9A7-46C2-BB53-7F2CA70DC432}"/>
              </a:ext>
            </a:extLst>
          </p:cNvPr>
          <p:cNvPicPr>
            <a:picLocks noChangeAspect="1"/>
          </p:cNvPicPr>
          <p:nvPr/>
        </p:nvPicPr>
        <p:blipFill>
          <a:blip r:embed="rId2"/>
          <a:stretch>
            <a:fillRect/>
          </a:stretch>
        </p:blipFill>
        <p:spPr>
          <a:xfrm>
            <a:off x="1047750" y="1477964"/>
            <a:ext cx="3505200" cy="4130674"/>
          </a:xfrm>
          <a:prstGeom prst="rect">
            <a:avLst/>
          </a:prstGeom>
        </p:spPr>
      </p:pic>
      <p:pic>
        <p:nvPicPr>
          <p:cNvPr id="6" name="Picture 5">
            <a:extLst>
              <a:ext uri="{FF2B5EF4-FFF2-40B4-BE49-F238E27FC236}">
                <a16:creationId xmlns:a16="http://schemas.microsoft.com/office/drawing/2014/main" id="{7FCE605E-16F6-42F5-AFA6-A57A3039A2EA}"/>
              </a:ext>
            </a:extLst>
          </p:cNvPr>
          <p:cNvPicPr>
            <a:picLocks noChangeAspect="1"/>
          </p:cNvPicPr>
          <p:nvPr/>
        </p:nvPicPr>
        <p:blipFill>
          <a:blip r:embed="rId3"/>
          <a:stretch>
            <a:fillRect/>
          </a:stretch>
        </p:blipFill>
        <p:spPr>
          <a:xfrm>
            <a:off x="5167745" y="1477964"/>
            <a:ext cx="3733800" cy="4130674"/>
          </a:xfrm>
          <a:prstGeom prst="rect">
            <a:avLst/>
          </a:prstGeom>
        </p:spPr>
      </p:pic>
      <p:sp>
        <p:nvSpPr>
          <p:cNvPr id="8" name="Date Placeholder 7">
            <a:extLst>
              <a:ext uri="{FF2B5EF4-FFF2-40B4-BE49-F238E27FC236}">
                <a16:creationId xmlns:a16="http://schemas.microsoft.com/office/drawing/2014/main" id="{7B241953-9C9F-4474-8BF3-D2E8502492E2}"/>
              </a:ext>
            </a:extLst>
          </p:cNvPr>
          <p:cNvSpPr>
            <a:spLocks noGrp="1"/>
          </p:cNvSpPr>
          <p:nvPr>
            <p:ph type="dt" sz="half" idx="10"/>
          </p:nvPr>
        </p:nvSpPr>
        <p:spPr/>
        <p:txBody>
          <a:bodyPr/>
          <a:lstStyle/>
          <a:p>
            <a:pPr>
              <a:defRPr/>
            </a:pPr>
            <a:fld id="{35C572EE-1CDD-4A85-89EC-508FD560303C}" type="datetime1">
              <a:rPr lang="en-US" smtClean="0"/>
              <a:t>9/27/2022</a:t>
            </a:fld>
            <a:endParaRPr lang="en-US" dirty="0"/>
          </a:p>
        </p:txBody>
      </p:sp>
    </p:spTree>
    <p:extLst>
      <p:ext uri="{BB962C8B-B14F-4D97-AF65-F5344CB8AC3E}">
        <p14:creationId xmlns:p14="http://schemas.microsoft.com/office/powerpoint/2010/main" val="4688659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6059-0542-40F1-8D42-F25C892E205E}"/>
              </a:ext>
            </a:extLst>
          </p:cNvPr>
          <p:cNvSpPr>
            <a:spLocks noGrp="1"/>
          </p:cNvSpPr>
          <p:nvPr>
            <p:ph type="title"/>
          </p:nvPr>
        </p:nvSpPr>
        <p:spPr/>
        <p:txBody>
          <a:bodyPr/>
          <a:lstStyle/>
          <a:p>
            <a:r>
              <a:rPr lang="en-US" sz="2800" b="1" i="0" dirty="0">
                <a:solidFill>
                  <a:srgbClr val="FFFF00"/>
                </a:solidFill>
                <a:latin typeface="+mn-lt"/>
              </a:rPr>
              <a:t>National Intimate Partner and Sexual Violence Survey, </a:t>
            </a:r>
            <a:br>
              <a:rPr lang="en-US" sz="2800" b="1" i="0" dirty="0">
                <a:solidFill>
                  <a:srgbClr val="FFFF00"/>
                </a:solidFill>
                <a:latin typeface="+mn-lt"/>
              </a:rPr>
            </a:br>
            <a:r>
              <a:rPr lang="en-US" sz="2800" b="1" i="0" dirty="0">
                <a:solidFill>
                  <a:srgbClr val="FFFF00"/>
                </a:solidFill>
                <a:latin typeface="+mn-lt"/>
              </a:rPr>
              <a:t>Data Brief, November 2018</a:t>
            </a:r>
          </a:p>
        </p:txBody>
      </p:sp>
      <p:sp>
        <p:nvSpPr>
          <p:cNvPr id="3" name="Content Placeholder 2">
            <a:extLst>
              <a:ext uri="{FF2B5EF4-FFF2-40B4-BE49-F238E27FC236}">
                <a16:creationId xmlns:a16="http://schemas.microsoft.com/office/drawing/2014/main" id="{ADD7CA7E-8B65-49E9-B238-AED957519A95}"/>
              </a:ext>
            </a:extLst>
          </p:cNvPr>
          <p:cNvSpPr>
            <a:spLocks noGrp="1"/>
          </p:cNvSpPr>
          <p:nvPr>
            <p:ph idx="1"/>
          </p:nvPr>
        </p:nvSpPr>
        <p:spPr/>
        <p:txBody>
          <a:bodyPr/>
          <a:lstStyle/>
          <a:p>
            <a:endParaRPr lang="en-US" b="1" i="0" dirty="0">
              <a:solidFill>
                <a:srgbClr val="FFFF00"/>
              </a:solidFill>
              <a:latin typeface="+mn-lt"/>
            </a:endParaRPr>
          </a:p>
          <a:p>
            <a:endParaRPr lang="en-US" sz="800" b="1" i="0" dirty="0">
              <a:solidFill>
                <a:srgbClr val="FFFF00"/>
              </a:solidFill>
              <a:latin typeface="+mn-lt"/>
            </a:endParaRPr>
          </a:p>
          <a:p>
            <a:endParaRPr lang="en-US" b="1" i="0" dirty="0">
              <a:solidFill>
                <a:srgbClr val="FFFF00"/>
              </a:solidFill>
              <a:latin typeface="+mn-lt"/>
            </a:endParaRPr>
          </a:p>
          <a:p>
            <a:endParaRPr lang="en-US" b="1" i="0" dirty="0">
              <a:solidFill>
                <a:srgbClr val="FFFF00"/>
              </a:solidFill>
              <a:latin typeface="+mn-lt"/>
            </a:endParaRPr>
          </a:p>
          <a:p>
            <a:endParaRPr lang="en-US" sz="800" b="1" i="0" dirty="0">
              <a:solidFill>
                <a:srgbClr val="FFFF00"/>
              </a:solidFill>
              <a:latin typeface="+mn-lt"/>
            </a:endParaRPr>
          </a:p>
          <a:p>
            <a:endParaRPr lang="en-US" b="1" i="0" dirty="0">
              <a:solidFill>
                <a:srgbClr val="FFFF00"/>
              </a:solidFill>
              <a:latin typeface="+mn-lt"/>
            </a:endParaRPr>
          </a:p>
          <a:p>
            <a:endParaRPr lang="en-US" b="1" i="0" dirty="0">
              <a:solidFill>
                <a:srgbClr val="FFFF00"/>
              </a:solidFill>
              <a:latin typeface="+mn-lt"/>
            </a:endParaRPr>
          </a:p>
        </p:txBody>
      </p:sp>
      <p:sp>
        <p:nvSpPr>
          <p:cNvPr id="4" name="Footer Placeholder 3">
            <a:extLst>
              <a:ext uri="{FF2B5EF4-FFF2-40B4-BE49-F238E27FC236}">
                <a16:creationId xmlns:a16="http://schemas.microsoft.com/office/drawing/2014/main" id="{FF878E3E-14DD-4B83-BBC5-21D0B9DC1FBA}"/>
              </a:ext>
            </a:extLst>
          </p:cNvPr>
          <p:cNvSpPr>
            <a:spLocks noGrp="1"/>
          </p:cNvSpPr>
          <p:nvPr>
            <p:ph type="ftr" sz="quarter" idx="12"/>
          </p:nvPr>
        </p:nvSpPr>
        <p:spPr/>
        <p:txBody>
          <a:bodyPr/>
          <a:lstStyle/>
          <a:p>
            <a:pPr>
              <a:defRPr/>
            </a:pPr>
            <a:r>
              <a:rPr lang="en-US" dirty="0"/>
              <a:t>St. Cloud, MN 09302022</a:t>
            </a:r>
          </a:p>
        </p:txBody>
      </p:sp>
      <p:pic>
        <p:nvPicPr>
          <p:cNvPr id="7" name="Content Placeholder 4">
            <a:extLst>
              <a:ext uri="{FF2B5EF4-FFF2-40B4-BE49-F238E27FC236}">
                <a16:creationId xmlns:a16="http://schemas.microsoft.com/office/drawing/2014/main" id="{732B44A7-7132-4109-9D46-566EF623EA59}"/>
              </a:ext>
            </a:extLst>
          </p:cNvPr>
          <p:cNvPicPr>
            <a:picLocks noChangeAspect="1"/>
          </p:cNvPicPr>
          <p:nvPr/>
        </p:nvPicPr>
        <p:blipFill>
          <a:blip r:embed="rId2"/>
          <a:stretch>
            <a:fillRect/>
          </a:stretch>
        </p:blipFill>
        <p:spPr bwMode="auto">
          <a:xfrm>
            <a:off x="571500" y="1477963"/>
            <a:ext cx="9144000" cy="4846637"/>
          </a:xfrm>
          <a:prstGeom prst="rect">
            <a:avLst/>
          </a:prstGeom>
          <a:noFill/>
          <a:ln w="9525">
            <a:noFill/>
            <a:miter lim="800000"/>
            <a:headEnd/>
            <a:tailEnd/>
          </a:ln>
          <a:effectLst/>
        </p:spPr>
      </p:pic>
      <p:sp>
        <p:nvSpPr>
          <p:cNvPr id="6" name="Date Placeholder 5">
            <a:extLst>
              <a:ext uri="{FF2B5EF4-FFF2-40B4-BE49-F238E27FC236}">
                <a16:creationId xmlns:a16="http://schemas.microsoft.com/office/drawing/2014/main" id="{0B3CD81E-1708-458C-B552-5E219AC65CD4}"/>
              </a:ext>
            </a:extLst>
          </p:cNvPr>
          <p:cNvSpPr>
            <a:spLocks noGrp="1"/>
          </p:cNvSpPr>
          <p:nvPr>
            <p:ph type="dt" sz="half" idx="10"/>
          </p:nvPr>
        </p:nvSpPr>
        <p:spPr/>
        <p:txBody>
          <a:bodyPr/>
          <a:lstStyle/>
          <a:p>
            <a:pPr>
              <a:defRPr/>
            </a:pPr>
            <a:fld id="{ABD69459-15D9-42B1-8C93-314FE705879A}" type="datetime1">
              <a:rPr lang="en-US" smtClean="0"/>
              <a:t>9/27/2022</a:t>
            </a:fld>
            <a:endParaRPr lang="en-US" dirty="0"/>
          </a:p>
        </p:txBody>
      </p:sp>
    </p:spTree>
    <p:extLst>
      <p:ext uri="{BB962C8B-B14F-4D97-AF65-F5344CB8AC3E}">
        <p14:creationId xmlns:p14="http://schemas.microsoft.com/office/powerpoint/2010/main" val="19199804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6059-0542-40F1-8D42-F25C892E205E}"/>
              </a:ext>
            </a:extLst>
          </p:cNvPr>
          <p:cNvSpPr>
            <a:spLocks noGrp="1"/>
          </p:cNvSpPr>
          <p:nvPr>
            <p:ph type="title"/>
          </p:nvPr>
        </p:nvSpPr>
        <p:spPr/>
        <p:txBody>
          <a:bodyPr/>
          <a:lstStyle/>
          <a:p>
            <a:r>
              <a:rPr lang="en-US" sz="2800" b="1" i="0" dirty="0">
                <a:solidFill>
                  <a:srgbClr val="FFFF00"/>
                </a:solidFill>
                <a:latin typeface="+mn-lt"/>
              </a:rPr>
              <a:t>National Intimate Partner and Sexual Violence Survey, </a:t>
            </a:r>
            <a:br>
              <a:rPr lang="en-US" sz="2800" b="1" i="0" dirty="0">
                <a:solidFill>
                  <a:srgbClr val="FFFF00"/>
                </a:solidFill>
                <a:latin typeface="+mn-lt"/>
              </a:rPr>
            </a:br>
            <a:r>
              <a:rPr lang="en-US" sz="2800" b="1" i="0" dirty="0">
                <a:solidFill>
                  <a:srgbClr val="FFFF00"/>
                </a:solidFill>
                <a:latin typeface="+mn-lt"/>
              </a:rPr>
              <a:t>Data Brief, November 2018</a:t>
            </a:r>
          </a:p>
        </p:txBody>
      </p:sp>
      <p:sp>
        <p:nvSpPr>
          <p:cNvPr id="3" name="Content Placeholder 2">
            <a:extLst>
              <a:ext uri="{FF2B5EF4-FFF2-40B4-BE49-F238E27FC236}">
                <a16:creationId xmlns:a16="http://schemas.microsoft.com/office/drawing/2014/main" id="{ADD7CA7E-8B65-49E9-B238-AED957519A95}"/>
              </a:ext>
            </a:extLst>
          </p:cNvPr>
          <p:cNvSpPr>
            <a:spLocks noGrp="1"/>
          </p:cNvSpPr>
          <p:nvPr>
            <p:ph idx="1"/>
          </p:nvPr>
        </p:nvSpPr>
        <p:spPr/>
        <p:txBody>
          <a:bodyPr/>
          <a:lstStyle/>
          <a:p>
            <a:endParaRPr lang="en-US" b="1" i="0" dirty="0">
              <a:solidFill>
                <a:srgbClr val="FFFF00"/>
              </a:solidFill>
              <a:latin typeface="+mn-lt"/>
            </a:endParaRPr>
          </a:p>
          <a:p>
            <a:endParaRPr lang="en-US" sz="800" b="1" i="0" dirty="0">
              <a:solidFill>
                <a:srgbClr val="FFFF00"/>
              </a:solidFill>
              <a:latin typeface="+mn-lt"/>
            </a:endParaRPr>
          </a:p>
          <a:p>
            <a:endParaRPr lang="en-US" b="1" i="0" dirty="0">
              <a:solidFill>
                <a:srgbClr val="FFFF00"/>
              </a:solidFill>
              <a:latin typeface="+mn-lt"/>
            </a:endParaRPr>
          </a:p>
          <a:p>
            <a:endParaRPr lang="en-US" b="1" i="0" dirty="0">
              <a:solidFill>
                <a:srgbClr val="FFFF00"/>
              </a:solidFill>
              <a:latin typeface="+mn-lt"/>
            </a:endParaRPr>
          </a:p>
          <a:p>
            <a:endParaRPr lang="en-US" sz="800" b="1" i="0" dirty="0">
              <a:solidFill>
                <a:srgbClr val="FFFF00"/>
              </a:solidFill>
              <a:latin typeface="+mn-lt"/>
            </a:endParaRPr>
          </a:p>
          <a:p>
            <a:endParaRPr lang="en-US" b="1" i="0" dirty="0">
              <a:solidFill>
                <a:srgbClr val="FFFF00"/>
              </a:solidFill>
              <a:latin typeface="+mn-lt"/>
            </a:endParaRPr>
          </a:p>
          <a:p>
            <a:endParaRPr lang="en-US" b="1" i="0" dirty="0">
              <a:solidFill>
                <a:srgbClr val="FFFF00"/>
              </a:solidFill>
              <a:latin typeface="+mn-lt"/>
            </a:endParaRPr>
          </a:p>
        </p:txBody>
      </p:sp>
      <p:sp>
        <p:nvSpPr>
          <p:cNvPr id="4" name="Footer Placeholder 3">
            <a:extLst>
              <a:ext uri="{FF2B5EF4-FFF2-40B4-BE49-F238E27FC236}">
                <a16:creationId xmlns:a16="http://schemas.microsoft.com/office/drawing/2014/main" id="{FF878E3E-14DD-4B83-BBC5-21D0B9DC1FBA}"/>
              </a:ext>
            </a:extLst>
          </p:cNvPr>
          <p:cNvSpPr>
            <a:spLocks noGrp="1"/>
          </p:cNvSpPr>
          <p:nvPr>
            <p:ph type="ftr" sz="quarter" idx="12"/>
          </p:nvPr>
        </p:nvSpPr>
        <p:spPr/>
        <p:txBody>
          <a:bodyPr/>
          <a:lstStyle/>
          <a:p>
            <a:pPr>
              <a:defRPr/>
            </a:pPr>
            <a:r>
              <a:rPr lang="en-US" dirty="0"/>
              <a:t>St. Cloud, MN 09302022</a:t>
            </a:r>
          </a:p>
        </p:txBody>
      </p:sp>
      <p:pic>
        <p:nvPicPr>
          <p:cNvPr id="5" name="Picture 4">
            <a:extLst>
              <a:ext uri="{FF2B5EF4-FFF2-40B4-BE49-F238E27FC236}">
                <a16:creationId xmlns:a16="http://schemas.microsoft.com/office/drawing/2014/main" id="{BC1614CD-8EEF-4493-AB9C-9D44C9D821C6}"/>
              </a:ext>
            </a:extLst>
          </p:cNvPr>
          <p:cNvPicPr>
            <a:picLocks noChangeAspect="1"/>
          </p:cNvPicPr>
          <p:nvPr/>
        </p:nvPicPr>
        <p:blipFill>
          <a:blip r:embed="rId2"/>
          <a:stretch>
            <a:fillRect/>
          </a:stretch>
        </p:blipFill>
        <p:spPr>
          <a:xfrm>
            <a:off x="647701" y="1477962"/>
            <a:ext cx="9296400" cy="4846637"/>
          </a:xfrm>
          <a:prstGeom prst="rect">
            <a:avLst/>
          </a:prstGeom>
        </p:spPr>
      </p:pic>
      <p:sp>
        <p:nvSpPr>
          <p:cNvPr id="7" name="Date Placeholder 6">
            <a:extLst>
              <a:ext uri="{FF2B5EF4-FFF2-40B4-BE49-F238E27FC236}">
                <a16:creationId xmlns:a16="http://schemas.microsoft.com/office/drawing/2014/main" id="{9D8551AF-5518-4CB8-ACD7-7143B1244D46}"/>
              </a:ext>
            </a:extLst>
          </p:cNvPr>
          <p:cNvSpPr>
            <a:spLocks noGrp="1"/>
          </p:cNvSpPr>
          <p:nvPr>
            <p:ph type="dt" sz="half" idx="10"/>
          </p:nvPr>
        </p:nvSpPr>
        <p:spPr/>
        <p:txBody>
          <a:bodyPr/>
          <a:lstStyle/>
          <a:p>
            <a:pPr>
              <a:defRPr/>
            </a:pPr>
            <a:fld id="{6CE02E80-2575-4178-A28D-DCA9ED9822E0}" type="datetime1">
              <a:rPr lang="en-US" smtClean="0"/>
              <a:t>9/27/2022</a:t>
            </a:fld>
            <a:endParaRPr lang="en-US" dirty="0"/>
          </a:p>
        </p:txBody>
      </p:sp>
    </p:spTree>
    <p:extLst>
      <p:ext uri="{BB962C8B-B14F-4D97-AF65-F5344CB8AC3E}">
        <p14:creationId xmlns:p14="http://schemas.microsoft.com/office/powerpoint/2010/main" val="26530052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6059-0542-40F1-8D42-F25C892E205E}"/>
              </a:ext>
            </a:extLst>
          </p:cNvPr>
          <p:cNvSpPr>
            <a:spLocks noGrp="1"/>
          </p:cNvSpPr>
          <p:nvPr>
            <p:ph type="title"/>
          </p:nvPr>
        </p:nvSpPr>
        <p:spPr/>
        <p:txBody>
          <a:bodyPr/>
          <a:lstStyle/>
          <a:p>
            <a:r>
              <a:rPr lang="en-US" sz="2800" b="1" i="0" dirty="0">
                <a:solidFill>
                  <a:srgbClr val="FFFF00"/>
                </a:solidFill>
                <a:latin typeface="+mn-lt"/>
              </a:rPr>
              <a:t>National Intimate Partner and Sexual Violence Survey *</a:t>
            </a:r>
          </a:p>
        </p:txBody>
      </p:sp>
      <p:sp>
        <p:nvSpPr>
          <p:cNvPr id="3" name="Content Placeholder 2">
            <a:extLst>
              <a:ext uri="{FF2B5EF4-FFF2-40B4-BE49-F238E27FC236}">
                <a16:creationId xmlns:a16="http://schemas.microsoft.com/office/drawing/2014/main" id="{ADD7CA7E-8B65-49E9-B238-AED957519A95}"/>
              </a:ext>
            </a:extLst>
          </p:cNvPr>
          <p:cNvSpPr>
            <a:spLocks noGrp="1"/>
          </p:cNvSpPr>
          <p:nvPr>
            <p:ph idx="1"/>
          </p:nvPr>
        </p:nvSpPr>
        <p:spPr/>
        <p:txBody>
          <a:bodyPr/>
          <a:lstStyle/>
          <a:p>
            <a:pPr>
              <a:buFont typeface="Wingdings" panose="05000000000000000000" pitchFamily="2" charset="2"/>
              <a:buChar char="v"/>
            </a:pPr>
            <a:r>
              <a:rPr lang="en-US" sz="2000" b="1" i="0" dirty="0">
                <a:solidFill>
                  <a:srgbClr val="FFFF00"/>
                </a:solidFill>
                <a:latin typeface="+mn-lt"/>
              </a:rPr>
              <a:t>Lifetime Prevalence of Stalking Victimization by Any Perpetrator by State of Residence</a:t>
            </a:r>
          </a:p>
          <a:p>
            <a:pPr marL="0" indent="0">
              <a:buNone/>
            </a:pPr>
            <a:endParaRPr lang="en-US" sz="2000" b="1" i="0" dirty="0">
              <a:solidFill>
                <a:srgbClr val="FFFF00"/>
              </a:solidFill>
              <a:latin typeface="+mn-lt"/>
            </a:endParaRPr>
          </a:p>
          <a:p>
            <a:pPr>
              <a:buFont typeface="Wingdings" panose="05000000000000000000" pitchFamily="2" charset="2"/>
              <a:buChar char="v"/>
            </a:pPr>
            <a:r>
              <a:rPr lang="en-US" sz="2000" b="1" i="0" dirty="0">
                <a:solidFill>
                  <a:srgbClr val="FFFF00"/>
                </a:solidFill>
                <a:latin typeface="+mn-lt"/>
              </a:rPr>
              <a:t>U.S. 16.2% (Total = 19,327,00)</a:t>
            </a:r>
          </a:p>
          <a:p>
            <a:pPr lvl="1">
              <a:buFont typeface="Wingdings" panose="05000000000000000000" pitchFamily="2" charset="2"/>
              <a:buChar char="v"/>
            </a:pPr>
            <a:r>
              <a:rPr lang="en-US" sz="1600" b="1" i="0" dirty="0">
                <a:solidFill>
                  <a:srgbClr val="FFFF00"/>
                </a:solidFill>
                <a:latin typeface="+mn-lt"/>
              </a:rPr>
              <a:t>Minnesota, 18.4%</a:t>
            </a:r>
          </a:p>
          <a:p>
            <a:pPr marL="457200" indent="-457200">
              <a:buFont typeface="+mj-lt"/>
              <a:buAutoNum type="arabicPeriod"/>
            </a:pPr>
            <a:r>
              <a:rPr lang="en-US" sz="2000" b="1" i="0" dirty="0">
                <a:solidFill>
                  <a:srgbClr val="FFFF00"/>
                </a:solidFill>
                <a:latin typeface="+mn-lt"/>
              </a:rPr>
              <a:t>Kentucky, 24.7%</a:t>
            </a:r>
          </a:p>
          <a:p>
            <a:pPr marL="457200" indent="-457200">
              <a:buFont typeface="+mj-lt"/>
              <a:buAutoNum type="arabicPeriod"/>
            </a:pPr>
            <a:r>
              <a:rPr lang="en-US" sz="2000" b="1" i="0" dirty="0">
                <a:solidFill>
                  <a:srgbClr val="FFFF00"/>
                </a:solidFill>
                <a:latin typeface="+mn-lt"/>
              </a:rPr>
              <a:t>Nevada, 24.4%</a:t>
            </a:r>
          </a:p>
          <a:p>
            <a:pPr marL="457200" indent="-457200">
              <a:buFont typeface="+mj-lt"/>
              <a:buAutoNum type="arabicPeriod"/>
            </a:pPr>
            <a:r>
              <a:rPr lang="en-US" sz="2000" b="1" i="0" dirty="0">
                <a:solidFill>
                  <a:srgbClr val="FFFF00"/>
                </a:solidFill>
                <a:latin typeface="+mn-lt"/>
              </a:rPr>
              <a:t>Alabama, 24.1%</a:t>
            </a:r>
          </a:p>
          <a:p>
            <a:pPr marL="457200" indent="-457200">
              <a:buFont typeface="+mj-lt"/>
              <a:buAutoNum type="arabicPeriod"/>
            </a:pPr>
            <a:r>
              <a:rPr lang="en-US" sz="2000" b="1" i="0" dirty="0">
                <a:solidFill>
                  <a:srgbClr val="FFFF00"/>
                </a:solidFill>
                <a:latin typeface="+mn-lt"/>
              </a:rPr>
              <a:t>New Mexico/Oklahoma, 22.3%</a:t>
            </a:r>
          </a:p>
          <a:p>
            <a:pPr marL="457200" indent="-457200">
              <a:buFont typeface="+mj-lt"/>
              <a:buAutoNum type="arabicPeriod"/>
            </a:pPr>
            <a:r>
              <a:rPr lang="en-US" sz="2000" b="1" i="0" dirty="0">
                <a:solidFill>
                  <a:srgbClr val="FFFF00"/>
                </a:solidFill>
                <a:latin typeface="+mn-lt"/>
              </a:rPr>
              <a:t>Utah, 21.1%</a:t>
            </a:r>
          </a:p>
          <a:p>
            <a:pPr marL="457200" indent="-457200">
              <a:buFont typeface="+mj-lt"/>
              <a:buAutoNum type="arabicPeriod"/>
            </a:pPr>
            <a:endParaRPr lang="en-US" sz="2000" b="1" i="0" dirty="0">
              <a:solidFill>
                <a:srgbClr val="FFFF00"/>
              </a:solidFill>
              <a:latin typeface="+mn-lt"/>
            </a:endParaRPr>
          </a:p>
          <a:p>
            <a:pPr marL="0" indent="0">
              <a:buNone/>
            </a:pPr>
            <a:r>
              <a:rPr lang="en-US" sz="1200" b="1" i="0" dirty="0">
                <a:solidFill>
                  <a:srgbClr val="FFFF00"/>
                </a:solidFill>
                <a:latin typeface="+mn-lt"/>
              </a:rPr>
              <a:t>* Black, M.C., Basile, K.C., Breiding, M.J., Smith, S.G., Walters, M.L., Merrick, M.T., Chen, J., &amp; Stevens, M.R. (2011). The National Intimate Partner and Sexual Violence Survey (NISVS): 2010 Summary Report. Atlanta, GA: National Center for Injury Prevention and Control, Centers for Disease Control and Prevention. </a:t>
            </a:r>
          </a:p>
          <a:p>
            <a:pPr marL="0" indent="0">
              <a:buNone/>
            </a:pPr>
            <a:r>
              <a:rPr lang="en-US" sz="2000" b="1" i="0" dirty="0">
                <a:solidFill>
                  <a:srgbClr val="FFFF00"/>
                </a:solidFill>
                <a:latin typeface="+mn-lt"/>
              </a:rPr>
              <a:t> </a:t>
            </a:r>
          </a:p>
          <a:p>
            <a:pPr>
              <a:buFont typeface="Wingdings" panose="05000000000000000000" pitchFamily="2" charset="2"/>
              <a:buChar char="v"/>
            </a:pPr>
            <a:endParaRPr lang="en-US" sz="2000" b="1" i="0" dirty="0">
              <a:solidFill>
                <a:srgbClr val="FFFF00"/>
              </a:solidFill>
              <a:latin typeface="+mn-lt"/>
            </a:endParaRPr>
          </a:p>
          <a:p>
            <a:endParaRPr lang="en-US" sz="2000" b="1" i="0" dirty="0">
              <a:solidFill>
                <a:srgbClr val="FFFF00"/>
              </a:solidFill>
              <a:latin typeface="+mn-lt"/>
            </a:endParaRPr>
          </a:p>
          <a:p>
            <a:endParaRPr lang="en-US" sz="2000" b="1" i="0" dirty="0">
              <a:solidFill>
                <a:srgbClr val="FFFF00"/>
              </a:solidFill>
              <a:latin typeface="+mn-lt"/>
            </a:endParaRPr>
          </a:p>
          <a:p>
            <a:endParaRPr lang="en-US" sz="2000" b="1" i="0" dirty="0">
              <a:solidFill>
                <a:srgbClr val="FFFF00"/>
              </a:solidFill>
              <a:latin typeface="+mn-lt"/>
            </a:endParaRPr>
          </a:p>
          <a:p>
            <a:endParaRPr lang="en-US" sz="2000" b="1" i="0" dirty="0">
              <a:solidFill>
                <a:srgbClr val="FFFF00"/>
              </a:solidFill>
              <a:latin typeface="+mn-lt"/>
            </a:endParaRPr>
          </a:p>
          <a:p>
            <a:endParaRPr lang="en-US" sz="2000" b="1" i="0" dirty="0">
              <a:solidFill>
                <a:srgbClr val="FFFF00"/>
              </a:solidFill>
              <a:latin typeface="+mn-lt"/>
            </a:endParaRPr>
          </a:p>
        </p:txBody>
      </p:sp>
      <p:sp>
        <p:nvSpPr>
          <p:cNvPr id="4" name="Footer Placeholder 3">
            <a:extLst>
              <a:ext uri="{FF2B5EF4-FFF2-40B4-BE49-F238E27FC236}">
                <a16:creationId xmlns:a16="http://schemas.microsoft.com/office/drawing/2014/main" id="{FF878E3E-14DD-4B83-BBC5-21D0B9DC1FBA}"/>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1BB39BFE-5802-4400-B3A2-4B291782BAFD}"/>
              </a:ext>
            </a:extLst>
          </p:cNvPr>
          <p:cNvSpPr>
            <a:spLocks noGrp="1"/>
          </p:cNvSpPr>
          <p:nvPr>
            <p:ph type="dt" sz="half" idx="10"/>
          </p:nvPr>
        </p:nvSpPr>
        <p:spPr/>
        <p:txBody>
          <a:bodyPr/>
          <a:lstStyle/>
          <a:p>
            <a:pPr>
              <a:defRPr/>
            </a:pPr>
            <a:fld id="{A5A56F70-BD5E-43A8-B447-C62E5AFD0138}" type="datetime1">
              <a:rPr lang="en-US" smtClean="0"/>
              <a:t>9/27/2022</a:t>
            </a:fld>
            <a:endParaRPr lang="en-US" dirty="0"/>
          </a:p>
        </p:txBody>
      </p:sp>
    </p:spTree>
    <p:extLst>
      <p:ext uri="{BB962C8B-B14F-4D97-AF65-F5344CB8AC3E}">
        <p14:creationId xmlns:p14="http://schemas.microsoft.com/office/powerpoint/2010/main" val="229869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75077EC-6186-5AA4-CA9C-BFC901B1C8DE}"/>
              </a:ext>
            </a:extLst>
          </p:cNvPr>
          <p:cNvSpPr>
            <a:spLocks noGrp="1"/>
          </p:cNvSpPr>
          <p:nvPr>
            <p:ph type="ftr" sz="quarter" idx="12"/>
          </p:nvPr>
        </p:nvSpPr>
        <p:spPr/>
        <p:txBody>
          <a:bodyPr/>
          <a:lstStyle/>
          <a:p>
            <a:pPr>
              <a:defRPr/>
            </a:pPr>
            <a:r>
              <a:rPr lang="en-US" dirty="0"/>
              <a:t>St. Cloud, MN 09302022</a:t>
            </a:r>
          </a:p>
        </p:txBody>
      </p:sp>
      <p:pic>
        <p:nvPicPr>
          <p:cNvPr id="5" name="Picture 4">
            <a:extLst>
              <a:ext uri="{FF2B5EF4-FFF2-40B4-BE49-F238E27FC236}">
                <a16:creationId xmlns:a16="http://schemas.microsoft.com/office/drawing/2014/main" id="{62B7C7E5-CA95-3F92-0314-B0327CFA79D9}"/>
              </a:ext>
            </a:extLst>
          </p:cNvPr>
          <p:cNvPicPr>
            <a:picLocks noChangeAspect="1"/>
          </p:cNvPicPr>
          <p:nvPr/>
        </p:nvPicPr>
        <p:blipFill>
          <a:blip r:embed="rId2"/>
          <a:stretch>
            <a:fillRect/>
          </a:stretch>
        </p:blipFill>
        <p:spPr>
          <a:xfrm>
            <a:off x="800100" y="228600"/>
            <a:ext cx="8763000" cy="6172200"/>
          </a:xfrm>
          <a:prstGeom prst="rect">
            <a:avLst/>
          </a:prstGeom>
        </p:spPr>
      </p:pic>
      <p:sp>
        <p:nvSpPr>
          <p:cNvPr id="2" name="Date Placeholder 1">
            <a:extLst>
              <a:ext uri="{FF2B5EF4-FFF2-40B4-BE49-F238E27FC236}">
                <a16:creationId xmlns:a16="http://schemas.microsoft.com/office/drawing/2014/main" id="{425F5262-6074-3598-C86F-4110B96DF2D0}"/>
              </a:ext>
            </a:extLst>
          </p:cNvPr>
          <p:cNvSpPr>
            <a:spLocks noGrp="1"/>
          </p:cNvSpPr>
          <p:nvPr>
            <p:ph type="dt" sz="half" idx="10"/>
          </p:nvPr>
        </p:nvSpPr>
        <p:spPr/>
        <p:txBody>
          <a:bodyPr/>
          <a:lstStyle/>
          <a:p>
            <a:pPr>
              <a:defRPr/>
            </a:pPr>
            <a:fld id="{71C0CAB2-F615-4FA8-8D6B-74C70650F368}" type="datetime1">
              <a:rPr lang="en-US" smtClean="0"/>
              <a:t>9/27/2022</a:t>
            </a:fld>
            <a:endParaRPr lang="en-US" dirty="0"/>
          </a:p>
        </p:txBody>
      </p:sp>
    </p:spTree>
    <p:extLst>
      <p:ext uri="{BB962C8B-B14F-4D97-AF65-F5344CB8AC3E}">
        <p14:creationId xmlns:p14="http://schemas.microsoft.com/office/powerpoint/2010/main" val="94807346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Rot="1" noChangeArrowheads="1"/>
          </p:cNvSpPr>
          <p:nvPr>
            <p:ph type="title"/>
          </p:nvPr>
        </p:nvSpPr>
        <p:spPr/>
        <p:txBody>
          <a:bodyPr/>
          <a:lstStyle/>
          <a:p>
            <a:pPr eaLnBrk="1" hangingPunct="1">
              <a:defRPr/>
            </a:pPr>
            <a:r>
              <a:rPr lang="en-US" sz="4000" b="1" i="0" dirty="0">
                <a:solidFill>
                  <a:srgbClr val="FFFF00"/>
                </a:solidFill>
                <a:latin typeface="+mn-lt"/>
              </a:rPr>
              <a:t>Stalking - Victim Base Rates</a:t>
            </a:r>
          </a:p>
        </p:txBody>
      </p:sp>
      <p:sp>
        <p:nvSpPr>
          <p:cNvPr id="1351683" name="Rectangle 3"/>
          <p:cNvSpPr>
            <a:spLocks noGrp="1" noChangeArrowheads="1"/>
          </p:cNvSpPr>
          <p:nvPr>
            <p:ph type="body" idx="1"/>
          </p:nvPr>
        </p:nvSpPr>
        <p:spPr/>
        <p:txBody>
          <a:bodyPr/>
          <a:lstStyle/>
          <a:p>
            <a:pPr eaLnBrk="1" hangingPunct="1">
              <a:buFont typeface="Wingdings" pitchFamily="2" charset="2"/>
              <a:buChar char="ü"/>
              <a:defRPr/>
            </a:pPr>
            <a:r>
              <a:rPr lang="en-US" b="1" i="0" dirty="0">
                <a:solidFill>
                  <a:srgbClr val="FFFF00"/>
                </a:solidFill>
                <a:latin typeface="+mn-lt"/>
              </a:rPr>
              <a:t>Victims</a:t>
            </a:r>
          </a:p>
          <a:p>
            <a:pPr lvl="1" eaLnBrk="1" hangingPunct="1">
              <a:buFont typeface="Wingdings" pitchFamily="2" charset="2"/>
              <a:buChar char="ü"/>
              <a:defRPr/>
            </a:pPr>
            <a:r>
              <a:rPr lang="en-US" b="1" i="0" dirty="0">
                <a:solidFill>
                  <a:srgbClr val="FFFF00"/>
                </a:solidFill>
                <a:latin typeface="+mn-lt"/>
              </a:rPr>
              <a:t>75% of victims are women, (Spitzberg, 2002)</a:t>
            </a:r>
          </a:p>
          <a:p>
            <a:pPr lvl="1" eaLnBrk="1" hangingPunct="1">
              <a:buFont typeface="Wingdings" pitchFamily="2" charset="2"/>
              <a:buChar char="ü"/>
              <a:defRPr/>
            </a:pPr>
            <a:r>
              <a:rPr lang="en-US" b="1" i="0" dirty="0">
                <a:solidFill>
                  <a:srgbClr val="FFFF00"/>
                </a:solidFill>
                <a:latin typeface="+mn-lt"/>
              </a:rPr>
              <a:t>81% of victims are women (Mohandie, et. al., 2006)</a:t>
            </a:r>
          </a:p>
          <a:p>
            <a:pPr lvl="1" eaLnBrk="1" hangingPunct="1">
              <a:buFont typeface="Wingdings" pitchFamily="2" charset="2"/>
              <a:buChar char="ü"/>
              <a:defRPr/>
            </a:pPr>
            <a:r>
              <a:rPr lang="en-US" b="1" i="0" dirty="0">
                <a:solidFill>
                  <a:srgbClr val="FFFF00"/>
                </a:solidFill>
                <a:latin typeface="+mn-lt"/>
              </a:rPr>
              <a:t>25% of victims are men, (Spitzberg, 2002)</a:t>
            </a:r>
          </a:p>
          <a:p>
            <a:pPr eaLnBrk="1" hangingPunct="1">
              <a:buFont typeface="Wingdings" pitchFamily="2" charset="2"/>
              <a:buChar char="ü"/>
              <a:defRPr/>
            </a:pPr>
            <a:r>
              <a:rPr lang="en-US" b="1" i="0" dirty="0">
                <a:solidFill>
                  <a:srgbClr val="FFFF00"/>
                </a:solidFill>
                <a:latin typeface="+mn-lt"/>
              </a:rPr>
              <a:t>Majority of cases, perpetrator is known to victim:</a:t>
            </a:r>
          </a:p>
          <a:p>
            <a:pPr lvl="1" eaLnBrk="1" hangingPunct="1">
              <a:buFont typeface="Wingdings" pitchFamily="2" charset="2"/>
              <a:buChar char="ü"/>
              <a:defRPr/>
            </a:pPr>
            <a:r>
              <a:rPr lang="en-US" b="1" i="0" dirty="0">
                <a:solidFill>
                  <a:srgbClr val="FFFF00"/>
                </a:solidFill>
                <a:latin typeface="+mn-lt"/>
              </a:rPr>
              <a:t>Intimate, 50% (Mohandie, et. al., 2006)</a:t>
            </a:r>
          </a:p>
          <a:p>
            <a:pPr lvl="1" eaLnBrk="1" hangingPunct="1">
              <a:buFont typeface="Wingdings" pitchFamily="2" charset="2"/>
              <a:buChar char="ü"/>
              <a:defRPr/>
            </a:pPr>
            <a:r>
              <a:rPr lang="en-US" b="1" i="0" dirty="0">
                <a:solidFill>
                  <a:srgbClr val="FFFF00"/>
                </a:solidFill>
                <a:latin typeface="+mn-lt"/>
              </a:rPr>
              <a:t>Former intimates, 50% (Spitzberg, 2002)</a:t>
            </a:r>
          </a:p>
          <a:p>
            <a:pPr lvl="1" eaLnBrk="1" hangingPunct="1">
              <a:buFont typeface="Wingdings" pitchFamily="2" charset="2"/>
              <a:buChar char="ü"/>
              <a:defRPr/>
            </a:pPr>
            <a:r>
              <a:rPr lang="en-US" b="1" i="0" dirty="0">
                <a:solidFill>
                  <a:srgbClr val="FFFF00"/>
                </a:solidFill>
                <a:latin typeface="+mn-lt"/>
              </a:rPr>
              <a:t>Ex-intimates, 34.5% (McEwan, 2009)</a:t>
            </a:r>
          </a:p>
          <a:p>
            <a:pPr lvl="1" eaLnBrk="1" hangingPunct="1">
              <a:buFont typeface="Wingdings" pitchFamily="2" charset="2"/>
              <a:buChar char="ü"/>
              <a:defRPr/>
            </a:pPr>
            <a:endParaRPr lang="en-US" b="1" i="0" dirty="0">
              <a:solidFill>
                <a:srgbClr val="FFFF00"/>
              </a:solidFill>
              <a:latin typeface="+mn-lt"/>
            </a:endParaRPr>
          </a:p>
        </p:txBody>
      </p:sp>
      <p:sp>
        <p:nvSpPr>
          <p:cNvPr id="2" name="Footer Placeholder 1"/>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EC80FAB5-3E31-40E9-B365-5A96B90E4BA6}"/>
              </a:ext>
            </a:extLst>
          </p:cNvPr>
          <p:cNvSpPr>
            <a:spLocks noGrp="1"/>
          </p:cNvSpPr>
          <p:nvPr>
            <p:ph type="dt" sz="half" idx="10"/>
          </p:nvPr>
        </p:nvSpPr>
        <p:spPr/>
        <p:txBody>
          <a:bodyPr/>
          <a:lstStyle/>
          <a:p>
            <a:pPr>
              <a:defRPr/>
            </a:pPr>
            <a:fld id="{2A852CAE-015F-4EA5-B6A6-AFB13148322D}" type="datetime1">
              <a:rPr lang="en-US" smtClean="0"/>
              <a:t>9/27/2022</a:t>
            </a:fld>
            <a:endParaRPr lang="en-US" dirty="0"/>
          </a:p>
        </p:txBody>
      </p:sp>
    </p:spTree>
    <p:extLst>
      <p:ext uri="{BB962C8B-B14F-4D97-AF65-F5344CB8AC3E}">
        <p14:creationId xmlns:p14="http://schemas.microsoft.com/office/powerpoint/2010/main" val="36294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51683">
                                            <p:txEl>
                                              <p:pRg st="0" end="0"/>
                                            </p:txEl>
                                          </p:spTgt>
                                        </p:tgtEl>
                                        <p:attrNameLst>
                                          <p:attrName>style.visibility</p:attrName>
                                        </p:attrNameLst>
                                      </p:cBhvr>
                                      <p:to>
                                        <p:strVal val="visible"/>
                                      </p:to>
                                    </p:set>
                                    <p:animEffect transition="in" filter="checkerboard(across)">
                                      <p:cBhvr>
                                        <p:cTn id="7" dur="500"/>
                                        <p:tgtEl>
                                          <p:spTgt spid="135168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51683">
                                            <p:txEl>
                                              <p:pRg st="1" end="1"/>
                                            </p:txEl>
                                          </p:spTgt>
                                        </p:tgtEl>
                                        <p:attrNameLst>
                                          <p:attrName>style.visibility</p:attrName>
                                        </p:attrNameLst>
                                      </p:cBhvr>
                                      <p:to>
                                        <p:strVal val="visible"/>
                                      </p:to>
                                    </p:set>
                                    <p:animEffect transition="in" filter="checkerboard(across)">
                                      <p:cBhvr>
                                        <p:cTn id="10" dur="500"/>
                                        <p:tgtEl>
                                          <p:spTgt spid="135168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51683">
                                            <p:txEl>
                                              <p:pRg st="2" end="2"/>
                                            </p:txEl>
                                          </p:spTgt>
                                        </p:tgtEl>
                                        <p:attrNameLst>
                                          <p:attrName>style.visibility</p:attrName>
                                        </p:attrNameLst>
                                      </p:cBhvr>
                                      <p:to>
                                        <p:strVal val="visible"/>
                                      </p:to>
                                    </p:set>
                                    <p:animEffect transition="in" filter="checkerboard(across)">
                                      <p:cBhvr>
                                        <p:cTn id="13" dur="500"/>
                                        <p:tgtEl>
                                          <p:spTgt spid="135168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51683">
                                            <p:txEl>
                                              <p:pRg st="3" end="3"/>
                                            </p:txEl>
                                          </p:spTgt>
                                        </p:tgtEl>
                                        <p:attrNameLst>
                                          <p:attrName>style.visibility</p:attrName>
                                        </p:attrNameLst>
                                      </p:cBhvr>
                                      <p:to>
                                        <p:strVal val="visible"/>
                                      </p:to>
                                    </p:set>
                                    <p:animEffect transition="in" filter="checkerboard(across)">
                                      <p:cBhvr>
                                        <p:cTn id="16" dur="500"/>
                                        <p:tgtEl>
                                          <p:spTgt spid="13516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51683">
                                            <p:txEl>
                                              <p:pRg st="4" end="4"/>
                                            </p:txEl>
                                          </p:spTgt>
                                        </p:tgtEl>
                                        <p:attrNameLst>
                                          <p:attrName>style.visibility</p:attrName>
                                        </p:attrNameLst>
                                      </p:cBhvr>
                                      <p:to>
                                        <p:strVal val="visible"/>
                                      </p:to>
                                    </p:set>
                                    <p:animEffect transition="in" filter="checkerboard(across)">
                                      <p:cBhvr>
                                        <p:cTn id="21" dur="500"/>
                                        <p:tgtEl>
                                          <p:spTgt spid="135168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51683">
                                            <p:txEl>
                                              <p:pRg st="5" end="5"/>
                                            </p:txEl>
                                          </p:spTgt>
                                        </p:tgtEl>
                                        <p:attrNameLst>
                                          <p:attrName>style.visibility</p:attrName>
                                        </p:attrNameLst>
                                      </p:cBhvr>
                                      <p:to>
                                        <p:strVal val="visible"/>
                                      </p:to>
                                    </p:set>
                                    <p:animEffect transition="in" filter="checkerboard(across)">
                                      <p:cBhvr>
                                        <p:cTn id="26" dur="500"/>
                                        <p:tgtEl>
                                          <p:spTgt spid="1351683">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351683">
                                            <p:txEl>
                                              <p:pRg st="6" end="6"/>
                                            </p:txEl>
                                          </p:spTgt>
                                        </p:tgtEl>
                                        <p:attrNameLst>
                                          <p:attrName>style.visibility</p:attrName>
                                        </p:attrNameLst>
                                      </p:cBhvr>
                                      <p:to>
                                        <p:strVal val="visible"/>
                                      </p:to>
                                    </p:set>
                                    <p:animEffect transition="in" filter="checkerboard(across)">
                                      <p:cBhvr>
                                        <p:cTn id="29" dur="500"/>
                                        <p:tgtEl>
                                          <p:spTgt spid="1351683">
                                            <p:txEl>
                                              <p:pRg st="6" end="6"/>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351683">
                                            <p:txEl>
                                              <p:pRg st="7" end="7"/>
                                            </p:txEl>
                                          </p:spTgt>
                                        </p:tgtEl>
                                        <p:attrNameLst>
                                          <p:attrName>style.visibility</p:attrName>
                                        </p:attrNameLst>
                                      </p:cBhvr>
                                      <p:to>
                                        <p:strVal val="visible"/>
                                      </p:to>
                                    </p:set>
                                    <p:animEffect transition="in" filter="checkerboard(across)">
                                      <p:cBhvr>
                                        <p:cTn id="32" dur="500"/>
                                        <p:tgtEl>
                                          <p:spTgt spid="13516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8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Rot="1" noChangeArrowheads="1"/>
          </p:cNvSpPr>
          <p:nvPr>
            <p:ph type="title"/>
          </p:nvPr>
        </p:nvSpPr>
        <p:spPr/>
        <p:txBody>
          <a:bodyPr/>
          <a:lstStyle/>
          <a:p>
            <a:pPr eaLnBrk="1" hangingPunct="1">
              <a:defRPr/>
            </a:pPr>
            <a:r>
              <a:rPr lang="en-US" dirty="0">
                <a:solidFill>
                  <a:srgbClr val="FFFF00"/>
                </a:solidFill>
              </a:rPr>
              <a:t>Stalking – Base Rates</a:t>
            </a:r>
          </a:p>
        </p:txBody>
      </p:sp>
      <p:sp>
        <p:nvSpPr>
          <p:cNvPr id="1345539" name="Rectangle 3"/>
          <p:cNvSpPr>
            <a:spLocks noGrp="1" noChangeArrowheads="1"/>
          </p:cNvSpPr>
          <p:nvPr>
            <p:ph type="body" idx="1"/>
          </p:nvPr>
        </p:nvSpPr>
        <p:spPr/>
        <p:txBody>
          <a:bodyPr/>
          <a:lstStyle/>
          <a:p>
            <a:pPr lvl="1">
              <a:defRPr/>
            </a:pPr>
            <a:r>
              <a:rPr lang="en-US" b="1" dirty="0">
                <a:solidFill>
                  <a:srgbClr val="FFFF00"/>
                </a:solidFill>
              </a:rPr>
              <a:t>Epidemiology (Aggression and Violent Behavior, Spitzberg, 2007)</a:t>
            </a:r>
          </a:p>
          <a:p>
            <a:pPr lvl="2">
              <a:defRPr/>
            </a:pPr>
            <a:r>
              <a:rPr lang="en-US" b="1" dirty="0">
                <a:solidFill>
                  <a:srgbClr val="FFFF00"/>
                </a:solidFill>
              </a:rPr>
              <a:t>8 – 32% women victimized during lifetime</a:t>
            </a:r>
          </a:p>
          <a:p>
            <a:pPr lvl="2">
              <a:defRPr/>
            </a:pPr>
            <a:r>
              <a:rPr lang="en-US" b="1" dirty="0">
                <a:solidFill>
                  <a:srgbClr val="FFFF00"/>
                </a:solidFill>
              </a:rPr>
              <a:t>2 - 13% men victimized during lifetime</a:t>
            </a:r>
          </a:p>
          <a:p>
            <a:pPr lvl="2">
              <a:defRPr/>
            </a:pPr>
            <a:r>
              <a:rPr lang="en-US" b="1" dirty="0">
                <a:solidFill>
                  <a:srgbClr val="FFFF00"/>
                </a:solidFill>
              </a:rPr>
              <a:t>Range varies because of how stalking is defined; if pursuit is used rather than stalking, higher rates are reported</a:t>
            </a:r>
          </a:p>
          <a:p>
            <a:pPr eaLnBrk="1" hangingPunct="1">
              <a:lnSpc>
                <a:spcPct val="90000"/>
              </a:lnSpc>
              <a:buClr>
                <a:srgbClr val="FFFF00"/>
              </a:buClr>
              <a:buFont typeface="Wingdings" pitchFamily="2" charset="2"/>
              <a:buChar char="Ø"/>
              <a:defRPr/>
            </a:pPr>
            <a:endParaRPr lang="en-US" b="1" dirty="0">
              <a:solidFill>
                <a:srgbClr val="FFFF00"/>
              </a:solidFill>
            </a:endParaRPr>
          </a:p>
        </p:txBody>
      </p:sp>
      <p:sp>
        <p:nvSpPr>
          <p:cNvPr id="2" name="Footer Placeholder 1"/>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7F541FFC-A4FA-4A76-B8D1-17B460B36475}"/>
              </a:ext>
            </a:extLst>
          </p:cNvPr>
          <p:cNvSpPr>
            <a:spLocks noGrp="1"/>
          </p:cNvSpPr>
          <p:nvPr>
            <p:ph type="dt" sz="half" idx="10"/>
          </p:nvPr>
        </p:nvSpPr>
        <p:spPr/>
        <p:txBody>
          <a:bodyPr/>
          <a:lstStyle/>
          <a:p>
            <a:pPr>
              <a:defRPr/>
            </a:pPr>
            <a:fld id="{B3CD1548-BD49-412A-B3C8-5B1FF9728BAC}" type="datetime1">
              <a:rPr lang="en-US" smtClean="0"/>
              <a:t>9/27/2022</a:t>
            </a:fld>
            <a:endParaRPr lang="en-US" dirty="0"/>
          </a:p>
        </p:txBody>
      </p:sp>
    </p:spTree>
    <p:extLst>
      <p:ext uri="{BB962C8B-B14F-4D97-AF65-F5344CB8AC3E}">
        <p14:creationId xmlns:p14="http://schemas.microsoft.com/office/powerpoint/2010/main" val="42325548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4350" y="133350"/>
            <a:ext cx="9258300" cy="1143000"/>
          </a:xfrm>
        </p:spPr>
        <p:txBody>
          <a:bodyPr/>
          <a:lstStyle/>
          <a:p>
            <a:r>
              <a:rPr lang="en-US" sz="3200" b="0" dirty="0">
                <a:solidFill>
                  <a:srgbClr val="FFFF00"/>
                </a:solidFill>
              </a:rPr>
              <a:t> </a:t>
            </a:r>
            <a:r>
              <a:rPr lang="en-US" sz="3200" dirty="0">
                <a:solidFill>
                  <a:srgbClr val="FFFF00"/>
                </a:solidFill>
              </a:rPr>
              <a:t>Stalking Victims in the United States – Revised</a:t>
            </a:r>
            <a:br>
              <a:rPr lang="en-US" sz="3200" dirty="0">
                <a:solidFill>
                  <a:srgbClr val="FFFF00"/>
                </a:solidFill>
              </a:rPr>
            </a:br>
            <a:r>
              <a:rPr lang="en-US" sz="3200" dirty="0">
                <a:solidFill>
                  <a:srgbClr val="FFFF00"/>
                </a:solidFill>
                <a:latin typeface="+mn-lt"/>
              </a:rPr>
              <a:t>September 2012*</a:t>
            </a:r>
          </a:p>
        </p:txBody>
      </p:sp>
      <p:sp>
        <p:nvSpPr>
          <p:cNvPr id="95235" name="Rectangle 3"/>
          <p:cNvSpPr>
            <a:spLocks noGrp="1" noChangeArrowheads="1"/>
          </p:cNvSpPr>
          <p:nvPr>
            <p:ph type="body" idx="1"/>
          </p:nvPr>
        </p:nvSpPr>
        <p:spPr>
          <a:xfrm>
            <a:off x="723900" y="1447800"/>
            <a:ext cx="8743950" cy="4114800"/>
          </a:xfrm>
        </p:spPr>
        <p:txBody>
          <a:bodyPr/>
          <a:lstStyle/>
          <a:p>
            <a:pPr marL="457200" indent="-457200">
              <a:buFont typeface="+mj-lt"/>
              <a:buAutoNum type="arabicPeriod"/>
            </a:pPr>
            <a:r>
              <a:rPr lang="en-US" sz="2400" b="1" dirty="0">
                <a:solidFill>
                  <a:srgbClr val="FFFF00"/>
                </a:solidFill>
              </a:rPr>
              <a:t>During 12-month period, estimated 1.5% of persons age 18 or older were victims of stalking. </a:t>
            </a:r>
          </a:p>
          <a:p>
            <a:pPr marL="457200" indent="-457200">
              <a:buFont typeface="+mj-lt"/>
              <a:buAutoNum type="arabicPeriod"/>
            </a:pPr>
            <a:r>
              <a:rPr lang="en-US" sz="2400" b="1" dirty="0">
                <a:solidFill>
                  <a:srgbClr val="FFFF00"/>
                </a:solidFill>
              </a:rPr>
              <a:t>Percentage of stalking victims was highest for individuals who were divorced or separated (3.3%), compared to those married, never married, or widowed. </a:t>
            </a:r>
          </a:p>
          <a:p>
            <a:pPr marL="457200" indent="-457200">
              <a:buFont typeface="+mj-lt"/>
              <a:buAutoNum type="arabicPeriod"/>
            </a:pPr>
            <a:r>
              <a:rPr lang="en-US" sz="2400" b="1" dirty="0">
                <a:solidFill>
                  <a:srgbClr val="FFFF00"/>
                </a:solidFill>
              </a:rPr>
              <a:t>About 7 in 10 stalking victims knew their offender in some capacity.</a:t>
            </a:r>
          </a:p>
          <a:p>
            <a:pPr marL="457200" indent="-457200">
              <a:buFont typeface="+mj-lt"/>
              <a:buAutoNum type="arabicPeriod"/>
            </a:pPr>
            <a:r>
              <a:rPr lang="en-US" sz="2400" b="1" dirty="0">
                <a:solidFill>
                  <a:srgbClr val="FFFF00"/>
                </a:solidFill>
              </a:rPr>
              <a:t>A greater percentage of females were stalked than males; however, females and males were equally likely to experience harassment. </a:t>
            </a:r>
          </a:p>
          <a:p>
            <a:pPr marL="0" indent="0">
              <a:buNone/>
            </a:pPr>
            <a:r>
              <a:rPr lang="en-US" sz="1600" b="1" dirty="0">
                <a:solidFill>
                  <a:srgbClr val="FFFF00"/>
                </a:solidFill>
              </a:rPr>
              <a:t>*</a:t>
            </a:r>
            <a:r>
              <a:rPr lang="en-US" sz="1600" i="1" dirty="0">
                <a:solidFill>
                  <a:srgbClr val="FFFF00"/>
                </a:solidFill>
              </a:rPr>
              <a:t>U.S. Department of Justice Office of Justice Programs Bureau of Justice Statistics, NCJ 224527</a:t>
            </a:r>
            <a:r>
              <a:rPr lang="en-US" i="1" dirty="0">
                <a:solidFill>
                  <a:srgbClr val="FFFF00"/>
                </a:solidFill>
              </a:rPr>
              <a:t> </a:t>
            </a:r>
            <a:r>
              <a:rPr lang="en-US" sz="1600" i="1" dirty="0">
                <a:solidFill>
                  <a:srgbClr val="FFFF00"/>
                </a:solidFill>
              </a:rPr>
              <a:t> </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2BF250B4-EB7D-4B8A-825C-4F2A42E21C2E}"/>
              </a:ext>
            </a:extLst>
          </p:cNvPr>
          <p:cNvSpPr>
            <a:spLocks noGrp="1"/>
          </p:cNvSpPr>
          <p:nvPr>
            <p:ph type="dt" sz="half" idx="10"/>
          </p:nvPr>
        </p:nvSpPr>
        <p:spPr/>
        <p:txBody>
          <a:bodyPr/>
          <a:lstStyle/>
          <a:p>
            <a:pPr>
              <a:defRPr/>
            </a:pPr>
            <a:fld id="{64396FE8-5D81-4797-968C-BCC7D8FA9646}" type="datetime1">
              <a:rPr lang="en-US" smtClean="0"/>
              <a:t>9/27/2022</a:t>
            </a:fld>
            <a:endParaRPr lang="en-US" dirty="0"/>
          </a:p>
        </p:txBody>
      </p:sp>
    </p:spTree>
    <p:extLst>
      <p:ext uri="{BB962C8B-B14F-4D97-AF65-F5344CB8AC3E}">
        <p14:creationId xmlns:p14="http://schemas.microsoft.com/office/powerpoint/2010/main" val="159797821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4350" y="133350"/>
            <a:ext cx="9258300" cy="1143000"/>
          </a:xfrm>
        </p:spPr>
        <p:txBody>
          <a:bodyPr/>
          <a:lstStyle/>
          <a:p>
            <a:r>
              <a:rPr lang="en-US" sz="3200" b="0" dirty="0">
                <a:solidFill>
                  <a:srgbClr val="FFFF00"/>
                </a:solidFill>
              </a:rPr>
              <a:t> </a:t>
            </a:r>
            <a:r>
              <a:rPr lang="en-US" sz="3200" dirty="0">
                <a:solidFill>
                  <a:srgbClr val="FFFF00"/>
                </a:solidFill>
              </a:rPr>
              <a:t>Stalking Victims in the United States – Revised</a:t>
            </a:r>
            <a:br>
              <a:rPr lang="en-US" sz="3200" dirty="0">
                <a:solidFill>
                  <a:srgbClr val="FFFF00"/>
                </a:solidFill>
              </a:rPr>
            </a:br>
            <a:r>
              <a:rPr lang="en-US" sz="3200" dirty="0">
                <a:solidFill>
                  <a:srgbClr val="FFFF00"/>
                </a:solidFill>
                <a:latin typeface="+mn-lt"/>
              </a:rPr>
              <a:t>September 2012</a:t>
            </a:r>
          </a:p>
        </p:txBody>
      </p:sp>
      <p:pic>
        <p:nvPicPr>
          <p:cNvPr id="2" name="Picture 1">
            <a:extLst>
              <a:ext uri="{FF2B5EF4-FFF2-40B4-BE49-F238E27FC236}">
                <a16:creationId xmlns:a16="http://schemas.microsoft.com/office/drawing/2014/main" id="{A5E9FF3F-BA72-458C-A1C4-AE87C6EB9F21}"/>
              </a:ext>
            </a:extLst>
          </p:cNvPr>
          <p:cNvPicPr>
            <a:picLocks noChangeAspect="1"/>
          </p:cNvPicPr>
          <p:nvPr/>
        </p:nvPicPr>
        <p:blipFill>
          <a:blip r:embed="rId3"/>
          <a:stretch>
            <a:fillRect/>
          </a:stretch>
        </p:blipFill>
        <p:spPr>
          <a:xfrm>
            <a:off x="800100" y="1453726"/>
            <a:ext cx="8763000" cy="4642274"/>
          </a:xfrm>
          <a:prstGeom prst="rect">
            <a:avLst/>
          </a:prstGeom>
        </p:spPr>
      </p:pic>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0CACFE78-ADA8-4D5B-89EA-3DAF21BFDE2D}"/>
              </a:ext>
            </a:extLst>
          </p:cNvPr>
          <p:cNvSpPr>
            <a:spLocks noGrp="1"/>
          </p:cNvSpPr>
          <p:nvPr>
            <p:ph type="dt" sz="half" idx="10"/>
          </p:nvPr>
        </p:nvSpPr>
        <p:spPr/>
        <p:txBody>
          <a:bodyPr/>
          <a:lstStyle/>
          <a:p>
            <a:pPr>
              <a:defRPr/>
            </a:pPr>
            <a:fld id="{32E9CD4B-1AEB-4C33-B8A1-9F22086B0B0C}" type="datetime1">
              <a:rPr lang="en-US" smtClean="0"/>
              <a:t>9/27/2022</a:t>
            </a:fld>
            <a:endParaRPr lang="en-US" dirty="0"/>
          </a:p>
        </p:txBody>
      </p:sp>
    </p:spTree>
    <p:extLst>
      <p:ext uri="{BB962C8B-B14F-4D97-AF65-F5344CB8AC3E}">
        <p14:creationId xmlns:p14="http://schemas.microsoft.com/office/powerpoint/2010/main" val="3935007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4350" y="133350"/>
            <a:ext cx="9258300" cy="1143000"/>
          </a:xfrm>
        </p:spPr>
        <p:txBody>
          <a:bodyPr/>
          <a:lstStyle/>
          <a:p>
            <a:r>
              <a:rPr lang="en-US" sz="3200" b="0" dirty="0">
                <a:solidFill>
                  <a:srgbClr val="FFFF00"/>
                </a:solidFill>
              </a:rPr>
              <a:t> </a:t>
            </a:r>
            <a:r>
              <a:rPr lang="en-US" sz="3200" dirty="0">
                <a:solidFill>
                  <a:srgbClr val="FFFF00"/>
                </a:solidFill>
              </a:rPr>
              <a:t>Stalking Victims in the United States – Revised</a:t>
            </a:r>
            <a:br>
              <a:rPr lang="en-US" sz="3200" dirty="0">
                <a:solidFill>
                  <a:srgbClr val="FFFF00"/>
                </a:solidFill>
              </a:rPr>
            </a:br>
            <a:r>
              <a:rPr lang="en-US" sz="3200" dirty="0">
                <a:solidFill>
                  <a:srgbClr val="FFFF00"/>
                </a:solidFill>
                <a:latin typeface="+mn-lt"/>
              </a:rPr>
              <a:t>September 2012</a:t>
            </a:r>
          </a:p>
        </p:txBody>
      </p:sp>
      <p:sp>
        <p:nvSpPr>
          <p:cNvPr id="3" name="Footer Placeholder 2"/>
          <p:cNvSpPr>
            <a:spLocks noGrp="1"/>
          </p:cNvSpPr>
          <p:nvPr>
            <p:ph type="ftr" sz="quarter" idx="12"/>
          </p:nvPr>
        </p:nvSpPr>
        <p:spPr/>
        <p:txBody>
          <a:bodyPr/>
          <a:lstStyle/>
          <a:p>
            <a:pPr>
              <a:defRPr/>
            </a:pPr>
            <a:r>
              <a:rPr lang="en-US" dirty="0"/>
              <a:t>St. Cloud, MN 09302022</a:t>
            </a:r>
          </a:p>
        </p:txBody>
      </p:sp>
      <p:pic>
        <p:nvPicPr>
          <p:cNvPr id="5" name="Content Placeholder 4">
            <a:extLst>
              <a:ext uri="{FF2B5EF4-FFF2-40B4-BE49-F238E27FC236}">
                <a16:creationId xmlns:a16="http://schemas.microsoft.com/office/drawing/2014/main" id="{0E0B3D5F-88C1-4433-9515-B3DB8079572C}"/>
              </a:ext>
            </a:extLst>
          </p:cNvPr>
          <p:cNvPicPr>
            <a:picLocks noGrp="1" noChangeAspect="1"/>
          </p:cNvPicPr>
          <p:nvPr>
            <p:ph idx="1"/>
          </p:nvPr>
        </p:nvPicPr>
        <p:blipFill>
          <a:blip r:embed="rId3"/>
          <a:stretch>
            <a:fillRect/>
          </a:stretch>
        </p:blipFill>
        <p:spPr>
          <a:xfrm>
            <a:off x="1028701" y="1447800"/>
            <a:ext cx="8534400" cy="4876800"/>
          </a:xfrm>
          <a:prstGeom prst="rect">
            <a:avLst/>
          </a:prstGeom>
        </p:spPr>
      </p:pic>
      <p:sp>
        <p:nvSpPr>
          <p:cNvPr id="2" name="Date Placeholder 1">
            <a:extLst>
              <a:ext uri="{FF2B5EF4-FFF2-40B4-BE49-F238E27FC236}">
                <a16:creationId xmlns:a16="http://schemas.microsoft.com/office/drawing/2014/main" id="{ACEE2AAD-3A80-4706-BF82-18E4DA86F9D1}"/>
              </a:ext>
            </a:extLst>
          </p:cNvPr>
          <p:cNvSpPr>
            <a:spLocks noGrp="1"/>
          </p:cNvSpPr>
          <p:nvPr>
            <p:ph type="dt" sz="half" idx="10"/>
          </p:nvPr>
        </p:nvSpPr>
        <p:spPr/>
        <p:txBody>
          <a:bodyPr/>
          <a:lstStyle/>
          <a:p>
            <a:pPr>
              <a:defRPr/>
            </a:pPr>
            <a:fld id="{A117AC19-378A-4D42-9665-5B1FD305600E}" type="datetime1">
              <a:rPr lang="en-US" smtClean="0"/>
              <a:t>9/27/2022</a:t>
            </a:fld>
            <a:endParaRPr lang="en-US" dirty="0"/>
          </a:p>
        </p:txBody>
      </p:sp>
    </p:spTree>
    <p:extLst>
      <p:ext uri="{BB962C8B-B14F-4D97-AF65-F5344CB8AC3E}">
        <p14:creationId xmlns:p14="http://schemas.microsoft.com/office/powerpoint/2010/main" val="401709336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Rot="1" noChangeArrowheads="1"/>
          </p:cNvSpPr>
          <p:nvPr>
            <p:ph type="title"/>
          </p:nvPr>
        </p:nvSpPr>
        <p:spPr/>
        <p:txBody>
          <a:bodyPr/>
          <a:lstStyle/>
          <a:p>
            <a:pPr eaLnBrk="1" hangingPunct="1">
              <a:defRPr/>
            </a:pPr>
            <a:r>
              <a:rPr lang="en-US" sz="4000" dirty="0">
                <a:solidFill>
                  <a:srgbClr val="FFFF00"/>
                </a:solidFill>
              </a:rPr>
              <a:t>Stalking - Victim Base Rates</a:t>
            </a:r>
          </a:p>
        </p:txBody>
      </p:sp>
      <p:sp>
        <p:nvSpPr>
          <p:cNvPr id="1351683" name="Rectangle 3"/>
          <p:cNvSpPr>
            <a:spLocks noGrp="1" noChangeArrowheads="1"/>
          </p:cNvSpPr>
          <p:nvPr>
            <p:ph type="body" idx="1"/>
          </p:nvPr>
        </p:nvSpPr>
        <p:spPr/>
        <p:txBody>
          <a:bodyPr/>
          <a:lstStyle/>
          <a:p>
            <a:pPr eaLnBrk="1" hangingPunct="1">
              <a:buFont typeface="Wingdings" pitchFamily="2" charset="2"/>
              <a:buChar char="ü"/>
              <a:defRPr/>
            </a:pPr>
            <a:r>
              <a:rPr lang="en-US" b="1" dirty="0">
                <a:solidFill>
                  <a:srgbClr val="FFFF00"/>
                </a:solidFill>
              </a:rPr>
              <a:t>Victims</a:t>
            </a:r>
          </a:p>
          <a:p>
            <a:pPr lvl="1" eaLnBrk="1" hangingPunct="1">
              <a:buFont typeface="Wingdings" pitchFamily="2" charset="2"/>
              <a:buChar char="ü"/>
              <a:defRPr/>
            </a:pPr>
            <a:r>
              <a:rPr lang="en-US" b="1" dirty="0">
                <a:solidFill>
                  <a:srgbClr val="FFFF00"/>
                </a:solidFill>
              </a:rPr>
              <a:t>75% of victims are women, (Spitzberg, 2002)</a:t>
            </a:r>
          </a:p>
          <a:p>
            <a:pPr lvl="1" eaLnBrk="1" hangingPunct="1">
              <a:buFont typeface="Wingdings" pitchFamily="2" charset="2"/>
              <a:buChar char="ü"/>
              <a:defRPr/>
            </a:pPr>
            <a:r>
              <a:rPr lang="en-US" b="1" dirty="0">
                <a:solidFill>
                  <a:srgbClr val="FFFF00"/>
                </a:solidFill>
              </a:rPr>
              <a:t>81% of victims are women (Mohandie, et. al., 2006)</a:t>
            </a:r>
          </a:p>
          <a:p>
            <a:pPr lvl="1" eaLnBrk="1" hangingPunct="1">
              <a:buFont typeface="Wingdings" pitchFamily="2" charset="2"/>
              <a:buChar char="ü"/>
              <a:defRPr/>
            </a:pPr>
            <a:r>
              <a:rPr lang="en-US" b="1" dirty="0">
                <a:solidFill>
                  <a:srgbClr val="FFFF00"/>
                </a:solidFill>
              </a:rPr>
              <a:t>25% of victims are men, (Spitzberg, 2002)</a:t>
            </a:r>
          </a:p>
          <a:p>
            <a:pPr eaLnBrk="1" hangingPunct="1">
              <a:buFont typeface="Wingdings" pitchFamily="2" charset="2"/>
              <a:buChar char="ü"/>
              <a:defRPr/>
            </a:pPr>
            <a:r>
              <a:rPr lang="en-US" b="1" dirty="0">
                <a:solidFill>
                  <a:srgbClr val="FFFF00"/>
                </a:solidFill>
              </a:rPr>
              <a:t>Majority of cases, perpetrator is known to victim:</a:t>
            </a:r>
          </a:p>
          <a:p>
            <a:pPr lvl="1" eaLnBrk="1" hangingPunct="1">
              <a:buFont typeface="Wingdings" pitchFamily="2" charset="2"/>
              <a:buChar char="ü"/>
              <a:defRPr/>
            </a:pPr>
            <a:r>
              <a:rPr lang="en-US" b="1" dirty="0">
                <a:solidFill>
                  <a:srgbClr val="FFFF00"/>
                </a:solidFill>
              </a:rPr>
              <a:t>Intimate, 50% (Mohandie, et. al., 2006)</a:t>
            </a:r>
          </a:p>
          <a:p>
            <a:pPr lvl="1" eaLnBrk="1" hangingPunct="1">
              <a:buFont typeface="Wingdings" pitchFamily="2" charset="2"/>
              <a:buChar char="ü"/>
              <a:defRPr/>
            </a:pPr>
            <a:r>
              <a:rPr lang="en-US" b="1" dirty="0">
                <a:solidFill>
                  <a:srgbClr val="FFFF00"/>
                </a:solidFill>
              </a:rPr>
              <a:t>Former intimates, 50% (Spitzberg, 2002)</a:t>
            </a:r>
          </a:p>
          <a:p>
            <a:pPr lvl="1" eaLnBrk="1" hangingPunct="1">
              <a:buFont typeface="Wingdings" pitchFamily="2" charset="2"/>
              <a:buChar char="ü"/>
              <a:defRPr/>
            </a:pPr>
            <a:r>
              <a:rPr lang="en-US" b="1" dirty="0">
                <a:solidFill>
                  <a:srgbClr val="FFFF00"/>
                </a:solidFill>
              </a:rPr>
              <a:t>Ex-intimates, 34.5% (McEwan, 2009)</a:t>
            </a:r>
          </a:p>
          <a:p>
            <a:pPr lvl="1" eaLnBrk="1" hangingPunct="1">
              <a:buFont typeface="Wingdings" pitchFamily="2" charset="2"/>
              <a:buChar char="ü"/>
              <a:defRPr/>
            </a:pPr>
            <a:endParaRPr lang="en-US" b="1" dirty="0">
              <a:solidFill>
                <a:srgbClr val="FFFF00"/>
              </a:solidFill>
            </a:endParaRPr>
          </a:p>
        </p:txBody>
      </p:sp>
      <p:sp>
        <p:nvSpPr>
          <p:cNvPr id="2" name="Footer Placeholder 1"/>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F3DCA53C-8821-43E5-AD97-D2475D92C9D7}"/>
              </a:ext>
            </a:extLst>
          </p:cNvPr>
          <p:cNvSpPr>
            <a:spLocks noGrp="1"/>
          </p:cNvSpPr>
          <p:nvPr>
            <p:ph type="dt" sz="half" idx="10"/>
          </p:nvPr>
        </p:nvSpPr>
        <p:spPr/>
        <p:txBody>
          <a:bodyPr/>
          <a:lstStyle/>
          <a:p>
            <a:pPr>
              <a:defRPr/>
            </a:pPr>
            <a:fld id="{F194B4BF-7F3D-483F-B1F0-F9F2E4A63589}" type="datetime1">
              <a:rPr lang="en-US" smtClean="0"/>
              <a:t>9/27/2022</a:t>
            </a:fld>
            <a:endParaRPr lang="en-US" dirty="0"/>
          </a:p>
        </p:txBody>
      </p:sp>
    </p:spTree>
    <p:extLst>
      <p:ext uri="{BB962C8B-B14F-4D97-AF65-F5344CB8AC3E}">
        <p14:creationId xmlns:p14="http://schemas.microsoft.com/office/powerpoint/2010/main" val="127568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51683">
                                            <p:txEl>
                                              <p:pRg st="0" end="0"/>
                                            </p:txEl>
                                          </p:spTgt>
                                        </p:tgtEl>
                                        <p:attrNameLst>
                                          <p:attrName>style.visibility</p:attrName>
                                        </p:attrNameLst>
                                      </p:cBhvr>
                                      <p:to>
                                        <p:strVal val="visible"/>
                                      </p:to>
                                    </p:set>
                                    <p:animEffect transition="in" filter="checkerboard(across)">
                                      <p:cBhvr>
                                        <p:cTn id="7" dur="500"/>
                                        <p:tgtEl>
                                          <p:spTgt spid="135168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51683">
                                            <p:txEl>
                                              <p:pRg st="1" end="1"/>
                                            </p:txEl>
                                          </p:spTgt>
                                        </p:tgtEl>
                                        <p:attrNameLst>
                                          <p:attrName>style.visibility</p:attrName>
                                        </p:attrNameLst>
                                      </p:cBhvr>
                                      <p:to>
                                        <p:strVal val="visible"/>
                                      </p:to>
                                    </p:set>
                                    <p:animEffect transition="in" filter="checkerboard(across)">
                                      <p:cBhvr>
                                        <p:cTn id="10" dur="500"/>
                                        <p:tgtEl>
                                          <p:spTgt spid="135168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51683">
                                            <p:txEl>
                                              <p:pRg st="2" end="2"/>
                                            </p:txEl>
                                          </p:spTgt>
                                        </p:tgtEl>
                                        <p:attrNameLst>
                                          <p:attrName>style.visibility</p:attrName>
                                        </p:attrNameLst>
                                      </p:cBhvr>
                                      <p:to>
                                        <p:strVal val="visible"/>
                                      </p:to>
                                    </p:set>
                                    <p:animEffect transition="in" filter="checkerboard(across)">
                                      <p:cBhvr>
                                        <p:cTn id="13" dur="500"/>
                                        <p:tgtEl>
                                          <p:spTgt spid="135168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51683">
                                            <p:txEl>
                                              <p:pRg st="3" end="3"/>
                                            </p:txEl>
                                          </p:spTgt>
                                        </p:tgtEl>
                                        <p:attrNameLst>
                                          <p:attrName>style.visibility</p:attrName>
                                        </p:attrNameLst>
                                      </p:cBhvr>
                                      <p:to>
                                        <p:strVal val="visible"/>
                                      </p:to>
                                    </p:set>
                                    <p:animEffect transition="in" filter="checkerboard(across)">
                                      <p:cBhvr>
                                        <p:cTn id="16" dur="500"/>
                                        <p:tgtEl>
                                          <p:spTgt spid="13516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51683">
                                            <p:txEl>
                                              <p:pRg st="4" end="4"/>
                                            </p:txEl>
                                          </p:spTgt>
                                        </p:tgtEl>
                                        <p:attrNameLst>
                                          <p:attrName>style.visibility</p:attrName>
                                        </p:attrNameLst>
                                      </p:cBhvr>
                                      <p:to>
                                        <p:strVal val="visible"/>
                                      </p:to>
                                    </p:set>
                                    <p:animEffect transition="in" filter="checkerboard(across)">
                                      <p:cBhvr>
                                        <p:cTn id="21" dur="500"/>
                                        <p:tgtEl>
                                          <p:spTgt spid="135168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51683">
                                            <p:txEl>
                                              <p:pRg st="5" end="5"/>
                                            </p:txEl>
                                          </p:spTgt>
                                        </p:tgtEl>
                                        <p:attrNameLst>
                                          <p:attrName>style.visibility</p:attrName>
                                        </p:attrNameLst>
                                      </p:cBhvr>
                                      <p:to>
                                        <p:strVal val="visible"/>
                                      </p:to>
                                    </p:set>
                                    <p:animEffect transition="in" filter="checkerboard(across)">
                                      <p:cBhvr>
                                        <p:cTn id="26" dur="500"/>
                                        <p:tgtEl>
                                          <p:spTgt spid="1351683">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351683">
                                            <p:txEl>
                                              <p:pRg st="6" end="6"/>
                                            </p:txEl>
                                          </p:spTgt>
                                        </p:tgtEl>
                                        <p:attrNameLst>
                                          <p:attrName>style.visibility</p:attrName>
                                        </p:attrNameLst>
                                      </p:cBhvr>
                                      <p:to>
                                        <p:strVal val="visible"/>
                                      </p:to>
                                    </p:set>
                                    <p:animEffect transition="in" filter="checkerboard(across)">
                                      <p:cBhvr>
                                        <p:cTn id="29" dur="500"/>
                                        <p:tgtEl>
                                          <p:spTgt spid="1351683">
                                            <p:txEl>
                                              <p:pRg st="6" end="6"/>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351683">
                                            <p:txEl>
                                              <p:pRg st="7" end="7"/>
                                            </p:txEl>
                                          </p:spTgt>
                                        </p:tgtEl>
                                        <p:attrNameLst>
                                          <p:attrName>style.visibility</p:attrName>
                                        </p:attrNameLst>
                                      </p:cBhvr>
                                      <p:to>
                                        <p:strVal val="visible"/>
                                      </p:to>
                                    </p:set>
                                    <p:animEffect transition="in" filter="checkerboard(across)">
                                      <p:cBhvr>
                                        <p:cTn id="32" dur="500"/>
                                        <p:tgtEl>
                                          <p:spTgt spid="13516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8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457200"/>
            <a:ext cx="8743950" cy="1143000"/>
          </a:xfrm>
        </p:spPr>
        <p:txBody>
          <a:bodyPr/>
          <a:lstStyle/>
          <a:p>
            <a:pPr eaLnBrk="1" hangingPunct="1">
              <a:defRPr/>
            </a:pPr>
            <a:r>
              <a:rPr lang="en-US" sz="4000" b="1" i="0" dirty="0">
                <a:solidFill>
                  <a:srgbClr val="FFFF00"/>
                </a:solidFill>
                <a:latin typeface="+mn-lt"/>
              </a:rPr>
              <a:t>Mullen Typology (</a:t>
            </a:r>
            <a:r>
              <a:rPr lang="en-US" sz="4000" b="1" i="0" u="sng" dirty="0">
                <a:solidFill>
                  <a:srgbClr val="FFFF00"/>
                </a:solidFill>
                <a:latin typeface="+mn-lt"/>
              </a:rPr>
              <a:t>Am J Psychiatry</a:t>
            </a:r>
            <a:r>
              <a:rPr lang="en-US" sz="4000" b="1" i="0" dirty="0">
                <a:solidFill>
                  <a:srgbClr val="FFFF00"/>
                </a:solidFill>
                <a:latin typeface="+mn-lt"/>
              </a:rPr>
              <a:t>, 1999, 2000, 2009)</a:t>
            </a:r>
          </a:p>
        </p:txBody>
      </p:sp>
      <p:sp>
        <p:nvSpPr>
          <p:cNvPr id="97283" name="Rectangle 3"/>
          <p:cNvSpPr>
            <a:spLocks noGrp="1" noChangeArrowheads="1"/>
          </p:cNvSpPr>
          <p:nvPr>
            <p:ph type="body" idx="1"/>
          </p:nvPr>
        </p:nvSpPr>
        <p:spPr>
          <a:xfrm>
            <a:off x="1285875" y="1981200"/>
            <a:ext cx="8743950" cy="4114800"/>
          </a:xfrm>
        </p:spPr>
        <p:txBody>
          <a:bodyPr/>
          <a:lstStyle/>
          <a:p>
            <a:pPr eaLnBrk="1" hangingPunct="1">
              <a:lnSpc>
                <a:spcPct val="90000"/>
              </a:lnSpc>
            </a:pPr>
            <a:r>
              <a:rPr lang="en-US" altLang="en-US" b="1" i="0" dirty="0">
                <a:solidFill>
                  <a:srgbClr val="FFFF00"/>
                </a:solidFill>
                <a:latin typeface="+mn-lt"/>
              </a:rPr>
              <a:t>Resentful</a:t>
            </a:r>
          </a:p>
          <a:p>
            <a:pPr eaLnBrk="1" hangingPunct="1">
              <a:lnSpc>
                <a:spcPct val="90000"/>
              </a:lnSpc>
            </a:pPr>
            <a:r>
              <a:rPr lang="en-US" altLang="en-US" b="1" i="0" dirty="0">
                <a:solidFill>
                  <a:srgbClr val="FFFF00"/>
                </a:solidFill>
                <a:latin typeface="+mn-lt"/>
              </a:rPr>
              <a:t>Rejected (most violent and longest duration)</a:t>
            </a:r>
          </a:p>
          <a:p>
            <a:pPr eaLnBrk="1" hangingPunct="1">
              <a:lnSpc>
                <a:spcPct val="90000"/>
              </a:lnSpc>
            </a:pPr>
            <a:r>
              <a:rPr lang="en-US" altLang="en-US" b="1" i="0" dirty="0">
                <a:solidFill>
                  <a:srgbClr val="FFFF00"/>
                </a:solidFill>
                <a:latin typeface="+mn-lt"/>
              </a:rPr>
              <a:t>Intimacy Seekers (longest duration)</a:t>
            </a:r>
          </a:p>
          <a:p>
            <a:pPr eaLnBrk="1" hangingPunct="1">
              <a:lnSpc>
                <a:spcPct val="90000"/>
              </a:lnSpc>
            </a:pPr>
            <a:r>
              <a:rPr lang="en-US" altLang="en-US" b="1" i="0" dirty="0">
                <a:solidFill>
                  <a:srgbClr val="FFFF00"/>
                </a:solidFill>
                <a:latin typeface="+mn-lt"/>
              </a:rPr>
              <a:t>Incompetent</a:t>
            </a:r>
          </a:p>
          <a:p>
            <a:pPr eaLnBrk="1" hangingPunct="1">
              <a:lnSpc>
                <a:spcPct val="90000"/>
              </a:lnSpc>
            </a:pPr>
            <a:r>
              <a:rPr lang="en-US" altLang="en-US" b="1" i="0" dirty="0">
                <a:solidFill>
                  <a:srgbClr val="FFFF00"/>
                </a:solidFill>
                <a:latin typeface="+mn-lt"/>
              </a:rPr>
              <a:t>Predator (most violent and sexual)</a:t>
            </a:r>
          </a:p>
          <a:p>
            <a:pPr lvl="1" eaLnBrk="1" hangingPunct="1">
              <a:lnSpc>
                <a:spcPct val="90000"/>
              </a:lnSpc>
            </a:pPr>
            <a:endParaRPr lang="en-US" altLang="en-US" sz="3200" b="1" i="0" dirty="0">
              <a:solidFill>
                <a:srgbClr val="FFFF00"/>
              </a:solidFill>
              <a:latin typeface="+mn-lt"/>
            </a:endParaRPr>
          </a:p>
          <a:p>
            <a:pPr lvl="1" eaLnBrk="1" hangingPunct="1">
              <a:lnSpc>
                <a:spcPct val="90000"/>
              </a:lnSpc>
            </a:pPr>
            <a:r>
              <a:rPr lang="en-US" altLang="en-US" sz="3200" b="1" i="0" dirty="0">
                <a:solidFill>
                  <a:srgbClr val="FFFF00"/>
                </a:solidFill>
                <a:latin typeface="+mn-lt"/>
              </a:rPr>
              <a:t>Mean age 31-41 years, 69-100% males</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7D296ABF-6C63-4716-8714-8A75625F96DD}"/>
              </a:ext>
            </a:extLst>
          </p:cNvPr>
          <p:cNvSpPr>
            <a:spLocks noGrp="1"/>
          </p:cNvSpPr>
          <p:nvPr>
            <p:ph type="dt" sz="half" idx="10"/>
          </p:nvPr>
        </p:nvSpPr>
        <p:spPr/>
        <p:txBody>
          <a:bodyPr/>
          <a:lstStyle/>
          <a:p>
            <a:pPr>
              <a:defRPr/>
            </a:pPr>
            <a:fld id="{9B395D79-A9FD-49A2-A45F-B654C84F7E60}" type="datetime1">
              <a:rPr lang="en-US" smtClean="0"/>
              <a:t>9/27/2022</a:t>
            </a:fld>
            <a:endParaRPr lang="en-US" dirty="0"/>
          </a:p>
        </p:txBody>
      </p:sp>
    </p:spTree>
    <p:extLst>
      <p:ext uri="{BB962C8B-B14F-4D97-AF65-F5344CB8AC3E}">
        <p14:creationId xmlns:p14="http://schemas.microsoft.com/office/powerpoint/2010/main" val="5881001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457200"/>
            <a:ext cx="8743950" cy="1143000"/>
          </a:xfrm>
        </p:spPr>
        <p:txBody>
          <a:bodyPr/>
          <a:lstStyle/>
          <a:p>
            <a:pPr eaLnBrk="1" hangingPunct="1">
              <a:defRPr/>
            </a:pPr>
            <a:r>
              <a:rPr lang="en-US" sz="4000" b="1" i="0" dirty="0">
                <a:solidFill>
                  <a:srgbClr val="FFFF00"/>
                </a:solidFill>
                <a:latin typeface="+mn-lt"/>
              </a:rPr>
              <a:t>Mullen Typology (</a:t>
            </a:r>
            <a:r>
              <a:rPr lang="en-US" sz="4000" b="1" i="0" u="sng" dirty="0">
                <a:solidFill>
                  <a:srgbClr val="FFFF00"/>
                </a:solidFill>
                <a:latin typeface="+mn-lt"/>
              </a:rPr>
              <a:t>Am J Psychiatry</a:t>
            </a:r>
            <a:r>
              <a:rPr lang="en-US" sz="4000" b="1" i="0" dirty="0">
                <a:solidFill>
                  <a:srgbClr val="FFFF00"/>
                </a:solidFill>
                <a:latin typeface="+mn-lt"/>
              </a:rPr>
              <a:t>, 1999, 2000, 2009)</a:t>
            </a:r>
          </a:p>
        </p:txBody>
      </p:sp>
      <p:sp>
        <p:nvSpPr>
          <p:cNvPr id="97283" name="Rectangle 3"/>
          <p:cNvSpPr>
            <a:spLocks noGrp="1" noChangeArrowheads="1"/>
          </p:cNvSpPr>
          <p:nvPr>
            <p:ph type="body" idx="1"/>
          </p:nvPr>
        </p:nvSpPr>
        <p:spPr>
          <a:xfrm>
            <a:off x="342900" y="1828800"/>
            <a:ext cx="8743950" cy="4114800"/>
          </a:xfrm>
        </p:spPr>
        <p:txBody>
          <a:bodyPr/>
          <a:lstStyle/>
          <a:p>
            <a:pPr eaLnBrk="1" hangingPunct="1">
              <a:lnSpc>
                <a:spcPct val="90000"/>
              </a:lnSpc>
            </a:pPr>
            <a:r>
              <a:rPr lang="en-US" altLang="en-US" sz="2800" b="1" i="0" dirty="0">
                <a:solidFill>
                  <a:srgbClr val="FFFF00"/>
                </a:solidFill>
                <a:latin typeface="+mn-lt"/>
              </a:rPr>
              <a:t>Resentful</a:t>
            </a:r>
          </a:p>
          <a:p>
            <a:pPr lvl="1" eaLnBrk="1" hangingPunct="1">
              <a:lnSpc>
                <a:spcPct val="90000"/>
              </a:lnSpc>
            </a:pPr>
            <a:r>
              <a:rPr lang="en-US" altLang="en-US" b="1" i="0" dirty="0">
                <a:solidFill>
                  <a:srgbClr val="FFFF00"/>
                </a:solidFill>
                <a:latin typeface="+mn-lt"/>
              </a:rPr>
              <a:t>Perception of being mistreated, disrespected</a:t>
            </a:r>
          </a:p>
          <a:p>
            <a:pPr lvl="1" eaLnBrk="1" hangingPunct="1">
              <a:lnSpc>
                <a:spcPct val="90000"/>
              </a:lnSpc>
            </a:pPr>
            <a:r>
              <a:rPr lang="en-US" altLang="en-US" b="1" i="0" dirty="0">
                <a:solidFill>
                  <a:srgbClr val="FFFF00"/>
                </a:solidFill>
                <a:latin typeface="+mn-lt"/>
              </a:rPr>
              <a:t>Victim of being humiliated</a:t>
            </a:r>
          </a:p>
          <a:p>
            <a:pPr lvl="1" eaLnBrk="1" hangingPunct="1">
              <a:lnSpc>
                <a:spcPct val="90000"/>
              </a:lnSpc>
            </a:pPr>
            <a:r>
              <a:rPr lang="en-US" altLang="en-US" b="1" i="0" dirty="0">
                <a:solidFill>
                  <a:srgbClr val="FFFF00"/>
                </a:solidFill>
                <a:latin typeface="+mn-lt"/>
              </a:rPr>
              <a:t>Victims typically acquaintances or strangers</a:t>
            </a:r>
          </a:p>
          <a:p>
            <a:pPr lvl="1" eaLnBrk="1" hangingPunct="1">
              <a:lnSpc>
                <a:spcPct val="90000"/>
              </a:lnSpc>
            </a:pPr>
            <a:r>
              <a:rPr lang="en-US" altLang="en-US" b="1" i="0" dirty="0">
                <a:solidFill>
                  <a:srgbClr val="FFFF00"/>
                </a:solidFill>
                <a:latin typeface="+mn-lt"/>
              </a:rPr>
              <a:t>Initial motivation can be revenge, but mental health symptoms such as paranoia can be present</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192C3A09-85C8-4E23-9950-834D4ACD5308}"/>
              </a:ext>
            </a:extLst>
          </p:cNvPr>
          <p:cNvSpPr>
            <a:spLocks noGrp="1"/>
          </p:cNvSpPr>
          <p:nvPr>
            <p:ph type="dt" sz="half" idx="10"/>
          </p:nvPr>
        </p:nvSpPr>
        <p:spPr/>
        <p:txBody>
          <a:bodyPr/>
          <a:lstStyle/>
          <a:p>
            <a:pPr>
              <a:defRPr/>
            </a:pPr>
            <a:fld id="{51D434A0-8EEC-4D1C-99B3-44FABFFAF189}" type="datetime1">
              <a:rPr lang="en-US" smtClean="0"/>
              <a:t>9/27/2022</a:t>
            </a:fld>
            <a:endParaRPr lang="en-US" dirty="0"/>
          </a:p>
        </p:txBody>
      </p:sp>
    </p:spTree>
    <p:extLst>
      <p:ext uri="{BB962C8B-B14F-4D97-AF65-F5344CB8AC3E}">
        <p14:creationId xmlns:p14="http://schemas.microsoft.com/office/powerpoint/2010/main" val="34020604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457200"/>
            <a:ext cx="8743950" cy="1143000"/>
          </a:xfrm>
        </p:spPr>
        <p:txBody>
          <a:bodyPr/>
          <a:lstStyle/>
          <a:p>
            <a:pPr eaLnBrk="1" hangingPunct="1">
              <a:defRPr/>
            </a:pPr>
            <a:r>
              <a:rPr lang="en-US" sz="4000" b="1" i="0" dirty="0">
                <a:solidFill>
                  <a:srgbClr val="FFFF00"/>
                </a:solidFill>
                <a:latin typeface="+mn-lt"/>
              </a:rPr>
              <a:t>Mullen Typology (</a:t>
            </a:r>
            <a:r>
              <a:rPr lang="en-US" sz="4000" b="1" i="0" u="sng" dirty="0">
                <a:solidFill>
                  <a:srgbClr val="FFFF00"/>
                </a:solidFill>
                <a:latin typeface="+mn-lt"/>
              </a:rPr>
              <a:t>Am J Psychiatry</a:t>
            </a:r>
            <a:r>
              <a:rPr lang="en-US" sz="4000" b="1" i="0" dirty="0">
                <a:solidFill>
                  <a:srgbClr val="FFFF00"/>
                </a:solidFill>
                <a:latin typeface="+mn-lt"/>
              </a:rPr>
              <a:t>, 1999, 2000, 2009)</a:t>
            </a:r>
          </a:p>
        </p:txBody>
      </p:sp>
      <p:sp>
        <p:nvSpPr>
          <p:cNvPr id="97283" name="Rectangle 3"/>
          <p:cNvSpPr>
            <a:spLocks noGrp="1" noChangeArrowheads="1"/>
          </p:cNvSpPr>
          <p:nvPr>
            <p:ph type="body" idx="1"/>
          </p:nvPr>
        </p:nvSpPr>
        <p:spPr>
          <a:xfrm>
            <a:off x="342900" y="1828800"/>
            <a:ext cx="8743950" cy="4114800"/>
          </a:xfrm>
        </p:spPr>
        <p:txBody>
          <a:bodyPr/>
          <a:lstStyle/>
          <a:p>
            <a:pPr eaLnBrk="1" hangingPunct="1">
              <a:lnSpc>
                <a:spcPct val="90000"/>
              </a:lnSpc>
            </a:pPr>
            <a:r>
              <a:rPr lang="en-US" altLang="en-US" sz="2800" b="1" i="0" dirty="0">
                <a:solidFill>
                  <a:srgbClr val="FFFF00"/>
                </a:solidFill>
                <a:latin typeface="+mn-lt"/>
              </a:rPr>
              <a:t>Rejected</a:t>
            </a:r>
          </a:p>
          <a:p>
            <a:pPr lvl="1" eaLnBrk="1" hangingPunct="1">
              <a:lnSpc>
                <a:spcPct val="90000"/>
              </a:lnSpc>
            </a:pPr>
            <a:r>
              <a:rPr lang="en-US" altLang="en-US" sz="2400" b="1" i="0" dirty="0">
                <a:solidFill>
                  <a:srgbClr val="FFFF00"/>
                </a:solidFill>
                <a:latin typeface="+mn-lt"/>
              </a:rPr>
              <a:t>Occurs in the context of a breakdown of a relationship</a:t>
            </a:r>
          </a:p>
          <a:p>
            <a:pPr lvl="1" eaLnBrk="1" hangingPunct="1">
              <a:lnSpc>
                <a:spcPct val="90000"/>
              </a:lnSpc>
            </a:pPr>
            <a:r>
              <a:rPr lang="en-US" altLang="en-US" sz="2400" b="1" i="0" dirty="0">
                <a:solidFill>
                  <a:srgbClr val="FFFF00"/>
                </a:solidFill>
                <a:latin typeface="+mn-lt"/>
              </a:rPr>
              <a:t>Potential for violence is higher</a:t>
            </a:r>
          </a:p>
          <a:p>
            <a:pPr lvl="1" eaLnBrk="1" hangingPunct="1">
              <a:lnSpc>
                <a:spcPct val="90000"/>
              </a:lnSpc>
            </a:pPr>
            <a:r>
              <a:rPr lang="en-US" altLang="en-US" sz="2400" b="1" i="0" dirty="0">
                <a:solidFill>
                  <a:srgbClr val="FFFF00"/>
                </a:solidFill>
                <a:latin typeface="+mn-lt"/>
              </a:rPr>
              <a:t>Want to enact revenge and/or reconcile relationship</a:t>
            </a:r>
          </a:p>
          <a:p>
            <a:pPr eaLnBrk="1" hangingPunct="1">
              <a:lnSpc>
                <a:spcPct val="90000"/>
              </a:lnSpc>
            </a:pPr>
            <a:endParaRPr lang="en-US" altLang="en-US" sz="2800" b="1" i="0"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57D02BD2-0461-4C40-87B7-262773223288}"/>
              </a:ext>
            </a:extLst>
          </p:cNvPr>
          <p:cNvSpPr>
            <a:spLocks noGrp="1"/>
          </p:cNvSpPr>
          <p:nvPr>
            <p:ph type="dt" sz="half" idx="10"/>
          </p:nvPr>
        </p:nvSpPr>
        <p:spPr/>
        <p:txBody>
          <a:bodyPr/>
          <a:lstStyle/>
          <a:p>
            <a:pPr>
              <a:defRPr/>
            </a:pPr>
            <a:fld id="{B1ED730F-3C71-4137-BE37-5709534D12DD}" type="datetime1">
              <a:rPr lang="en-US" smtClean="0"/>
              <a:t>9/27/2022</a:t>
            </a:fld>
            <a:endParaRPr lang="en-US" dirty="0"/>
          </a:p>
        </p:txBody>
      </p:sp>
    </p:spTree>
    <p:extLst>
      <p:ext uri="{BB962C8B-B14F-4D97-AF65-F5344CB8AC3E}">
        <p14:creationId xmlns:p14="http://schemas.microsoft.com/office/powerpoint/2010/main" val="34442815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457200"/>
            <a:ext cx="8743950" cy="1143000"/>
          </a:xfrm>
        </p:spPr>
        <p:txBody>
          <a:bodyPr/>
          <a:lstStyle/>
          <a:p>
            <a:pPr eaLnBrk="1" hangingPunct="1">
              <a:defRPr/>
            </a:pPr>
            <a:r>
              <a:rPr lang="en-US" sz="4000" b="1" i="0" dirty="0">
                <a:solidFill>
                  <a:srgbClr val="FFFF00"/>
                </a:solidFill>
                <a:latin typeface="+mn-lt"/>
              </a:rPr>
              <a:t>Mullen Typology (</a:t>
            </a:r>
            <a:r>
              <a:rPr lang="en-US" sz="4000" b="1" i="0" u="sng" dirty="0">
                <a:solidFill>
                  <a:srgbClr val="FFFF00"/>
                </a:solidFill>
                <a:latin typeface="+mn-lt"/>
              </a:rPr>
              <a:t>Am J Psychiatry</a:t>
            </a:r>
            <a:r>
              <a:rPr lang="en-US" sz="4000" b="1" i="0" dirty="0">
                <a:solidFill>
                  <a:srgbClr val="FFFF00"/>
                </a:solidFill>
                <a:latin typeface="+mn-lt"/>
              </a:rPr>
              <a:t>, 1999, 2000, 2009)</a:t>
            </a:r>
          </a:p>
        </p:txBody>
      </p:sp>
      <p:sp>
        <p:nvSpPr>
          <p:cNvPr id="97283" name="Rectangle 3"/>
          <p:cNvSpPr>
            <a:spLocks noGrp="1" noChangeArrowheads="1"/>
          </p:cNvSpPr>
          <p:nvPr>
            <p:ph type="body" idx="1"/>
          </p:nvPr>
        </p:nvSpPr>
        <p:spPr>
          <a:xfrm>
            <a:off x="1285875" y="1981200"/>
            <a:ext cx="8743950" cy="4114800"/>
          </a:xfrm>
        </p:spPr>
        <p:txBody>
          <a:bodyPr/>
          <a:lstStyle/>
          <a:p>
            <a:pPr eaLnBrk="1" hangingPunct="1">
              <a:lnSpc>
                <a:spcPct val="90000"/>
              </a:lnSpc>
            </a:pPr>
            <a:r>
              <a:rPr lang="en-US" altLang="en-US" sz="2800" b="1" i="0" dirty="0">
                <a:solidFill>
                  <a:srgbClr val="FFFF00"/>
                </a:solidFill>
                <a:latin typeface="+mn-lt"/>
              </a:rPr>
              <a:t>Intimacy Seekers </a:t>
            </a:r>
          </a:p>
          <a:p>
            <a:pPr lvl="1" eaLnBrk="1" hangingPunct="1">
              <a:lnSpc>
                <a:spcPct val="90000"/>
              </a:lnSpc>
            </a:pPr>
            <a:r>
              <a:rPr lang="en-US" altLang="en-US" sz="2400" b="1" i="0" dirty="0">
                <a:solidFill>
                  <a:srgbClr val="FFFF00"/>
                </a:solidFill>
                <a:latin typeface="+mn-lt"/>
              </a:rPr>
              <a:t>Arises in the context of loneliness or seeking out partnership</a:t>
            </a:r>
          </a:p>
          <a:p>
            <a:pPr lvl="1" eaLnBrk="1" hangingPunct="1">
              <a:lnSpc>
                <a:spcPct val="90000"/>
              </a:lnSpc>
            </a:pPr>
            <a:r>
              <a:rPr lang="en-US" altLang="en-US" sz="2400" b="1" i="0" dirty="0">
                <a:solidFill>
                  <a:srgbClr val="FFFF00"/>
                </a:solidFill>
                <a:latin typeface="+mn-lt"/>
              </a:rPr>
              <a:t>Presence of mental illness is common</a:t>
            </a:r>
          </a:p>
          <a:p>
            <a:pPr lvl="1" eaLnBrk="1" hangingPunct="1">
              <a:lnSpc>
                <a:spcPct val="90000"/>
              </a:lnSpc>
            </a:pPr>
            <a:r>
              <a:rPr lang="en-US" altLang="en-US" sz="2400" b="1" i="0" dirty="0">
                <a:solidFill>
                  <a:srgbClr val="FFFF00"/>
                </a:solidFill>
                <a:latin typeface="+mn-lt"/>
              </a:rPr>
              <a:t>Possible delusional beliefs about victim</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C33A29D5-A71A-414C-B627-743FA2379697}"/>
              </a:ext>
            </a:extLst>
          </p:cNvPr>
          <p:cNvSpPr>
            <a:spLocks noGrp="1"/>
          </p:cNvSpPr>
          <p:nvPr>
            <p:ph type="dt" sz="half" idx="10"/>
          </p:nvPr>
        </p:nvSpPr>
        <p:spPr/>
        <p:txBody>
          <a:bodyPr/>
          <a:lstStyle/>
          <a:p>
            <a:pPr>
              <a:defRPr/>
            </a:pPr>
            <a:fld id="{C2240BF4-2C3A-4009-AC12-EB9C99043DA2}" type="datetime1">
              <a:rPr lang="en-US" smtClean="0"/>
              <a:t>9/27/2022</a:t>
            </a:fld>
            <a:endParaRPr lang="en-US" dirty="0"/>
          </a:p>
        </p:txBody>
      </p:sp>
    </p:spTree>
    <p:extLst>
      <p:ext uri="{BB962C8B-B14F-4D97-AF65-F5344CB8AC3E}">
        <p14:creationId xmlns:p14="http://schemas.microsoft.com/office/powerpoint/2010/main" val="76249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557212" y="2057400"/>
            <a:ext cx="9172575" cy="1143000"/>
          </a:xfrm>
        </p:spPr>
        <p:txBody>
          <a:bodyPr/>
          <a:lstStyle/>
          <a:p>
            <a:pPr eaLnBrk="1" hangingPunct="1">
              <a:defRPr/>
            </a:pPr>
            <a:r>
              <a:rPr lang="en-US" b="1" i="0" dirty="0">
                <a:solidFill>
                  <a:srgbClr val="FFFF00"/>
                </a:solidFill>
                <a:latin typeface="+mn-lt"/>
              </a:rPr>
              <a:t>Affective and Predatory</a:t>
            </a:r>
            <a:br>
              <a:rPr lang="en-US" b="1" i="0" dirty="0">
                <a:solidFill>
                  <a:srgbClr val="FFFF00"/>
                </a:solidFill>
                <a:latin typeface="+mn-lt"/>
              </a:rPr>
            </a:br>
            <a:r>
              <a:rPr lang="en-US" b="1" i="0" dirty="0">
                <a:solidFill>
                  <a:srgbClr val="FFFF00"/>
                </a:solidFill>
                <a:latin typeface="+mn-lt"/>
              </a:rPr>
              <a:t>Modes of Violence</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E3C9781B-045F-4F39-9E5C-1D01780FF0A0}"/>
              </a:ext>
            </a:extLst>
          </p:cNvPr>
          <p:cNvSpPr>
            <a:spLocks noGrp="1"/>
          </p:cNvSpPr>
          <p:nvPr>
            <p:ph type="dt" sz="half" idx="10"/>
          </p:nvPr>
        </p:nvSpPr>
        <p:spPr/>
        <p:txBody>
          <a:bodyPr/>
          <a:lstStyle/>
          <a:p>
            <a:pPr>
              <a:defRPr/>
            </a:pPr>
            <a:fld id="{C9F86DCC-258C-4A22-9EC9-384DC0A7A7A3}" type="datetime1">
              <a:rPr lang="en-US" smtClean="0"/>
              <a:t>9/27/2022</a:t>
            </a:fld>
            <a:endParaRPr lang="en-US" dirty="0"/>
          </a:p>
        </p:txBody>
      </p:sp>
    </p:spTree>
    <p:extLst>
      <p:ext uri="{BB962C8B-B14F-4D97-AF65-F5344CB8AC3E}">
        <p14:creationId xmlns:p14="http://schemas.microsoft.com/office/powerpoint/2010/main" val="13811350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457200"/>
            <a:ext cx="8743950" cy="1143000"/>
          </a:xfrm>
        </p:spPr>
        <p:txBody>
          <a:bodyPr/>
          <a:lstStyle/>
          <a:p>
            <a:pPr eaLnBrk="1" hangingPunct="1">
              <a:defRPr/>
            </a:pPr>
            <a:r>
              <a:rPr lang="en-US" sz="4000" b="1" i="0" dirty="0">
                <a:solidFill>
                  <a:srgbClr val="FFFF00"/>
                </a:solidFill>
                <a:latin typeface="+mn-lt"/>
              </a:rPr>
              <a:t>Mullen Typology (</a:t>
            </a:r>
            <a:r>
              <a:rPr lang="en-US" sz="4000" b="1" i="0" u="sng" dirty="0">
                <a:solidFill>
                  <a:srgbClr val="FFFF00"/>
                </a:solidFill>
                <a:latin typeface="+mn-lt"/>
              </a:rPr>
              <a:t>Am J Psychiatry</a:t>
            </a:r>
            <a:r>
              <a:rPr lang="en-US" sz="4000" b="1" i="0" dirty="0">
                <a:solidFill>
                  <a:srgbClr val="FFFF00"/>
                </a:solidFill>
                <a:latin typeface="+mn-lt"/>
              </a:rPr>
              <a:t>, 1999, 2000, 2009)</a:t>
            </a:r>
          </a:p>
        </p:txBody>
      </p:sp>
      <p:sp>
        <p:nvSpPr>
          <p:cNvPr id="97283" name="Rectangle 3"/>
          <p:cNvSpPr>
            <a:spLocks noGrp="1" noChangeArrowheads="1"/>
          </p:cNvSpPr>
          <p:nvPr>
            <p:ph type="body" idx="1"/>
          </p:nvPr>
        </p:nvSpPr>
        <p:spPr>
          <a:xfrm>
            <a:off x="523355" y="1828800"/>
            <a:ext cx="8743950" cy="4114800"/>
          </a:xfrm>
        </p:spPr>
        <p:txBody>
          <a:bodyPr/>
          <a:lstStyle/>
          <a:p>
            <a:pPr eaLnBrk="1" hangingPunct="1">
              <a:lnSpc>
                <a:spcPct val="90000"/>
              </a:lnSpc>
            </a:pPr>
            <a:r>
              <a:rPr lang="en-US" altLang="en-US" sz="2800" b="1" i="0" dirty="0">
                <a:solidFill>
                  <a:srgbClr val="FFFF00"/>
                </a:solidFill>
                <a:latin typeface="+mn-lt"/>
              </a:rPr>
              <a:t>Incompetent Suitor</a:t>
            </a:r>
          </a:p>
          <a:p>
            <a:pPr lvl="1" eaLnBrk="1" hangingPunct="1">
              <a:lnSpc>
                <a:spcPct val="90000"/>
              </a:lnSpc>
            </a:pPr>
            <a:r>
              <a:rPr lang="en-US" altLang="en-US" sz="2400" b="1" i="0" dirty="0">
                <a:solidFill>
                  <a:srgbClr val="FFFF00"/>
                </a:solidFill>
                <a:latin typeface="+mn-lt"/>
              </a:rPr>
              <a:t>Arises in the context of loneliness or lust</a:t>
            </a:r>
          </a:p>
          <a:p>
            <a:pPr lvl="1" eaLnBrk="1" hangingPunct="1">
              <a:lnSpc>
                <a:spcPct val="90000"/>
              </a:lnSpc>
            </a:pPr>
            <a:r>
              <a:rPr lang="en-US" altLang="en-US" sz="2400" b="1" i="0" dirty="0">
                <a:solidFill>
                  <a:srgbClr val="FFFF00"/>
                </a:solidFill>
                <a:latin typeface="+mn-lt"/>
              </a:rPr>
              <a:t>Target strangers or acquaintances</a:t>
            </a:r>
          </a:p>
          <a:p>
            <a:pPr lvl="1" eaLnBrk="1" hangingPunct="1">
              <a:lnSpc>
                <a:spcPct val="90000"/>
              </a:lnSpc>
            </a:pPr>
            <a:r>
              <a:rPr lang="en-US" altLang="en-US" sz="2400" b="1" i="0" dirty="0">
                <a:solidFill>
                  <a:srgbClr val="FFFF00"/>
                </a:solidFill>
                <a:latin typeface="+mn-lt"/>
              </a:rPr>
              <a:t>Potential presence of cognitive limitations, intellectual functioning impaired</a:t>
            </a:r>
          </a:p>
          <a:p>
            <a:pPr lvl="1" eaLnBrk="1" hangingPunct="1">
              <a:lnSpc>
                <a:spcPct val="90000"/>
              </a:lnSpc>
            </a:pPr>
            <a:r>
              <a:rPr lang="en-US" altLang="en-US" sz="2400" b="1" i="0" dirty="0">
                <a:solidFill>
                  <a:srgbClr val="FFFF00"/>
                </a:solidFill>
                <a:latin typeface="+mn-lt"/>
              </a:rPr>
              <a:t>Social skills deficits</a:t>
            </a:r>
          </a:p>
          <a:p>
            <a:pPr lvl="1" eaLnBrk="1" hangingPunct="1">
              <a:lnSpc>
                <a:spcPct val="90000"/>
              </a:lnSpc>
            </a:pPr>
            <a:r>
              <a:rPr lang="en-US" altLang="en-US" sz="2400" b="1" i="0" dirty="0">
                <a:solidFill>
                  <a:srgbClr val="FFFF00"/>
                </a:solidFill>
                <a:latin typeface="+mn-lt"/>
              </a:rPr>
              <a:t>Typically stalk for lower periods of time; however may persist due to indifference for victim</a:t>
            </a:r>
          </a:p>
          <a:p>
            <a:pPr eaLnBrk="1" hangingPunct="1">
              <a:lnSpc>
                <a:spcPct val="90000"/>
              </a:lnSpc>
            </a:pPr>
            <a:endParaRPr lang="en-US" altLang="en-US" sz="2800" b="1" i="0"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6FE62412-70F3-4C6D-88C1-D8FB1CC005C0}"/>
              </a:ext>
            </a:extLst>
          </p:cNvPr>
          <p:cNvSpPr>
            <a:spLocks noGrp="1"/>
          </p:cNvSpPr>
          <p:nvPr>
            <p:ph type="dt" sz="half" idx="10"/>
          </p:nvPr>
        </p:nvSpPr>
        <p:spPr/>
        <p:txBody>
          <a:bodyPr/>
          <a:lstStyle/>
          <a:p>
            <a:pPr>
              <a:defRPr/>
            </a:pPr>
            <a:fld id="{53D41FEF-39F6-428E-8FCF-33A9D5A909F3}" type="datetime1">
              <a:rPr lang="en-US" smtClean="0"/>
              <a:t>9/27/2022</a:t>
            </a:fld>
            <a:endParaRPr lang="en-US" dirty="0"/>
          </a:p>
        </p:txBody>
      </p:sp>
    </p:spTree>
    <p:extLst>
      <p:ext uri="{BB962C8B-B14F-4D97-AF65-F5344CB8AC3E}">
        <p14:creationId xmlns:p14="http://schemas.microsoft.com/office/powerpoint/2010/main" val="41173311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457200"/>
            <a:ext cx="8743950" cy="1143000"/>
          </a:xfrm>
        </p:spPr>
        <p:txBody>
          <a:bodyPr/>
          <a:lstStyle/>
          <a:p>
            <a:pPr eaLnBrk="1" hangingPunct="1">
              <a:defRPr/>
            </a:pPr>
            <a:r>
              <a:rPr lang="en-US" sz="4000" b="1" i="0" dirty="0">
                <a:solidFill>
                  <a:srgbClr val="FFFF00"/>
                </a:solidFill>
                <a:latin typeface="+mn-lt"/>
              </a:rPr>
              <a:t>Mullen Typology (</a:t>
            </a:r>
            <a:r>
              <a:rPr lang="en-US" sz="4000" b="1" i="0" u="sng" dirty="0">
                <a:solidFill>
                  <a:srgbClr val="FFFF00"/>
                </a:solidFill>
                <a:latin typeface="+mn-lt"/>
              </a:rPr>
              <a:t>Am J Psychiatry</a:t>
            </a:r>
            <a:r>
              <a:rPr lang="en-US" sz="4000" b="1" i="0" dirty="0">
                <a:solidFill>
                  <a:srgbClr val="FFFF00"/>
                </a:solidFill>
                <a:latin typeface="+mn-lt"/>
              </a:rPr>
              <a:t>, 1999, 2000, 2009)</a:t>
            </a:r>
          </a:p>
        </p:txBody>
      </p:sp>
      <p:sp>
        <p:nvSpPr>
          <p:cNvPr id="97283" name="Rectangle 3"/>
          <p:cNvSpPr>
            <a:spLocks noGrp="1" noChangeArrowheads="1"/>
          </p:cNvSpPr>
          <p:nvPr>
            <p:ph type="body" idx="1"/>
          </p:nvPr>
        </p:nvSpPr>
        <p:spPr>
          <a:xfrm>
            <a:off x="1285875" y="1981200"/>
            <a:ext cx="8743950" cy="4114800"/>
          </a:xfrm>
        </p:spPr>
        <p:txBody>
          <a:bodyPr/>
          <a:lstStyle/>
          <a:p>
            <a:pPr eaLnBrk="1" hangingPunct="1">
              <a:lnSpc>
                <a:spcPct val="90000"/>
              </a:lnSpc>
            </a:pPr>
            <a:r>
              <a:rPr lang="en-US" altLang="en-US" sz="2800" b="1" i="0" dirty="0">
                <a:solidFill>
                  <a:srgbClr val="FFFF00"/>
                </a:solidFill>
                <a:latin typeface="+mn-lt"/>
              </a:rPr>
              <a:t>Predator (most violent and sexual)</a:t>
            </a:r>
          </a:p>
          <a:p>
            <a:pPr lvl="1" eaLnBrk="1" hangingPunct="1">
              <a:lnSpc>
                <a:spcPct val="90000"/>
              </a:lnSpc>
            </a:pPr>
            <a:r>
              <a:rPr lang="en-US" altLang="en-US" sz="2400" b="1" i="0" dirty="0">
                <a:solidFill>
                  <a:srgbClr val="FFFF00"/>
                </a:solidFill>
                <a:latin typeface="+mn-lt"/>
              </a:rPr>
              <a:t>Presence of deviant sexual fantasies and/or behaviors</a:t>
            </a:r>
          </a:p>
          <a:p>
            <a:pPr lvl="1" eaLnBrk="1" hangingPunct="1">
              <a:lnSpc>
                <a:spcPct val="90000"/>
              </a:lnSpc>
            </a:pPr>
            <a:r>
              <a:rPr lang="en-US" altLang="en-US" sz="2400" b="1" i="0" dirty="0">
                <a:solidFill>
                  <a:srgbClr val="FFFF00"/>
                </a:solidFill>
                <a:latin typeface="+mn-lt"/>
              </a:rPr>
              <a:t>Perpetrator develops sexual interest in victim and begins predatory stalking</a:t>
            </a:r>
            <a:endParaRPr lang="en-US" altLang="en-US" sz="2000" b="1" i="0"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7872EA71-8C67-4A21-A0A2-346669F1348A}"/>
              </a:ext>
            </a:extLst>
          </p:cNvPr>
          <p:cNvSpPr>
            <a:spLocks noGrp="1"/>
          </p:cNvSpPr>
          <p:nvPr>
            <p:ph type="dt" sz="half" idx="10"/>
          </p:nvPr>
        </p:nvSpPr>
        <p:spPr/>
        <p:txBody>
          <a:bodyPr/>
          <a:lstStyle/>
          <a:p>
            <a:pPr>
              <a:defRPr/>
            </a:pPr>
            <a:fld id="{6587FF85-4E5F-4238-BBA4-CBBA82A7E813}" type="datetime1">
              <a:rPr lang="en-US" smtClean="0"/>
              <a:t>9/27/2022</a:t>
            </a:fld>
            <a:endParaRPr lang="en-US" dirty="0"/>
          </a:p>
        </p:txBody>
      </p:sp>
    </p:spTree>
    <p:extLst>
      <p:ext uri="{BB962C8B-B14F-4D97-AF65-F5344CB8AC3E}">
        <p14:creationId xmlns:p14="http://schemas.microsoft.com/office/powerpoint/2010/main" val="34915970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p:cNvSpPr>
            <a:spLocks noGrp="1" noRot="1" noChangeArrowheads="1"/>
          </p:cNvSpPr>
          <p:nvPr>
            <p:ph type="title"/>
          </p:nvPr>
        </p:nvSpPr>
        <p:spPr>
          <a:xfrm>
            <a:off x="571500" y="381000"/>
            <a:ext cx="9258300" cy="609600"/>
          </a:xfrm>
        </p:spPr>
        <p:txBody>
          <a:bodyPr/>
          <a:lstStyle/>
          <a:p>
            <a:pPr eaLnBrk="1" hangingPunct="1">
              <a:defRPr/>
            </a:pPr>
            <a:r>
              <a:rPr lang="en-US" b="1" i="0" dirty="0">
                <a:solidFill>
                  <a:srgbClr val="FFFF00"/>
                </a:solidFill>
                <a:latin typeface="+mn-lt"/>
              </a:rPr>
              <a:t>RECON </a:t>
            </a:r>
            <a:br>
              <a:rPr lang="en-US" b="1" i="0" dirty="0">
                <a:solidFill>
                  <a:srgbClr val="FFFF00"/>
                </a:solidFill>
                <a:latin typeface="+mn-lt"/>
              </a:rPr>
            </a:br>
            <a:r>
              <a:rPr lang="en-US" b="1" i="0" dirty="0">
                <a:solidFill>
                  <a:srgbClr val="FFFF00"/>
                </a:solidFill>
                <a:latin typeface="+mn-lt"/>
              </a:rPr>
              <a:t>Relationship and Context Typology</a:t>
            </a:r>
          </a:p>
        </p:txBody>
      </p:sp>
      <p:sp>
        <p:nvSpPr>
          <p:cNvPr id="1342467" name="Rectangle 3"/>
          <p:cNvSpPr>
            <a:spLocks noGrp="1" noChangeArrowheads="1"/>
          </p:cNvSpPr>
          <p:nvPr>
            <p:ph type="body" idx="1"/>
          </p:nvPr>
        </p:nvSpPr>
        <p:spPr>
          <a:xfrm>
            <a:off x="495300" y="1524000"/>
            <a:ext cx="9258300" cy="4572000"/>
          </a:xfrm>
        </p:spPr>
        <p:txBody>
          <a:bodyPr/>
          <a:lstStyle/>
          <a:p>
            <a:pPr eaLnBrk="1" hangingPunct="1">
              <a:buClr>
                <a:srgbClr val="FF0000"/>
              </a:buClr>
              <a:buFont typeface="Wingdings" pitchFamily="2" charset="2"/>
              <a:buChar char="Ä"/>
              <a:defRPr/>
            </a:pPr>
            <a:r>
              <a:rPr lang="en-US" sz="2400" b="1" i="0" dirty="0">
                <a:solidFill>
                  <a:srgbClr val="FFFF00"/>
                </a:solidFill>
                <a:latin typeface="+mn-lt"/>
              </a:rPr>
              <a:t>Focuses on stalking-victim relationship and private versus public figure context (Mohandie, 2004; Mohandie, et. al., 2006)</a:t>
            </a:r>
          </a:p>
          <a:p>
            <a:pPr lvl="1" eaLnBrk="1" hangingPunct="1">
              <a:buClr>
                <a:srgbClr val="FF0000"/>
              </a:buClr>
              <a:buFont typeface="Wingdings" pitchFamily="2" charset="2"/>
              <a:buChar char="Ä"/>
              <a:defRPr/>
            </a:pPr>
            <a:r>
              <a:rPr lang="en-US" sz="2400" b="1" i="0" dirty="0">
                <a:solidFill>
                  <a:srgbClr val="FFFF00"/>
                </a:solidFill>
                <a:latin typeface="+mn-lt"/>
              </a:rPr>
              <a:t>Type I: Previous relationship-private figure context</a:t>
            </a:r>
          </a:p>
          <a:p>
            <a:pPr lvl="2" eaLnBrk="1" hangingPunct="1">
              <a:buClr>
                <a:srgbClr val="FF0000"/>
              </a:buClr>
              <a:buFont typeface="Wingdings" pitchFamily="2" charset="2"/>
              <a:buChar char="Ä"/>
              <a:defRPr/>
            </a:pPr>
            <a:r>
              <a:rPr lang="en-US" b="1" i="0" dirty="0">
                <a:solidFill>
                  <a:srgbClr val="FFFF00"/>
                </a:solidFill>
                <a:latin typeface="+mn-lt"/>
              </a:rPr>
              <a:t>A. Intimate marriage, cohabitating, dating/sexual (Intimate)</a:t>
            </a:r>
          </a:p>
          <a:p>
            <a:pPr lvl="2" eaLnBrk="1" hangingPunct="1">
              <a:buClr>
                <a:srgbClr val="FF0000"/>
              </a:buClr>
              <a:buFont typeface="Wingdings" pitchFamily="2" charset="2"/>
              <a:buChar char="Ä"/>
              <a:defRPr/>
            </a:pPr>
            <a:r>
              <a:rPr lang="en-US" b="1" i="0" dirty="0">
                <a:solidFill>
                  <a:srgbClr val="FFFF00"/>
                </a:solidFill>
                <a:latin typeface="+mn-lt"/>
              </a:rPr>
              <a:t>B. Non-intimate employment-related, affiliative/friendship, customer/client (Acquaintance)</a:t>
            </a:r>
          </a:p>
          <a:p>
            <a:pPr marL="457200" lvl="1" indent="0" eaLnBrk="1" hangingPunct="1">
              <a:buClr>
                <a:srgbClr val="FF0000"/>
              </a:buClr>
              <a:buNone/>
              <a:defRPr/>
            </a:pPr>
            <a:endParaRPr lang="en-US" b="1" i="0" dirty="0">
              <a:solidFill>
                <a:srgbClr val="FFFF00"/>
              </a:solidFill>
              <a:latin typeface="+mn-lt"/>
            </a:endParaRPr>
          </a:p>
          <a:p>
            <a:pPr lvl="1" eaLnBrk="1" hangingPunct="1">
              <a:buClr>
                <a:srgbClr val="FF0000"/>
              </a:buClr>
              <a:buFont typeface="Wingdings" pitchFamily="2" charset="2"/>
              <a:buChar char="Ä"/>
              <a:defRPr/>
            </a:pPr>
            <a:endParaRPr lang="en-US" sz="2400" b="1" i="0" dirty="0">
              <a:solidFill>
                <a:srgbClr val="FFFF00"/>
              </a:solidFill>
              <a:latin typeface="+mn-lt"/>
            </a:endParaRPr>
          </a:p>
        </p:txBody>
      </p:sp>
      <p:sp>
        <p:nvSpPr>
          <p:cNvPr id="2" name="Footer Placeholder 1"/>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5C1CFD9D-6035-4A4C-934D-3FF5D85F5EA6}"/>
              </a:ext>
            </a:extLst>
          </p:cNvPr>
          <p:cNvSpPr>
            <a:spLocks noGrp="1"/>
          </p:cNvSpPr>
          <p:nvPr>
            <p:ph type="dt" sz="half" idx="10"/>
          </p:nvPr>
        </p:nvSpPr>
        <p:spPr/>
        <p:txBody>
          <a:bodyPr/>
          <a:lstStyle/>
          <a:p>
            <a:pPr>
              <a:defRPr/>
            </a:pPr>
            <a:fld id="{537489E0-9D4D-4A74-8B59-1A333209DBF1}" type="datetime1">
              <a:rPr lang="en-US" smtClean="0"/>
              <a:t>9/27/2022</a:t>
            </a:fld>
            <a:endParaRPr lang="en-US" dirty="0"/>
          </a:p>
        </p:txBody>
      </p:sp>
    </p:spTree>
    <p:extLst>
      <p:ext uri="{BB962C8B-B14F-4D97-AF65-F5344CB8AC3E}">
        <p14:creationId xmlns:p14="http://schemas.microsoft.com/office/powerpoint/2010/main" val="19663449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p:cNvSpPr>
            <a:spLocks noGrp="1" noRot="1" noChangeArrowheads="1"/>
          </p:cNvSpPr>
          <p:nvPr>
            <p:ph type="title"/>
          </p:nvPr>
        </p:nvSpPr>
        <p:spPr>
          <a:xfrm>
            <a:off x="571500" y="381000"/>
            <a:ext cx="9258300" cy="609600"/>
          </a:xfrm>
        </p:spPr>
        <p:txBody>
          <a:bodyPr/>
          <a:lstStyle/>
          <a:p>
            <a:pPr eaLnBrk="1" hangingPunct="1">
              <a:defRPr/>
            </a:pPr>
            <a:r>
              <a:rPr lang="en-US" b="1" i="0" dirty="0">
                <a:solidFill>
                  <a:srgbClr val="FFFF00"/>
                </a:solidFill>
                <a:latin typeface="+mn-lt"/>
              </a:rPr>
              <a:t>RECON </a:t>
            </a:r>
            <a:br>
              <a:rPr lang="en-US" b="1" i="0" dirty="0">
                <a:solidFill>
                  <a:srgbClr val="FFFF00"/>
                </a:solidFill>
                <a:latin typeface="+mn-lt"/>
              </a:rPr>
            </a:br>
            <a:r>
              <a:rPr lang="en-US" b="1" i="0" dirty="0">
                <a:solidFill>
                  <a:srgbClr val="FFFF00"/>
                </a:solidFill>
                <a:latin typeface="+mn-lt"/>
              </a:rPr>
              <a:t>Relationship and Context Typology</a:t>
            </a:r>
          </a:p>
        </p:txBody>
      </p:sp>
      <p:sp>
        <p:nvSpPr>
          <p:cNvPr id="1342467" name="Rectangle 3"/>
          <p:cNvSpPr>
            <a:spLocks noGrp="1" noChangeArrowheads="1"/>
          </p:cNvSpPr>
          <p:nvPr>
            <p:ph type="body" idx="1"/>
          </p:nvPr>
        </p:nvSpPr>
        <p:spPr>
          <a:xfrm>
            <a:off x="495300" y="1524000"/>
            <a:ext cx="9258300" cy="4572000"/>
          </a:xfrm>
        </p:spPr>
        <p:txBody>
          <a:bodyPr/>
          <a:lstStyle/>
          <a:p>
            <a:pPr lvl="1" eaLnBrk="1" hangingPunct="1">
              <a:buClr>
                <a:srgbClr val="FF0000"/>
              </a:buClr>
              <a:buFont typeface="Wingdings" pitchFamily="2" charset="2"/>
              <a:buChar char="Ä"/>
              <a:defRPr/>
            </a:pPr>
            <a:r>
              <a:rPr lang="en-US" sz="2400" b="1" i="0" dirty="0">
                <a:solidFill>
                  <a:srgbClr val="FFFF00"/>
                </a:solidFill>
                <a:latin typeface="+mn-lt"/>
              </a:rPr>
              <a:t>Type II: No prior relationship or limited/incidental contact</a:t>
            </a:r>
          </a:p>
          <a:p>
            <a:pPr lvl="2" eaLnBrk="1" hangingPunct="1">
              <a:buClr>
                <a:srgbClr val="FF0000"/>
              </a:buClr>
              <a:buFont typeface="Wingdings" pitchFamily="2" charset="2"/>
              <a:buChar char="Ä"/>
              <a:defRPr/>
            </a:pPr>
            <a:r>
              <a:rPr lang="en-US" b="1" i="0" dirty="0">
                <a:solidFill>
                  <a:srgbClr val="FFFF00"/>
                </a:solidFill>
                <a:latin typeface="+mn-lt"/>
              </a:rPr>
              <a:t>A. Public figure context-pursuit of a public figure victim (Public Figure)</a:t>
            </a:r>
          </a:p>
          <a:p>
            <a:pPr lvl="2" eaLnBrk="1" hangingPunct="1">
              <a:buClr>
                <a:srgbClr val="FF0000"/>
              </a:buClr>
              <a:buFont typeface="Wingdings" pitchFamily="2" charset="2"/>
              <a:buChar char="Ä"/>
              <a:defRPr/>
            </a:pPr>
            <a:r>
              <a:rPr lang="en-US" b="1" i="0" dirty="0">
                <a:solidFill>
                  <a:srgbClr val="FFFF00"/>
                </a:solidFill>
                <a:latin typeface="+mn-lt"/>
              </a:rPr>
              <a:t>B. Private figure context-pursuit of a private figure victim (Private Stranger)</a:t>
            </a:r>
          </a:p>
          <a:p>
            <a:pPr lvl="1" eaLnBrk="1" hangingPunct="1">
              <a:buClr>
                <a:srgbClr val="FF0000"/>
              </a:buClr>
              <a:buFont typeface="Wingdings" pitchFamily="2" charset="2"/>
              <a:buChar char="Ä"/>
              <a:defRPr/>
            </a:pPr>
            <a:endParaRPr lang="en-US" sz="2400" b="1" i="0" dirty="0">
              <a:solidFill>
                <a:srgbClr val="FFFF00"/>
              </a:solidFill>
              <a:latin typeface="+mn-lt"/>
            </a:endParaRPr>
          </a:p>
        </p:txBody>
      </p:sp>
      <p:sp>
        <p:nvSpPr>
          <p:cNvPr id="2" name="Footer Placeholder 1"/>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F124BDC5-AADC-4747-BE70-89B7E16FABA7}"/>
              </a:ext>
            </a:extLst>
          </p:cNvPr>
          <p:cNvSpPr>
            <a:spLocks noGrp="1"/>
          </p:cNvSpPr>
          <p:nvPr>
            <p:ph type="dt" sz="half" idx="10"/>
          </p:nvPr>
        </p:nvSpPr>
        <p:spPr/>
        <p:txBody>
          <a:bodyPr/>
          <a:lstStyle/>
          <a:p>
            <a:pPr>
              <a:defRPr/>
            </a:pPr>
            <a:fld id="{585646B2-E8B1-4783-9463-803495B793FE}" type="datetime1">
              <a:rPr lang="en-US" smtClean="0"/>
              <a:t>9/27/2022</a:t>
            </a:fld>
            <a:endParaRPr lang="en-US" dirty="0"/>
          </a:p>
        </p:txBody>
      </p:sp>
    </p:spTree>
    <p:extLst>
      <p:ext uri="{BB962C8B-B14F-4D97-AF65-F5344CB8AC3E}">
        <p14:creationId xmlns:p14="http://schemas.microsoft.com/office/powerpoint/2010/main" val="33098905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65C7-5853-4472-AD45-D140C634DA15}"/>
              </a:ext>
            </a:extLst>
          </p:cNvPr>
          <p:cNvSpPr>
            <a:spLocks noGrp="1"/>
          </p:cNvSpPr>
          <p:nvPr>
            <p:ph type="title"/>
          </p:nvPr>
        </p:nvSpPr>
        <p:spPr/>
        <p:txBody>
          <a:bodyPr/>
          <a:lstStyle/>
          <a:p>
            <a:r>
              <a:rPr lang="en-US" b="1" i="0" dirty="0">
                <a:solidFill>
                  <a:srgbClr val="FFFF00"/>
                </a:solidFill>
                <a:latin typeface="+mn-lt"/>
              </a:rPr>
              <a:t>Motivation and Unconscious</a:t>
            </a:r>
          </a:p>
        </p:txBody>
      </p:sp>
      <p:sp>
        <p:nvSpPr>
          <p:cNvPr id="3" name="Content Placeholder 2">
            <a:extLst>
              <a:ext uri="{FF2B5EF4-FFF2-40B4-BE49-F238E27FC236}">
                <a16:creationId xmlns:a16="http://schemas.microsoft.com/office/drawing/2014/main" id="{F2C5F024-1C51-4283-967B-FE256A5ACEE3}"/>
              </a:ext>
            </a:extLst>
          </p:cNvPr>
          <p:cNvSpPr>
            <a:spLocks noGrp="1"/>
          </p:cNvSpPr>
          <p:nvPr>
            <p:ph idx="1"/>
          </p:nvPr>
        </p:nvSpPr>
        <p:spPr/>
        <p:txBody>
          <a:bodyPr/>
          <a:lstStyle/>
          <a:p>
            <a:r>
              <a:rPr lang="en-US" b="1" i="0" dirty="0">
                <a:solidFill>
                  <a:srgbClr val="FFFF00"/>
                </a:solidFill>
                <a:latin typeface="+mn-lt"/>
              </a:rPr>
              <a:t>Loneliness</a:t>
            </a:r>
          </a:p>
          <a:p>
            <a:r>
              <a:rPr lang="en-US" b="1" i="0" dirty="0">
                <a:solidFill>
                  <a:srgbClr val="FFFF00"/>
                </a:solidFill>
                <a:latin typeface="+mn-lt"/>
              </a:rPr>
              <a:t>Isolation</a:t>
            </a:r>
          </a:p>
          <a:p>
            <a:r>
              <a:rPr lang="en-US" b="1" i="0" dirty="0">
                <a:solidFill>
                  <a:srgbClr val="FFFF00"/>
                </a:solidFill>
                <a:latin typeface="+mn-lt"/>
              </a:rPr>
              <a:t>Poor social skills</a:t>
            </a:r>
          </a:p>
          <a:p>
            <a:r>
              <a:rPr lang="en-US" b="1" i="0" dirty="0">
                <a:solidFill>
                  <a:srgbClr val="FFFF00"/>
                </a:solidFill>
                <a:latin typeface="+mn-lt"/>
              </a:rPr>
              <a:t>Pathological narcissism</a:t>
            </a:r>
          </a:p>
          <a:p>
            <a:r>
              <a:rPr lang="en-US" b="1" i="0" dirty="0">
                <a:solidFill>
                  <a:srgbClr val="FFFF00"/>
                </a:solidFill>
                <a:latin typeface="+mn-lt"/>
              </a:rPr>
              <a:t>Obsessional thinking</a:t>
            </a:r>
          </a:p>
          <a:p>
            <a:r>
              <a:rPr lang="en-US" b="1" i="0" dirty="0">
                <a:solidFill>
                  <a:srgbClr val="FFFF00"/>
                </a:solidFill>
                <a:latin typeface="+mn-lt"/>
              </a:rPr>
              <a:t>Attachment pathology</a:t>
            </a:r>
          </a:p>
          <a:p>
            <a:r>
              <a:rPr lang="en-US" b="1" i="0" dirty="0">
                <a:solidFill>
                  <a:srgbClr val="FFFF00"/>
                </a:solidFill>
                <a:latin typeface="+mn-lt"/>
              </a:rPr>
              <a:t>Aggression</a:t>
            </a:r>
          </a:p>
        </p:txBody>
      </p:sp>
      <p:sp>
        <p:nvSpPr>
          <p:cNvPr id="5" name="Footer Placeholder 4">
            <a:extLst>
              <a:ext uri="{FF2B5EF4-FFF2-40B4-BE49-F238E27FC236}">
                <a16:creationId xmlns:a16="http://schemas.microsoft.com/office/drawing/2014/main" id="{2A937EB1-A107-43A2-B1D2-D87C9C347B3D}"/>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0F0E5F13-5A8C-4241-9FDB-8CBF82D80687}"/>
              </a:ext>
            </a:extLst>
          </p:cNvPr>
          <p:cNvSpPr>
            <a:spLocks noGrp="1"/>
          </p:cNvSpPr>
          <p:nvPr>
            <p:ph type="dt" sz="half" idx="10"/>
          </p:nvPr>
        </p:nvSpPr>
        <p:spPr/>
        <p:txBody>
          <a:bodyPr/>
          <a:lstStyle/>
          <a:p>
            <a:pPr>
              <a:defRPr/>
            </a:pPr>
            <a:fld id="{B8A8B86A-5742-4414-8ED5-51712299D684}" type="datetime1">
              <a:rPr lang="en-US" smtClean="0"/>
              <a:t>9/27/2022</a:t>
            </a:fld>
            <a:endParaRPr lang="en-US" dirty="0"/>
          </a:p>
        </p:txBody>
      </p:sp>
    </p:spTree>
    <p:extLst>
      <p:ext uri="{BB962C8B-B14F-4D97-AF65-F5344CB8AC3E}">
        <p14:creationId xmlns:p14="http://schemas.microsoft.com/office/powerpoint/2010/main" val="393231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563562"/>
          </a:xfrm>
        </p:spPr>
        <p:txBody>
          <a:bodyPr/>
          <a:lstStyle/>
          <a:p>
            <a:pPr>
              <a:defRPr/>
            </a:pPr>
            <a:r>
              <a:rPr lang="en-US" b="1" i="0" dirty="0">
                <a:solidFill>
                  <a:srgbClr val="FFFF00"/>
                </a:solidFill>
                <a:latin typeface="+mn-lt"/>
              </a:rPr>
              <a:t>Risk Management - Stalking</a:t>
            </a:r>
          </a:p>
        </p:txBody>
      </p:sp>
      <p:sp>
        <p:nvSpPr>
          <p:cNvPr id="3" name="Content Placeholder 2"/>
          <p:cNvSpPr>
            <a:spLocks noGrp="1"/>
          </p:cNvSpPr>
          <p:nvPr>
            <p:ph idx="1"/>
          </p:nvPr>
        </p:nvSpPr>
        <p:spPr>
          <a:xfrm>
            <a:off x="495300" y="1066800"/>
            <a:ext cx="9258300" cy="4525963"/>
          </a:xfrm>
        </p:spPr>
        <p:txBody>
          <a:bodyPr/>
          <a:lstStyle/>
          <a:p>
            <a:pPr lvl="2">
              <a:defRPr/>
            </a:pPr>
            <a:r>
              <a:rPr lang="en-US" b="1" i="0" dirty="0">
                <a:solidFill>
                  <a:srgbClr val="FFFF00"/>
                </a:solidFill>
                <a:latin typeface="+mn-lt"/>
              </a:rPr>
              <a:t>Team approach</a:t>
            </a:r>
          </a:p>
          <a:p>
            <a:pPr lvl="2">
              <a:defRPr/>
            </a:pPr>
            <a:r>
              <a:rPr lang="en-US" b="1" i="0" dirty="0">
                <a:solidFill>
                  <a:srgbClr val="FFFF00"/>
                </a:solidFill>
                <a:latin typeface="+mn-lt"/>
              </a:rPr>
              <a:t>Personal responsibility for safety-increased vigilance</a:t>
            </a:r>
          </a:p>
          <a:p>
            <a:pPr lvl="2">
              <a:defRPr/>
            </a:pPr>
            <a:r>
              <a:rPr lang="en-US" b="1" i="0" dirty="0">
                <a:solidFill>
                  <a:srgbClr val="FFFF00"/>
                </a:solidFill>
                <a:latin typeface="+mn-lt"/>
              </a:rPr>
              <a:t>Document/record -  people tend to throw material away</a:t>
            </a:r>
          </a:p>
          <a:p>
            <a:pPr lvl="3">
              <a:defRPr/>
            </a:pPr>
            <a:r>
              <a:rPr lang="en-US" b="1" i="0" dirty="0">
                <a:solidFill>
                  <a:srgbClr val="FFFF00"/>
                </a:solidFill>
                <a:latin typeface="+mn-lt"/>
              </a:rPr>
              <a:t>Photographs of automobile; use of witnesses, alert for unusual packages</a:t>
            </a:r>
          </a:p>
          <a:p>
            <a:pPr lvl="2">
              <a:defRPr/>
            </a:pPr>
            <a:r>
              <a:rPr lang="en-US" b="1" i="0" dirty="0">
                <a:solidFill>
                  <a:srgbClr val="FFFF00"/>
                </a:solidFill>
                <a:latin typeface="+mn-lt"/>
              </a:rPr>
              <a:t>Do not initiate contact</a:t>
            </a:r>
          </a:p>
          <a:p>
            <a:pPr lvl="2">
              <a:defRPr/>
            </a:pPr>
            <a:r>
              <a:rPr lang="en-US" b="1" i="0" dirty="0">
                <a:solidFill>
                  <a:srgbClr val="FFFF00"/>
                </a:solidFill>
                <a:latin typeface="+mn-lt"/>
              </a:rPr>
              <a:t>Protective (restraining) order (option among many)</a:t>
            </a:r>
          </a:p>
          <a:p>
            <a:pPr lvl="3">
              <a:defRPr/>
            </a:pPr>
            <a:r>
              <a:rPr lang="en-US" b="1" i="0" dirty="0">
                <a:solidFill>
                  <a:srgbClr val="FFFF00"/>
                </a:solidFill>
                <a:latin typeface="+mn-lt"/>
              </a:rPr>
              <a:t>Work best with on reasonable person with limited emotional attach.</a:t>
            </a:r>
          </a:p>
          <a:p>
            <a:pPr lvl="3">
              <a:defRPr/>
            </a:pPr>
            <a:r>
              <a:rPr lang="en-US" b="1" i="0" dirty="0">
                <a:solidFill>
                  <a:srgbClr val="FFFF00"/>
                </a:solidFill>
                <a:latin typeface="+mn-lt"/>
              </a:rPr>
              <a:t>Ex-wives are at highest risk</a:t>
            </a:r>
          </a:p>
          <a:p>
            <a:pPr lvl="2">
              <a:defRPr/>
            </a:pPr>
            <a:r>
              <a:rPr lang="en-US" b="1" i="0" dirty="0">
                <a:solidFill>
                  <a:srgbClr val="FFFF00"/>
                </a:solidFill>
                <a:latin typeface="+mn-lt"/>
              </a:rPr>
              <a:t>Law enforcement and prosecution</a:t>
            </a:r>
          </a:p>
          <a:p>
            <a:pPr lvl="2">
              <a:defRPr/>
            </a:pPr>
            <a:r>
              <a:rPr lang="en-US" b="1" i="0" dirty="0">
                <a:solidFill>
                  <a:srgbClr val="FFFF00"/>
                </a:solidFill>
                <a:latin typeface="+mn-lt"/>
              </a:rPr>
              <a:t>Treatment if indicated</a:t>
            </a:r>
          </a:p>
          <a:p>
            <a:pPr lvl="2">
              <a:defRPr/>
            </a:pPr>
            <a:r>
              <a:rPr lang="en-US" b="1" i="0" dirty="0">
                <a:solidFill>
                  <a:srgbClr val="FFFF00"/>
                </a:solidFill>
                <a:latin typeface="+mn-lt"/>
              </a:rPr>
              <a:t>Segregation and incarceration, if necessary</a:t>
            </a:r>
          </a:p>
          <a:p>
            <a:pPr>
              <a:defRPr/>
            </a:pPr>
            <a:endParaRPr lang="en-US" sz="2400" b="1" i="0"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07C834E4-0E3A-40D0-8FB9-16676263A8A1}"/>
              </a:ext>
            </a:extLst>
          </p:cNvPr>
          <p:cNvSpPr>
            <a:spLocks noGrp="1"/>
          </p:cNvSpPr>
          <p:nvPr>
            <p:ph type="dt" sz="half" idx="10"/>
          </p:nvPr>
        </p:nvSpPr>
        <p:spPr/>
        <p:txBody>
          <a:bodyPr/>
          <a:lstStyle/>
          <a:p>
            <a:pPr>
              <a:defRPr/>
            </a:pPr>
            <a:fld id="{F8D5C74C-2441-46E3-9726-AAD40A97E47B}" type="datetime1">
              <a:rPr lang="en-US" smtClean="0"/>
              <a:t>9/27/2022</a:t>
            </a:fld>
            <a:endParaRPr lang="en-US" dirty="0"/>
          </a:p>
        </p:txBody>
      </p:sp>
    </p:spTree>
    <p:extLst>
      <p:ext uri="{BB962C8B-B14F-4D97-AF65-F5344CB8AC3E}">
        <p14:creationId xmlns:p14="http://schemas.microsoft.com/office/powerpoint/2010/main" val="356514021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0" dirty="0">
                <a:solidFill>
                  <a:srgbClr val="FFFF00"/>
                </a:solidFill>
                <a:latin typeface="+mn-lt"/>
              </a:rPr>
              <a:t>Risk Management - Stalking</a:t>
            </a:r>
          </a:p>
        </p:txBody>
      </p:sp>
      <p:sp>
        <p:nvSpPr>
          <p:cNvPr id="3" name="Content Placeholder 2"/>
          <p:cNvSpPr>
            <a:spLocks noGrp="1"/>
          </p:cNvSpPr>
          <p:nvPr>
            <p:ph idx="1"/>
          </p:nvPr>
        </p:nvSpPr>
        <p:spPr/>
        <p:txBody>
          <a:bodyPr/>
          <a:lstStyle/>
          <a:p>
            <a:pPr lvl="2">
              <a:defRPr/>
            </a:pPr>
            <a:r>
              <a:rPr lang="en-US" b="1" i="0" dirty="0">
                <a:solidFill>
                  <a:srgbClr val="FFFF00"/>
                </a:solidFill>
                <a:latin typeface="+mn-lt"/>
              </a:rPr>
              <a:t>Periodic threat/risk assessments</a:t>
            </a:r>
          </a:p>
          <a:p>
            <a:pPr lvl="3">
              <a:defRPr/>
            </a:pPr>
            <a:r>
              <a:rPr lang="en-US" sz="2400" b="1" i="0" dirty="0">
                <a:solidFill>
                  <a:srgbClr val="FFFF00"/>
                </a:solidFill>
                <a:latin typeface="+mn-lt"/>
              </a:rPr>
              <a:t>Related to dynamic nature of risk assessments</a:t>
            </a:r>
          </a:p>
          <a:p>
            <a:pPr lvl="2">
              <a:defRPr/>
            </a:pPr>
            <a:r>
              <a:rPr lang="en-US" b="1" i="0" dirty="0">
                <a:solidFill>
                  <a:srgbClr val="FFFF00"/>
                </a:solidFill>
                <a:latin typeface="+mn-lt"/>
              </a:rPr>
              <a:t>“dramatic moments”</a:t>
            </a:r>
          </a:p>
          <a:p>
            <a:pPr lvl="3">
              <a:defRPr/>
            </a:pPr>
            <a:r>
              <a:rPr lang="en-US" sz="2400" b="1" i="0" dirty="0">
                <a:solidFill>
                  <a:srgbClr val="FFFF00"/>
                </a:solidFill>
                <a:latin typeface="+mn-lt"/>
              </a:rPr>
              <a:t>Time in a stalking event</a:t>
            </a:r>
          </a:p>
          <a:p>
            <a:pPr lvl="3">
              <a:defRPr/>
            </a:pPr>
            <a:r>
              <a:rPr lang="en-US" sz="2400" b="1" i="0" dirty="0">
                <a:solidFill>
                  <a:srgbClr val="FFFF00"/>
                </a:solidFill>
                <a:latin typeface="+mn-lt"/>
              </a:rPr>
              <a:t>Moment of relief and often happiness</a:t>
            </a:r>
          </a:p>
          <a:p>
            <a:pPr lvl="4">
              <a:defRPr/>
            </a:pPr>
            <a:r>
              <a:rPr lang="en-US" sz="2400" b="1" i="0" dirty="0">
                <a:solidFill>
                  <a:srgbClr val="FFFF00"/>
                </a:solidFill>
                <a:latin typeface="+mn-lt"/>
              </a:rPr>
              <a:t>e.g., restraining order issues, arrest followed, cease and desist order sent</a:t>
            </a:r>
          </a:p>
          <a:p>
            <a:pPr lvl="4">
              <a:defRPr/>
            </a:pPr>
            <a:r>
              <a:rPr lang="en-US" sz="2400" b="1" i="0" dirty="0">
                <a:solidFill>
                  <a:srgbClr val="FFFF00"/>
                </a:solidFill>
                <a:latin typeface="+mn-lt"/>
              </a:rPr>
              <a:t>Paradoxically, she is feeling relief, he is angry and she may be a risk</a:t>
            </a:r>
          </a:p>
          <a:p>
            <a:pPr>
              <a:defRPr/>
            </a:pPr>
            <a:endParaRPr lang="en-US" b="1" i="0"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C23300B8-F180-4DA8-90B5-01AEFA30BD47}"/>
              </a:ext>
            </a:extLst>
          </p:cNvPr>
          <p:cNvSpPr>
            <a:spLocks noGrp="1"/>
          </p:cNvSpPr>
          <p:nvPr>
            <p:ph type="dt" sz="half" idx="10"/>
          </p:nvPr>
        </p:nvSpPr>
        <p:spPr/>
        <p:txBody>
          <a:bodyPr/>
          <a:lstStyle/>
          <a:p>
            <a:pPr>
              <a:defRPr/>
            </a:pPr>
            <a:fld id="{3CD1AC99-5AA3-4A43-9FE6-C4966FFCF79B}" type="datetime1">
              <a:rPr lang="en-US" smtClean="0"/>
              <a:t>9/27/2022</a:t>
            </a:fld>
            <a:endParaRPr lang="en-US" dirty="0"/>
          </a:p>
        </p:txBody>
      </p:sp>
    </p:spTree>
    <p:extLst>
      <p:ext uri="{BB962C8B-B14F-4D97-AF65-F5344CB8AC3E}">
        <p14:creationId xmlns:p14="http://schemas.microsoft.com/office/powerpoint/2010/main" val="28957230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52450" y="533400"/>
            <a:ext cx="8743950" cy="1143000"/>
          </a:xfrm>
        </p:spPr>
        <p:txBody>
          <a:bodyPr/>
          <a:lstStyle/>
          <a:p>
            <a:pPr eaLnBrk="1" hangingPunct="1">
              <a:defRPr/>
            </a:pPr>
            <a:r>
              <a:rPr lang="en-US" b="1" i="0" dirty="0">
                <a:solidFill>
                  <a:srgbClr val="FFFF00"/>
                </a:solidFill>
                <a:latin typeface="+mn-lt"/>
              </a:rPr>
              <a:t>Protection (Restraining) Orders</a:t>
            </a:r>
          </a:p>
        </p:txBody>
      </p:sp>
      <p:sp>
        <p:nvSpPr>
          <p:cNvPr id="126979" name="Rectangle 3"/>
          <p:cNvSpPr>
            <a:spLocks noGrp="1" noChangeArrowheads="1"/>
          </p:cNvSpPr>
          <p:nvPr>
            <p:ph type="body" idx="1"/>
          </p:nvPr>
        </p:nvSpPr>
        <p:spPr>
          <a:xfrm>
            <a:off x="800100" y="1676400"/>
            <a:ext cx="8743950" cy="4114800"/>
          </a:xfrm>
        </p:spPr>
        <p:txBody>
          <a:bodyPr/>
          <a:lstStyle/>
          <a:p>
            <a:pPr eaLnBrk="1" hangingPunct="1"/>
            <a:r>
              <a:rPr lang="en-US" altLang="en-US" b="1" i="0" dirty="0">
                <a:solidFill>
                  <a:srgbClr val="FFFF00"/>
                </a:solidFill>
                <a:latin typeface="+mn-lt"/>
              </a:rPr>
              <a:t>32 studies (Spitzberg, 2002)</a:t>
            </a:r>
          </a:p>
          <a:p>
            <a:pPr lvl="1" eaLnBrk="1" hangingPunct="1"/>
            <a:r>
              <a:rPr lang="en-US" altLang="en-US" b="1" i="0" dirty="0">
                <a:solidFill>
                  <a:srgbClr val="FFFF00"/>
                </a:solidFill>
                <a:latin typeface="+mn-lt"/>
              </a:rPr>
              <a:t>23,799 cases</a:t>
            </a:r>
          </a:p>
          <a:p>
            <a:pPr eaLnBrk="1" hangingPunct="1"/>
            <a:r>
              <a:rPr lang="en-US" altLang="en-US" b="1" i="0" dirty="0">
                <a:solidFill>
                  <a:srgbClr val="FFFF00"/>
                </a:solidFill>
                <a:latin typeface="+mn-lt"/>
              </a:rPr>
              <a:t>Noncompliance 40%</a:t>
            </a:r>
          </a:p>
          <a:p>
            <a:pPr eaLnBrk="1" hangingPunct="1"/>
            <a:r>
              <a:rPr lang="en-US" altLang="en-US" b="1" i="0" dirty="0">
                <a:solidFill>
                  <a:srgbClr val="FFFF00"/>
                </a:solidFill>
                <a:latin typeface="+mn-lt"/>
              </a:rPr>
              <a:t>Escalation of violence or stalking 21%</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0150F7EF-50A7-43F6-AD17-9097DF7D0899}"/>
              </a:ext>
            </a:extLst>
          </p:cNvPr>
          <p:cNvSpPr>
            <a:spLocks noGrp="1"/>
          </p:cNvSpPr>
          <p:nvPr>
            <p:ph type="dt" sz="half" idx="10"/>
          </p:nvPr>
        </p:nvSpPr>
        <p:spPr/>
        <p:txBody>
          <a:bodyPr/>
          <a:lstStyle/>
          <a:p>
            <a:pPr>
              <a:defRPr/>
            </a:pPr>
            <a:fld id="{6A42A8DE-C83F-4D95-B9CB-AA8AD7F6DD7F}" type="datetime1">
              <a:rPr lang="en-US" smtClean="0"/>
              <a:t>9/27/2022</a:t>
            </a:fld>
            <a:endParaRPr lang="en-US" dirty="0"/>
          </a:p>
        </p:txBody>
      </p:sp>
    </p:spTree>
    <p:extLst>
      <p:ext uri="{BB962C8B-B14F-4D97-AF65-F5344CB8AC3E}">
        <p14:creationId xmlns:p14="http://schemas.microsoft.com/office/powerpoint/2010/main" val="4121667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203" y="379414"/>
            <a:ext cx="7036594"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694B011A-54D7-47A2-A2D2-F8B38BCA545D}"/>
              </a:ext>
            </a:extLst>
          </p:cNvPr>
          <p:cNvSpPr>
            <a:spLocks noGrp="1"/>
          </p:cNvSpPr>
          <p:nvPr>
            <p:ph type="dt" sz="half" idx="10"/>
          </p:nvPr>
        </p:nvSpPr>
        <p:spPr/>
        <p:txBody>
          <a:bodyPr/>
          <a:lstStyle/>
          <a:p>
            <a:pPr>
              <a:defRPr/>
            </a:pPr>
            <a:fld id="{27204BFF-B920-40CE-8470-9343FE2A9537}" type="datetime1">
              <a:rPr lang="en-US" smtClean="0"/>
              <a:t>9/27/2022</a:t>
            </a:fld>
            <a:endParaRPr lang="en-US" dirty="0"/>
          </a:p>
        </p:txBody>
      </p:sp>
    </p:spTree>
    <p:extLst>
      <p:ext uri="{BB962C8B-B14F-4D97-AF65-F5344CB8AC3E}">
        <p14:creationId xmlns:p14="http://schemas.microsoft.com/office/powerpoint/2010/main" val="23479487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1971675" y="838200"/>
          <a:ext cx="6407944" cy="5094288"/>
        </p:xfrm>
        <a:graphic>
          <a:graphicData uri="http://schemas.openxmlformats.org/presentationml/2006/ole">
            <mc:AlternateContent xmlns:mc="http://schemas.openxmlformats.org/markup-compatibility/2006">
              <mc:Choice xmlns:v="urn:schemas-microsoft-com:vml" Requires="v">
                <p:oleObj name="Photo Editor Photo" r:id="rId3" imgW="5144218" imgH="4600000" progId="">
                  <p:embed/>
                </p:oleObj>
              </mc:Choice>
              <mc:Fallback>
                <p:oleObj name="Photo Editor Photo" r:id="rId3" imgW="5144218" imgH="4600000" progId="">
                  <p:embed/>
                  <p:pic>
                    <p:nvPicPr>
                      <p:cNvPr id="1218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838200"/>
                        <a:ext cx="6407944" cy="509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AB77A5F3-EB39-480E-9D50-4BF2E28E770F}"/>
              </a:ext>
            </a:extLst>
          </p:cNvPr>
          <p:cNvSpPr>
            <a:spLocks noGrp="1"/>
          </p:cNvSpPr>
          <p:nvPr>
            <p:ph type="dt" sz="half" idx="10"/>
          </p:nvPr>
        </p:nvSpPr>
        <p:spPr/>
        <p:txBody>
          <a:bodyPr/>
          <a:lstStyle/>
          <a:p>
            <a:pPr>
              <a:defRPr/>
            </a:pPr>
            <a:fld id="{DD92C5B9-92EF-4E8B-8EBD-1C0046249687}" type="datetime1">
              <a:rPr lang="en-US" smtClean="0"/>
              <a:t>9/27/2022</a:t>
            </a:fld>
            <a:endParaRPr lang="en-US" dirty="0"/>
          </a:p>
        </p:txBody>
      </p:sp>
    </p:spTree>
    <p:extLst>
      <p:ext uri="{BB962C8B-B14F-4D97-AF65-F5344CB8AC3E}">
        <p14:creationId xmlns:p14="http://schemas.microsoft.com/office/powerpoint/2010/main" val="39186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00075" y="609600"/>
            <a:ext cx="9172575" cy="1143000"/>
          </a:xfrm>
        </p:spPr>
        <p:txBody>
          <a:bodyPr/>
          <a:lstStyle/>
          <a:p>
            <a:pPr eaLnBrk="1" hangingPunct="1">
              <a:defRPr/>
            </a:pPr>
            <a:r>
              <a:rPr lang="en-US" b="1" i="0" dirty="0">
                <a:solidFill>
                  <a:srgbClr val="FFFF00"/>
                </a:solidFill>
                <a:latin typeface="+mn-lt"/>
              </a:rPr>
              <a:t>What is violence? </a:t>
            </a:r>
          </a:p>
        </p:txBody>
      </p:sp>
      <p:sp>
        <p:nvSpPr>
          <p:cNvPr id="4099" name="Rectangle 3"/>
          <p:cNvSpPr>
            <a:spLocks noGrp="1" noChangeArrowheads="1"/>
          </p:cNvSpPr>
          <p:nvPr>
            <p:ph type="body" idx="1"/>
          </p:nvPr>
        </p:nvSpPr>
        <p:spPr>
          <a:xfrm>
            <a:off x="629383" y="1912205"/>
            <a:ext cx="8743950" cy="4114800"/>
          </a:xfrm>
        </p:spPr>
        <p:txBody>
          <a:bodyPr/>
          <a:lstStyle/>
          <a:p>
            <a:pPr eaLnBrk="1" hangingPunct="1"/>
            <a:r>
              <a:rPr lang="en-US" altLang="en-US" b="1" i="0" dirty="0">
                <a:solidFill>
                  <a:srgbClr val="FFFF00"/>
                </a:solidFill>
                <a:latin typeface="+mn-lt"/>
              </a:rPr>
              <a:t>An intentional act of aggression toward another human being that physically injures, or is likely to physically injure, that human being.</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324FB627-B746-422E-8036-FC9B83921224}"/>
              </a:ext>
            </a:extLst>
          </p:cNvPr>
          <p:cNvSpPr>
            <a:spLocks noGrp="1"/>
          </p:cNvSpPr>
          <p:nvPr>
            <p:ph type="dt" sz="half" idx="10"/>
          </p:nvPr>
        </p:nvSpPr>
        <p:spPr/>
        <p:txBody>
          <a:bodyPr/>
          <a:lstStyle/>
          <a:p>
            <a:pPr>
              <a:defRPr/>
            </a:pPr>
            <a:fld id="{87CFAF6E-4E7E-49D9-9AEA-0FCE796452E4}" type="datetime1">
              <a:rPr lang="en-US" smtClean="0"/>
              <a:t>9/27/2022</a:t>
            </a:fld>
            <a:endParaRPr lang="en-US" dirty="0"/>
          </a:p>
        </p:txBody>
      </p:sp>
    </p:spTree>
    <p:extLst>
      <p:ext uri="{BB962C8B-B14F-4D97-AF65-F5344CB8AC3E}">
        <p14:creationId xmlns:p14="http://schemas.microsoft.com/office/powerpoint/2010/main" val="21952009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dirty="0">
                <a:solidFill>
                  <a:srgbClr val="FFFF00"/>
                </a:solidFill>
                <a:latin typeface="+mn-lt"/>
              </a:rPr>
              <a:t>Stalking of Mental Health Practitioners</a:t>
            </a:r>
          </a:p>
        </p:txBody>
      </p:sp>
      <p:sp>
        <p:nvSpPr>
          <p:cNvPr id="95235" name="Rectangle 3"/>
          <p:cNvSpPr>
            <a:spLocks noGrp="1" noChangeArrowheads="1"/>
          </p:cNvSpPr>
          <p:nvPr>
            <p:ph type="body" idx="1"/>
          </p:nvPr>
        </p:nvSpPr>
        <p:spPr>
          <a:xfrm>
            <a:off x="771525" y="1600200"/>
            <a:ext cx="8743950" cy="4114800"/>
          </a:xfrm>
        </p:spPr>
        <p:txBody>
          <a:bodyPr/>
          <a:lstStyle/>
          <a:p>
            <a:pPr eaLnBrk="1" hangingPunct="1">
              <a:lnSpc>
                <a:spcPct val="80000"/>
              </a:lnSpc>
            </a:pPr>
            <a:r>
              <a:rPr lang="en-US" altLang="en-US" sz="2800" b="1" dirty="0">
                <a:solidFill>
                  <a:srgbClr val="FFFF00"/>
                </a:solidFill>
              </a:rPr>
              <a:t>Frequency of mental health practitioners being stalked during their career: </a:t>
            </a:r>
          </a:p>
          <a:p>
            <a:pPr lvl="1" eaLnBrk="1" hangingPunct="1">
              <a:lnSpc>
                <a:spcPct val="80000"/>
              </a:lnSpc>
            </a:pPr>
            <a:r>
              <a:rPr lang="en-US" altLang="en-US" sz="2400" b="1" dirty="0">
                <a:solidFill>
                  <a:srgbClr val="FFFF00"/>
                </a:solidFill>
                <a:latin typeface="+mn-lt"/>
              </a:rPr>
              <a:t>3% (Sandberg, et al., 2002)</a:t>
            </a:r>
          </a:p>
          <a:p>
            <a:pPr lvl="1" eaLnBrk="1" hangingPunct="1">
              <a:lnSpc>
                <a:spcPct val="80000"/>
              </a:lnSpc>
            </a:pPr>
            <a:r>
              <a:rPr lang="en-US" altLang="en-US" sz="2400" b="1" dirty="0">
                <a:solidFill>
                  <a:srgbClr val="FFFF00"/>
                </a:solidFill>
              </a:rPr>
              <a:t>20% (McIvor, et al., 2008; Purcell, et al., 2005)</a:t>
            </a:r>
          </a:p>
          <a:p>
            <a:pPr lvl="1" eaLnBrk="1" hangingPunct="1">
              <a:lnSpc>
                <a:spcPct val="80000"/>
              </a:lnSpc>
            </a:pPr>
            <a:r>
              <a:rPr lang="en-US" altLang="en-US" sz="2400" b="1" dirty="0">
                <a:solidFill>
                  <a:srgbClr val="FFFF00"/>
                </a:solidFill>
              </a:rPr>
              <a:t>14% - psychologists (Kivisto, et al., 2016)</a:t>
            </a:r>
          </a:p>
          <a:p>
            <a:pPr lvl="2" eaLnBrk="1" hangingPunct="1">
              <a:lnSpc>
                <a:spcPct val="80000"/>
              </a:lnSpc>
            </a:pPr>
            <a:r>
              <a:rPr lang="en-US" altLang="en-US" sz="2000" b="1" dirty="0">
                <a:solidFill>
                  <a:srgbClr val="FFFF00"/>
                </a:solidFill>
              </a:rPr>
              <a:t>Psychologists who engaged in a forensic practice were twice as likely to be stalked than psychologists who did not</a:t>
            </a:r>
          </a:p>
          <a:p>
            <a:pPr lvl="1" eaLnBrk="1" hangingPunct="1">
              <a:lnSpc>
                <a:spcPct val="80000"/>
              </a:lnSpc>
            </a:pPr>
            <a:r>
              <a:rPr lang="en-US" altLang="en-US" sz="2400" b="1" dirty="0">
                <a:solidFill>
                  <a:srgbClr val="FFFF00"/>
                </a:solidFill>
              </a:rPr>
              <a:t>23% - Storey, 2016</a:t>
            </a:r>
          </a:p>
          <a:p>
            <a:pPr eaLnBrk="1" hangingPunct="1">
              <a:lnSpc>
                <a:spcPct val="80000"/>
              </a:lnSpc>
            </a:pPr>
            <a:r>
              <a:rPr lang="en-US" altLang="en-US" sz="2800" b="1" dirty="0">
                <a:solidFill>
                  <a:srgbClr val="FFFF00"/>
                </a:solidFill>
              </a:rPr>
              <a:t>Frequency of mental health practitioners being stalked during their lifetime:</a:t>
            </a:r>
          </a:p>
          <a:p>
            <a:pPr lvl="1" eaLnBrk="1" hangingPunct="1">
              <a:lnSpc>
                <a:spcPct val="80000"/>
              </a:lnSpc>
            </a:pPr>
            <a:r>
              <a:rPr lang="en-US" altLang="en-US" sz="2400" b="1" dirty="0">
                <a:solidFill>
                  <a:srgbClr val="FFFF00"/>
                </a:solidFill>
              </a:rPr>
              <a:t>10% (Galeazzi, et al., 2005; MacLean et al., 2013)</a:t>
            </a:r>
          </a:p>
          <a:p>
            <a:pPr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latin typeface="+mn-lt"/>
            </a:endParaRPr>
          </a:p>
          <a:p>
            <a:pPr eaLnBrk="1" hangingPunct="1">
              <a:lnSpc>
                <a:spcPct val="8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590284C6-F86C-4A62-86E2-5570D4F18BE8}"/>
              </a:ext>
            </a:extLst>
          </p:cNvPr>
          <p:cNvSpPr>
            <a:spLocks noGrp="1"/>
          </p:cNvSpPr>
          <p:nvPr>
            <p:ph type="dt" sz="half" idx="10"/>
          </p:nvPr>
        </p:nvSpPr>
        <p:spPr/>
        <p:txBody>
          <a:bodyPr/>
          <a:lstStyle/>
          <a:p>
            <a:pPr>
              <a:defRPr/>
            </a:pPr>
            <a:fld id="{362C76B5-28FB-412B-BE48-009EA1F1C441}" type="datetime1">
              <a:rPr lang="en-US" smtClean="0"/>
              <a:t>9/27/2022</a:t>
            </a:fld>
            <a:endParaRPr lang="en-US" dirty="0"/>
          </a:p>
        </p:txBody>
      </p:sp>
    </p:spTree>
    <p:extLst>
      <p:ext uri="{BB962C8B-B14F-4D97-AF65-F5344CB8AC3E}">
        <p14:creationId xmlns:p14="http://schemas.microsoft.com/office/powerpoint/2010/main" val="238463911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200" dirty="0">
                <a:solidFill>
                  <a:srgbClr val="FFFF00"/>
                </a:solidFill>
                <a:latin typeface="+mn-lt"/>
              </a:rPr>
              <a:t>Stalking of Mental Health Practitioners</a:t>
            </a:r>
            <a:br>
              <a:rPr lang="en-US" sz="3200" dirty="0">
                <a:solidFill>
                  <a:srgbClr val="FFFF00"/>
                </a:solidFill>
                <a:latin typeface="+mn-lt"/>
              </a:rPr>
            </a:br>
            <a:r>
              <a:rPr lang="en-US" altLang="en-US" sz="3200" dirty="0">
                <a:solidFill>
                  <a:srgbClr val="FFFF00"/>
                </a:solidFill>
              </a:rPr>
              <a:t>(Kivisto, et al., 2015)</a:t>
            </a:r>
            <a:endParaRPr lang="en-US" sz="3200" dirty="0">
              <a:solidFill>
                <a:srgbClr val="FFFF00"/>
              </a:solidFill>
              <a:latin typeface="+mn-lt"/>
            </a:endParaRPr>
          </a:p>
        </p:txBody>
      </p:sp>
      <p:sp>
        <p:nvSpPr>
          <p:cNvPr id="95235" name="Rectangle 3"/>
          <p:cNvSpPr>
            <a:spLocks noGrp="1" noChangeArrowheads="1"/>
          </p:cNvSpPr>
          <p:nvPr>
            <p:ph type="body" idx="1"/>
          </p:nvPr>
        </p:nvSpPr>
        <p:spPr>
          <a:xfrm>
            <a:off x="771525" y="1600200"/>
            <a:ext cx="8743950" cy="4114800"/>
          </a:xfrm>
        </p:spPr>
        <p:txBody>
          <a:bodyPr/>
          <a:lstStyle/>
          <a:p>
            <a:pPr eaLnBrk="1" hangingPunct="1">
              <a:lnSpc>
                <a:spcPct val="80000"/>
              </a:lnSpc>
            </a:pPr>
            <a:r>
              <a:rPr lang="en-US" altLang="en-US" sz="2800" b="1" dirty="0">
                <a:solidFill>
                  <a:srgbClr val="FFFF00"/>
                </a:solidFill>
              </a:rPr>
              <a:t>Threats moderately associated with physical attacks (r-.29)</a:t>
            </a:r>
          </a:p>
          <a:p>
            <a:pPr eaLnBrk="1" hangingPunct="1">
              <a:lnSpc>
                <a:spcPct val="80000"/>
              </a:lnSpc>
            </a:pPr>
            <a:r>
              <a:rPr lang="en-US" altLang="en-US" sz="2800" b="1" dirty="0">
                <a:solidFill>
                  <a:srgbClr val="FFFF00"/>
                </a:solidFill>
              </a:rPr>
              <a:t>Among the 21% of psychologists  who were threatened (n=33), only 12.1% (n=4) were attacked</a:t>
            </a:r>
          </a:p>
          <a:p>
            <a:pPr eaLnBrk="1" hangingPunct="1">
              <a:lnSpc>
                <a:spcPct val="80000"/>
              </a:lnSpc>
            </a:pPr>
            <a:r>
              <a:rPr lang="en-US" altLang="en-US" sz="2800" b="1" dirty="0">
                <a:solidFill>
                  <a:srgbClr val="FFFF00"/>
                </a:solidFill>
              </a:rPr>
              <a:t>Among all of those who were attacked, all were threatened</a:t>
            </a:r>
          </a:p>
          <a:p>
            <a:pPr eaLnBrk="1" hangingPunct="1">
              <a:lnSpc>
                <a:spcPct val="80000"/>
              </a:lnSpc>
            </a:pPr>
            <a:endParaRPr lang="en-US" altLang="en-US" sz="2800" b="1" dirty="0">
              <a:solidFill>
                <a:srgbClr val="FFFF00"/>
              </a:solidFill>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EFE18EFC-E878-4E4B-9584-D0DA7D081594}"/>
              </a:ext>
            </a:extLst>
          </p:cNvPr>
          <p:cNvSpPr>
            <a:spLocks noGrp="1"/>
          </p:cNvSpPr>
          <p:nvPr>
            <p:ph type="dt" sz="half" idx="10"/>
          </p:nvPr>
        </p:nvSpPr>
        <p:spPr/>
        <p:txBody>
          <a:bodyPr/>
          <a:lstStyle/>
          <a:p>
            <a:pPr>
              <a:defRPr/>
            </a:pPr>
            <a:fld id="{DB394554-C608-464E-8ABE-77F431F735BB}" type="datetime1">
              <a:rPr lang="en-US" smtClean="0"/>
              <a:t>9/27/2022</a:t>
            </a:fld>
            <a:endParaRPr lang="en-US" dirty="0"/>
          </a:p>
        </p:txBody>
      </p:sp>
    </p:spTree>
    <p:extLst>
      <p:ext uri="{BB962C8B-B14F-4D97-AF65-F5344CB8AC3E}">
        <p14:creationId xmlns:p14="http://schemas.microsoft.com/office/powerpoint/2010/main" val="253048598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dirty="0">
                <a:solidFill>
                  <a:srgbClr val="FFFF00"/>
                </a:solidFill>
                <a:latin typeface="+mn-lt"/>
              </a:rPr>
              <a:t>Stalking of Mental Health Practitioners</a:t>
            </a:r>
          </a:p>
        </p:txBody>
      </p:sp>
      <p:sp>
        <p:nvSpPr>
          <p:cNvPr id="95235" name="Rectangle 3"/>
          <p:cNvSpPr>
            <a:spLocks noGrp="1" noChangeArrowheads="1"/>
          </p:cNvSpPr>
          <p:nvPr>
            <p:ph type="body" idx="1"/>
          </p:nvPr>
        </p:nvSpPr>
        <p:spPr>
          <a:xfrm>
            <a:off x="771525" y="1600200"/>
            <a:ext cx="8743950" cy="4114800"/>
          </a:xfrm>
        </p:spPr>
        <p:txBody>
          <a:bodyPr/>
          <a:lstStyle/>
          <a:p>
            <a:pPr eaLnBrk="1" hangingPunct="1">
              <a:lnSpc>
                <a:spcPct val="80000"/>
              </a:lnSpc>
            </a:pPr>
            <a:r>
              <a:rPr lang="en-US" altLang="en-US" sz="2800" b="1" dirty="0">
                <a:solidFill>
                  <a:srgbClr val="FFFF00"/>
                </a:solidFill>
              </a:rPr>
              <a:t>Duration</a:t>
            </a:r>
          </a:p>
          <a:p>
            <a:pPr eaLnBrk="1" hangingPunct="1">
              <a:lnSpc>
                <a:spcPct val="80000"/>
              </a:lnSpc>
            </a:pPr>
            <a:endParaRPr lang="en-US" altLang="en-US" sz="2800" b="1" dirty="0">
              <a:solidFill>
                <a:srgbClr val="FFFF00"/>
              </a:solidFill>
            </a:endParaRPr>
          </a:p>
          <a:p>
            <a:pPr eaLnBrk="1" hangingPunct="1">
              <a:lnSpc>
                <a:spcPct val="80000"/>
              </a:lnSpc>
            </a:pPr>
            <a:r>
              <a:rPr lang="en-US" altLang="en-US" sz="2800" b="1" dirty="0">
                <a:solidFill>
                  <a:srgbClr val="FFFF00"/>
                </a:solidFill>
              </a:rPr>
              <a:t>61.5 weeks (SD = 89.37), Kivisto, et al., 2016</a:t>
            </a:r>
          </a:p>
          <a:p>
            <a:pPr lvl="1" eaLnBrk="1" hangingPunct="1">
              <a:lnSpc>
                <a:spcPct val="80000"/>
              </a:lnSpc>
            </a:pPr>
            <a:r>
              <a:rPr lang="en-US" altLang="en-US" sz="2400" b="1" dirty="0">
                <a:solidFill>
                  <a:srgbClr val="FFFF00"/>
                </a:solidFill>
              </a:rPr>
              <a:t>Most common</a:t>
            </a:r>
          </a:p>
          <a:p>
            <a:pPr lvl="2" eaLnBrk="1" hangingPunct="1">
              <a:lnSpc>
                <a:spcPct val="80000"/>
              </a:lnSpc>
            </a:pPr>
            <a:r>
              <a:rPr lang="en-US" altLang="en-US" sz="2000" b="1" dirty="0">
                <a:solidFill>
                  <a:srgbClr val="FFFF00"/>
                </a:solidFill>
              </a:rPr>
              <a:t>Outpatient psychotherapy patient</a:t>
            </a:r>
          </a:p>
          <a:p>
            <a:pPr lvl="2" eaLnBrk="1" hangingPunct="1">
              <a:lnSpc>
                <a:spcPct val="80000"/>
              </a:lnSpc>
            </a:pPr>
            <a:r>
              <a:rPr lang="en-US" altLang="en-US" sz="2000" b="1" dirty="0">
                <a:solidFill>
                  <a:srgbClr val="FFFF00"/>
                </a:solidFill>
              </a:rPr>
              <a:t>Outpatient forensic evaluatee</a:t>
            </a:r>
          </a:p>
          <a:p>
            <a:pPr eaLnBrk="1" hangingPunct="1">
              <a:lnSpc>
                <a:spcPct val="80000"/>
              </a:lnSpc>
            </a:pPr>
            <a:endParaRPr lang="en-US" altLang="en-US" sz="2800" b="1" dirty="0">
              <a:solidFill>
                <a:srgbClr val="FFFF00"/>
              </a:solidFill>
            </a:endParaRPr>
          </a:p>
          <a:p>
            <a:pPr eaLnBrk="1" hangingPunct="1">
              <a:lnSpc>
                <a:spcPct val="80000"/>
              </a:lnSpc>
            </a:pPr>
            <a:r>
              <a:rPr lang="en-US" altLang="en-US" sz="2800" b="1" dirty="0">
                <a:solidFill>
                  <a:srgbClr val="FFFF00"/>
                </a:solidFill>
              </a:rPr>
              <a:t>23 weeks (SD = 34.29), Storey, 2016 </a:t>
            </a:r>
          </a:p>
          <a:p>
            <a:pPr marL="0" indent="0" eaLnBrk="1" hangingPunct="1">
              <a:lnSpc>
                <a:spcPct val="80000"/>
              </a:lnSpc>
              <a:buNone/>
            </a:pPr>
            <a:endParaRPr lang="en-US" altLang="en-US" sz="2800" b="1" dirty="0">
              <a:solidFill>
                <a:srgbClr val="FFFF00"/>
              </a:solidFill>
            </a:endParaRPr>
          </a:p>
          <a:p>
            <a:pPr eaLnBrk="1" hangingPunct="1">
              <a:lnSpc>
                <a:spcPct val="80000"/>
              </a:lnSpc>
            </a:pPr>
            <a:endParaRPr lang="en-US" altLang="en-US" sz="2800" b="1" dirty="0">
              <a:solidFill>
                <a:srgbClr val="FFFF00"/>
              </a:solidFill>
              <a:latin typeface="+mn-lt"/>
            </a:endParaRPr>
          </a:p>
          <a:p>
            <a:pPr eaLnBrk="1" hangingPunct="1">
              <a:lnSpc>
                <a:spcPct val="8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B406459E-D408-43BA-B04C-E24EC6D49DAF}"/>
              </a:ext>
            </a:extLst>
          </p:cNvPr>
          <p:cNvSpPr>
            <a:spLocks noGrp="1"/>
          </p:cNvSpPr>
          <p:nvPr>
            <p:ph type="dt" sz="half" idx="10"/>
          </p:nvPr>
        </p:nvSpPr>
        <p:spPr/>
        <p:txBody>
          <a:bodyPr/>
          <a:lstStyle/>
          <a:p>
            <a:pPr>
              <a:defRPr/>
            </a:pPr>
            <a:fld id="{C872F8C3-0510-44BC-87ED-8573F8F7581F}" type="datetime1">
              <a:rPr lang="en-US" smtClean="0"/>
              <a:t>9/27/2022</a:t>
            </a:fld>
            <a:endParaRPr lang="en-US" dirty="0"/>
          </a:p>
        </p:txBody>
      </p:sp>
    </p:spTree>
    <p:extLst>
      <p:ext uri="{BB962C8B-B14F-4D97-AF65-F5344CB8AC3E}">
        <p14:creationId xmlns:p14="http://schemas.microsoft.com/office/powerpoint/2010/main" val="306053909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dirty="0">
                <a:solidFill>
                  <a:srgbClr val="FFFF00"/>
                </a:solidFill>
                <a:latin typeface="+mn-lt"/>
              </a:rPr>
              <a:t>Stalking of Mental Health Practitioners</a:t>
            </a:r>
          </a:p>
        </p:txBody>
      </p:sp>
      <p:sp>
        <p:nvSpPr>
          <p:cNvPr id="95235" name="Rectangle 3"/>
          <p:cNvSpPr>
            <a:spLocks noGrp="1" noChangeArrowheads="1"/>
          </p:cNvSpPr>
          <p:nvPr>
            <p:ph type="body" idx="1"/>
          </p:nvPr>
        </p:nvSpPr>
        <p:spPr>
          <a:xfrm>
            <a:off x="647700" y="1600200"/>
            <a:ext cx="8743950" cy="4114800"/>
          </a:xfrm>
        </p:spPr>
        <p:txBody>
          <a:bodyPr/>
          <a:lstStyle/>
          <a:p>
            <a:pPr eaLnBrk="1" hangingPunct="1">
              <a:lnSpc>
                <a:spcPct val="80000"/>
              </a:lnSpc>
            </a:pPr>
            <a:r>
              <a:rPr lang="en-US" altLang="en-US" sz="2800" b="1" dirty="0">
                <a:solidFill>
                  <a:srgbClr val="FFFF00"/>
                </a:solidFill>
              </a:rPr>
              <a:t>Characteristics (Kivisto, et al., 2016)</a:t>
            </a:r>
          </a:p>
          <a:p>
            <a:pPr lvl="1" eaLnBrk="1" hangingPunct="1">
              <a:lnSpc>
                <a:spcPct val="80000"/>
              </a:lnSpc>
            </a:pPr>
            <a:r>
              <a:rPr lang="en-US" altLang="en-US" sz="2400" b="1" dirty="0">
                <a:solidFill>
                  <a:srgbClr val="FFFF00"/>
                </a:solidFill>
              </a:rPr>
              <a:t>Average age when stalking commenced: 25.36 (SD=9.04)</a:t>
            </a:r>
          </a:p>
          <a:p>
            <a:pPr lvl="1" eaLnBrk="1" hangingPunct="1">
              <a:lnSpc>
                <a:spcPct val="80000"/>
              </a:lnSpc>
            </a:pPr>
            <a:r>
              <a:rPr lang="en-US" altLang="en-US" sz="2400" b="1" dirty="0">
                <a:solidFill>
                  <a:srgbClr val="FFFF00"/>
                </a:solidFill>
              </a:rPr>
              <a:t>More than half of patients were female (59.1%) </a:t>
            </a:r>
          </a:p>
          <a:p>
            <a:pPr lvl="1" eaLnBrk="1" hangingPunct="1">
              <a:lnSpc>
                <a:spcPct val="80000"/>
              </a:lnSpc>
            </a:pPr>
            <a:r>
              <a:rPr lang="en-US" altLang="en-US" sz="2400" b="1" dirty="0">
                <a:solidFill>
                  <a:srgbClr val="FFFF00"/>
                </a:solidFill>
              </a:rPr>
              <a:t>Mental illness at time of stalking (77.3%)</a:t>
            </a:r>
          </a:p>
          <a:p>
            <a:pPr lvl="1" eaLnBrk="1" hangingPunct="1">
              <a:lnSpc>
                <a:spcPct val="80000"/>
              </a:lnSpc>
            </a:pPr>
            <a:r>
              <a:rPr lang="en-US" altLang="en-US" sz="2400" b="1" dirty="0">
                <a:solidFill>
                  <a:srgbClr val="FFFF00"/>
                </a:solidFill>
              </a:rPr>
              <a:t>Presence of a personality disorder (60.7%)</a:t>
            </a:r>
          </a:p>
          <a:p>
            <a:pPr lvl="2" eaLnBrk="1" hangingPunct="1">
              <a:lnSpc>
                <a:spcPct val="80000"/>
              </a:lnSpc>
            </a:pPr>
            <a:r>
              <a:rPr lang="en-US" altLang="en-US" sz="2000" b="1" dirty="0">
                <a:solidFill>
                  <a:srgbClr val="FFFF00"/>
                </a:solidFill>
              </a:rPr>
              <a:t>Specific diagnoses:</a:t>
            </a:r>
          </a:p>
          <a:p>
            <a:pPr lvl="3" eaLnBrk="1" hangingPunct="1">
              <a:lnSpc>
                <a:spcPct val="80000"/>
              </a:lnSpc>
            </a:pPr>
            <a:r>
              <a:rPr lang="en-US" altLang="en-US" sz="1600" b="1" dirty="0">
                <a:solidFill>
                  <a:srgbClr val="FFFF00"/>
                </a:solidFill>
              </a:rPr>
              <a:t>Borderline Personality Disorder</a:t>
            </a:r>
          </a:p>
          <a:p>
            <a:pPr lvl="3" eaLnBrk="1" hangingPunct="1">
              <a:lnSpc>
                <a:spcPct val="80000"/>
              </a:lnSpc>
            </a:pPr>
            <a:r>
              <a:rPr lang="en-US" altLang="en-US" sz="1600" b="1" dirty="0">
                <a:solidFill>
                  <a:srgbClr val="FFFF00"/>
                </a:solidFill>
              </a:rPr>
              <a:t>Paranoid Personality Disorder</a:t>
            </a:r>
          </a:p>
          <a:p>
            <a:pPr marL="0" indent="0" eaLnBrk="1" hangingPunct="1">
              <a:lnSpc>
                <a:spcPct val="80000"/>
              </a:lnSpc>
              <a:buNone/>
            </a:pPr>
            <a:endParaRPr lang="en-US" altLang="en-US" sz="2800" b="1" dirty="0">
              <a:solidFill>
                <a:srgbClr val="FFFF00"/>
              </a:solidFill>
            </a:endParaRPr>
          </a:p>
          <a:p>
            <a:pPr lvl="1"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latin typeface="+mn-lt"/>
            </a:endParaRPr>
          </a:p>
          <a:p>
            <a:pPr eaLnBrk="1" hangingPunct="1">
              <a:lnSpc>
                <a:spcPct val="8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38DC7612-35A2-4652-818A-013C45667565}"/>
              </a:ext>
            </a:extLst>
          </p:cNvPr>
          <p:cNvSpPr>
            <a:spLocks noGrp="1"/>
          </p:cNvSpPr>
          <p:nvPr>
            <p:ph type="dt" sz="half" idx="10"/>
          </p:nvPr>
        </p:nvSpPr>
        <p:spPr/>
        <p:txBody>
          <a:bodyPr/>
          <a:lstStyle/>
          <a:p>
            <a:pPr>
              <a:defRPr/>
            </a:pPr>
            <a:fld id="{2A76CD9C-5A8F-4508-982F-DEFCBB754EBF}" type="datetime1">
              <a:rPr lang="en-US" smtClean="0"/>
              <a:t>9/27/2022</a:t>
            </a:fld>
            <a:endParaRPr lang="en-US" dirty="0"/>
          </a:p>
        </p:txBody>
      </p:sp>
    </p:spTree>
    <p:extLst>
      <p:ext uri="{BB962C8B-B14F-4D97-AF65-F5344CB8AC3E}">
        <p14:creationId xmlns:p14="http://schemas.microsoft.com/office/powerpoint/2010/main" val="33829081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dirty="0">
                <a:solidFill>
                  <a:srgbClr val="FFFF00"/>
                </a:solidFill>
                <a:latin typeface="+mn-lt"/>
              </a:rPr>
              <a:t>Stalking of Mental Health Practitioners</a:t>
            </a:r>
          </a:p>
        </p:txBody>
      </p:sp>
      <p:sp>
        <p:nvSpPr>
          <p:cNvPr id="95235" name="Rectangle 3"/>
          <p:cNvSpPr>
            <a:spLocks noGrp="1" noChangeArrowheads="1"/>
          </p:cNvSpPr>
          <p:nvPr>
            <p:ph type="body" idx="1"/>
          </p:nvPr>
        </p:nvSpPr>
        <p:spPr>
          <a:xfrm>
            <a:off x="647700" y="1219200"/>
            <a:ext cx="8743950" cy="4114800"/>
          </a:xfrm>
        </p:spPr>
        <p:txBody>
          <a:bodyPr/>
          <a:lstStyle/>
          <a:p>
            <a:pPr eaLnBrk="1" hangingPunct="1">
              <a:lnSpc>
                <a:spcPct val="80000"/>
              </a:lnSpc>
            </a:pPr>
            <a:r>
              <a:rPr lang="en-US" altLang="en-US" sz="2800" b="1" dirty="0">
                <a:solidFill>
                  <a:srgbClr val="FFFF00"/>
                </a:solidFill>
              </a:rPr>
              <a:t>Location</a:t>
            </a:r>
          </a:p>
          <a:p>
            <a:pPr lvl="1" eaLnBrk="1" hangingPunct="1">
              <a:lnSpc>
                <a:spcPct val="80000"/>
              </a:lnSpc>
            </a:pPr>
            <a:r>
              <a:rPr lang="en-US" altLang="en-US" sz="2400" b="1" dirty="0">
                <a:solidFill>
                  <a:srgbClr val="FFFF00"/>
                </a:solidFill>
              </a:rPr>
              <a:t>Seeing persons at home not associated with greater risk for stalking victimization (Storey, 2016)</a:t>
            </a:r>
          </a:p>
          <a:p>
            <a:pPr eaLnBrk="1" hangingPunct="1">
              <a:lnSpc>
                <a:spcPct val="80000"/>
              </a:lnSpc>
            </a:pPr>
            <a:r>
              <a:rPr lang="en-US" altLang="en-US" sz="2800" b="1" dirty="0">
                <a:solidFill>
                  <a:srgbClr val="FFFF00"/>
                </a:solidFill>
              </a:rPr>
              <a:t>Relationship</a:t>
            </a:r>
          </a:p>
          <a:p>
            <a:pPr lvl="1" eaLnBrk="1" hangingPunct="1">
              <a:lnSpc>
                <a:spcPct val="80000"/>
              </a:lnSpc>
            </a:pPr>
            <a:r>
              <a:rPr lang="en-US" altLang="en-US" sz="2400" b="1" dirty="0">
                <a:solidFill>
                  <a:srgbClr val="FFFF00"/>
                </a:solidFill>
              </a:rPr>
              <a:t>Most common relationship was professional at 50% (client, co-worker, acquaintance of client), Storey, 2016</a:t>
            </a:r>
          </a:p>
          <a:p>
            <a:pPr eaLnBrk="1" hangingPunct="1">
              <a:lnSpc>
                <a:spcPct val="80000"/>
              </a:lnSpc>
            </a:pPr>
            <a:endParaRPr lang="en-US" altLang="en-US" sz="2800" b="1" dirty="0">
              <a:solidFill>
                <a:srgbClr val="FFFF00"/>
              </a:solidFill>
            </a:endParaRPr>
          </a:p>
          <a:p>
            <a:pPr lvl="1"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latin typeface="+mn-lt"/>
            </a:endParaRPr>
          </a:p>
          <a:p>
            <a:pPr eaLnBrk="1" hangingPunct="1">
              <a:lnSpc>
                <a:spcPct val="8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00EDDB45-05DD-43C1-828B-456545CF2C6A}"/>
              </a:ext>
            </a:extLst>
          </p:cNvPr>
          <p:cNvSpPr>
            <a:spLocks noGrp="1"/>
          </p:cNvSpPr>
          <p:nvPr>
            <p:ph type="dt" sz="half" idx="10"/>
          </p:nvPr>
        </p:nvSpPr>
        <p:spPr/>
        <p:txBody>
          <a:bodyPr/>
          <a:lstStyle/>
          <a:p>
            <a:pPr>
              <a:defRPr/>
            </a:pPr>
            <a:fld id="{3AA3F741-8503-466A-A22F-8979531C875A}" type="datetime1">
              <a:rPr lang="en-US" smtClean="0"/>
              <a:t>9/27/2022</a:t>
            </a:fld>
            <a:endParaRPr lang="en-US" dirty="0"/>
          </a:p>
        </p:txBody>
      </p:sp>
    </p:spTree>
    <p:extLst>
      <p:ext uri="{BB962C8B-B14F-4D97-AF65-F5344CB8AC3E}">
        <p14:creationId xmlns:p14="http://schemas.microsoft.com/office/powerpoint/2010/main" val="107726269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dirty="0">
                <a:solidFill>
                  <a:srgbClr val="FFFF00"/>
                </a:solidFill>
                <a:latin typeface="+mn-lt"/>
              </a:rPr>
              <a:t>Stalking of Mental Health Practitioners</a:t>
            </a:r>
          </a:p>
        </p:txBody>
      </p:sp>
      <p:sp>
        <p:nvSpPr>
          <p:cNvPr id="95235" name="Rectangle 3"/>
          <p:cNvSpPr>
            <a:spLocks noGrp="1" noChangeArrowheads="1"/>
          </p:cNvSpPr>
          <p:nvPr>
            <p:ph type="body" idx="1"/>
          </p:nvPr>
        </p:nvSpPr>
        <p:spPr>
          <a:xfrm>
            <a:off x="647700" y="1219200"/>
            <a:ext cx="8743950" cy="4114800"/>
          </a:xfrm>
        </p:spPr>
        <p:txBody>
          <a:bodyPr/>
          <a:lstStyle/>
          <a:p>
            <a:pPr eaLnBrk="1" hangingPunct="1">
              <a:lnSpc>
                <a:spcPct val="80000"/>
              </a:lnSpc>
            </a:pPr>
            <a:r>
              <a:rPr lang="en-US" altLang="en-US" sz="2800" b="1" dirty="0">
                <a:solidFill>
                  <a:srgbClr val="FFFF00"/>
                </a:solidFill>
              </a:rPr>
              <a:t>Factors potentially placing MHP at risk:</a:t>
            </a:r>
          </a:p>
          <a:p>
            <a:pPr lvl="1" eaLnBrk="1" hangingPunct="1">
              <a:lnSpc>
                <a:spcPct val="80000"/>
              </a:lnSpc>
            </a:pPr>
            <a:r>
              <a:rPr lang="en-US" altLang="en-US" sz="2400" b="1" dirty="0">
                <a:solidFill>
                  <a:srgbClr val="FFFF00"/>
                </a:solidFill>
              </a:rPr>
              <a:t>Treatment of forensic, substance abuse and sexuality issues was significantly associated with being stalked (Storey, 2016).</a:t>
            </a:r>
          </a:p>
          <a:p>
            <a:pPr lvl="1" eaLnBrk="1" hangingPunct="1">
              <a:lnSpc>
                <a:spcPct val="80000"/>
              </a:lnSpc>
            </a:pPr>
            <a:endParaRPr lang="en-US" altLang="en-US" sz="2400" b="1" dirty="0">
              <a:solidFill>
                <a:srgbClr val="FFFF00"/>
              </a:solidFill>
            </a:endParaRPr>
          </a:p>
          <a:p>
            <a:pPr lvl="1" eaLnBrk="1" hangingPunct="1">
              <a:lnSpc>
                <a:spcPct val="80000"/>
              </a:lnSpc>
            </a:pPr>
            <a:r>
              <a:rPr lang="en-US" altLang="en-US" sz="2800" b="1" dirty="0">
                <a:solidFill>
                  <a:srgbClr val="FFFF00"/>
                </a:solidFill>
              </a:rPr>
              <a:t>Psychologists endorsing psychodynamic/psychoanalytic, family systems had higher rates of stalking victimization that those endorsing a cognitive-behavioral stance</a:t>
            </a:r>
          </a:p>
          <a:p>
            <a:pPr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endParaRPr>
          </a:p>
          <a:p>
            <a:pPr eaLnBrk="1" hangingPunct="1">
              <a:lnSpc>
                <a:spcPct val="80000"/>
              </a:lnSpc>
            </a:pPr>
            <a:endParaRPr lang="en-US" altLang="en-US" sz="2800" b="1" dirty="0">
              <a:solidFill>
                <a:srgbClr val="FFFF00"/>
              </a:solidFill>
              <a:latin typeface="+mn-lt"/>
            </a:endParaRPr>
          </a:p>
          <a:p>
            <a:pPr eaLnBrk="1" hangingPunct="1">
              <a:lnSpc>
                <a:spcPct val="8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D2554D2C-882B-4AD8-934E-71427B2EB2C6}"/>
              </a:ext>
            </a:extLst>
          </p:cNvPr>
          <p:cNvSpPr>
            <a:spLocks noGrp="1"/>
          </p:cNvSpPr>
          <p:nvPr>
            <p:ph type="dt" sz="half" idx="10"/>
          </p:nvPr>
        </p:nvSpPr>
        <p:spPr/>
        <p:txBody>
          <a:bodyPr/>
          <a:lstStyle/>
          <a:p>
            <a:pPr>
              <a:defRPr/>
            </a:pPr>
            <a:fld id="{1FE4689E-B374-4517-B275-253E7BDCCC56}" type="datetime1">
              <a:rPr lang="en-US" smtClean="0"/>
              <a:t>9/27/2022</a:t>
            </a:fld>
            <a:endParaRPr lang="en-US" dirty="0"/>
          </a:p>
        </p:txBody>
      </p:sp>
    </p:spTree>
    <p:extLst>
      <p:ext uri="{BB962C8B-B14F-4D97-AF65-F5344CB8AC3E}">
        <p14:creationId xmlns:p14="http://schemas.microsoft.com/office/powerpoint/2010/main" val="15601897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9ACF-98BF-4513-9BCC-5F438D5CFF10}"/>
              </a:ext>
            </a:extLst>
          </p:cNvPr>
          <p:cNvSpPr>
            <a:spLocks noGrp="1"/>
          </p:cNvSpPr>
          <p:nvPr>
            <p:ph type="title"/>
          </p:nvPr>
        </p:nvSpPr>
        <p:spPr>
          <a:xfrm>
            <a:off x="419100" y="2590800"/>
            <a:ext cx="9258300" cy="1143000"/>
          </a:xfrm>
        </p:spPr>
        <p:txBody>
          <a:bodyPr/>
          <a:lstStyle/>
          <a:p>
            <a:r>
              <a:rPr lang="en-US" b="1" i="0" dirty="0">
                <a:solidFill>
                  <a:srgbClr val="FFFF00"/>
                </a:solidFill>
                <a:latin typeface="+mn-lt"/>
              </a:rPr>
              <a:t>Relevant Instruments</a:t>
            </a:r>
          </a:p>
        </p:txBody>
      </p:sp>
      <p:sp>
        <p:nvSpPr>
          <p:cNvPr id="4" name="Footer Placeholder 3">
            <a:extLst>
              <a:ext uri="{FF2B5EF4-FFF2-40B4-BE49-F238E27FC236}">
                <a16:creationId xmlns:a16="http://schemas.microsoft.com/office/drawing/2014/main" id="{40F9D72F-7D47-4F5F-ACAA-5724DA5BD660}"/>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99EA7CC1-B625-47FB-B2F3-727BE7FC0CE2}"/>
              </a:ext>
            </a:extLst>
          </p:cNvPr>
          <p:cNvSpPr>
            <a:spLocks noGrp="1"/>
          </p:cNvSpPr>
          <p:nvPr>
            <p:ph type="dt" sz="half" idx="10"/>
          </p:nvPr>
        </p:nvSpPr>
        <p:spPr/>
        <p:txBody>
          <a:bodyPr/>
          <a:lstStyle/>
          <a:p>
            <a:pPr>
              <a:defRPr/>
            </a:pPr>
            <a:fld id="{961D2EE4-D680-41AA-8607-B6FA77D90882}" type="datetime1">
              <a:rPr lang="en-US" smtClean="0"/>
              <a:t>9/27/2022</a:t>
            </a:fld>
            <a:endParaRPr lang="en-US" dirty="0"/>
          </a:p>
        </p:txBody>
      </p:sp>
    </p:spTree>
    <p:extLst>
      <p:ext uri="{BB962C8B-B14F-4D97-AF65-F5344CB8AC3E}">
        <p14:creationId xmlns:p14="http://schemas.microsoft.com/office/powerpoint/2010/main" val="10194801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1F99-879D-DC58-71CA-1729F6E1F804}"/>
              </a:ext>
            </a:extLst>
          </p:cNvPr>
          <p:cNvSpPr>
            <a:spLocks noGrp="1"/>
          </p:cNvSpPr>
          <p:nvPr>
            <p:ph type="title"/>
          </p:nvPr>
        </p:nvSpPr>
        <p:spPr/>
        <p:txBody>
          <a:bodyPr/>
          <a:lstStyle/>
          <a:p>
            <a:pPr algn="l"/>
            <a:r>
              <a:rPr lang="en-US" sz="1800" i="0" u="none" strike="noStrike" baseline="0" dirty="0">
                <a:solidFill>
                  <a:srgbClr val="FFFF00"/>
                </a:solidFill>
                <a:latin typeface="+mn-lt"/>
              </a:rPr>
              <a:t>Comparison of the HCR-20V3, the WAVR-21V3, and the CAG Performance Across Workplace Homicide Scenarios: A Pilot Study </a:t>
            </a:r>
            <a:r>
              <a:rPr lang="en-US" sz="1800" dirty="0">
                <a:solidFill>
                  <a:srgbClr val="FFFF00"/>
                </a:solidFill>
                <a:latin typeface="+mn-lt"/>
              </a:rPr>
              <a:t>(</a:t>
            </a:r>
            <a:r>
              <a:rPr lang="en-US" sz="1800" i="0" u="none" strike="noStrike" baseline="0" dirty="0">
                <a:solidFill>
                  <a:srgbClr val="FFFF00"/>
                </a:solidFill>
                <a:latin typeface="+mn-lt"/>
              </a:rPr>
              <a:t>Scalora et. </a:t>
            </a:r>
            <a:r>
              <a:rPr lang="en-US" sz="1800" dirty="0">
                <a:solidFill>
                  <a:srgbClr val="FFFF00"/>
                </a:solidFill>
                <a:latin typeface="+mn-lt"/>
              </a:rPr>
              <a:t>al., 2020)</a:t>
            </a:r>
            <a:endParaRPr lang="en-US" dirty="0">
              <a:solidFill>
                <a:srgbClr val="FFFF00"/>
              </a:solidFill>
              <a:latin typeface="+mn-lt"/>
            </a:endParaRPr>
          </a:p>
        </p:txBody>
      </p:sp>
      <p:pic>
        <p:nvPicPr>
          <p:cNvPr id="7" name="Content Placeholder 6">
            <a:extLst>
              <a:ext uri="{FF2B5EF4-FFF2-40B4-BE49-F238E27FC236}">
                <a16:creationId xmlns:a16="http://schemas.microsoft.com/office/drawing/2014/main" id="{E95D2D9B-7D16-0E04-48BB-A83CDF8FD3E1}"/>
              </a:ext>
            </a:extLst>
          </p:cNvPr>
          <p:cNvPicPr>
            <a:picLocks noGrp="1" noChangeAspect="1"/>
          </p:cNvPicPr>
          <p:nvPr>
            <p:ph idx="1"/>
          </p:nvPr>
        </p:nvPicPr>
        <p:blipFill>
          <a:blip r:embed="rId2"/>
          <a:stretch>
            <a:fillRect/>
          </a:stretch>
        </p:blipFill>
        <p:spPr>
          <a:xfrm>
            <a:off x="1104900" y="1295400"/>
            <a:ext cx="7391400" cy="3810000"/>
          </a:xfrm>
        </p:spPr>
      </p:pic>
      <p:sp>
        <p:nvSpPr>
          <p:cNvPr id="4" name="Date Placeholder 3">
            <a:extLst>
              <a:ext uri="{FF2B5EF4-FFF2-40B4-BE49-F238E27FC236}">
                <a16:creationId xmlns:a16="http://schemas.microsoft.com/office/drawing/2014/main" id="{7CFB135A-CE97-26D2-880F-D4940CDEF6C9}"/>
              </a:ext>
            </a:extLst>
          </p:cNvPr>
          <p:cNvSpPr>
            <a:spLocks noGrp="1"/>
          </p:cNvSpPr>
          <p:nvPr>
            <p:ph type="dt" sz="half" idx="10"/>
          </p:nvPr>
        </p:nvSpPr>
        <p:spPr/>
        <p:txBody>
          <a:bodyPr/>
          <a:lstStyle/>
          <a:p>
            <a:pPr>
              <a:defRPr/>
            </a:pPr>
            <a:fld id="{D98ABAD2-5813-4A13-A331-11ECBEA3C80B}" type="datetime1">
              <a:rPr lang="en-US" smtClean="0"/>
              <a:t>9/27/2022</a:t>
            </a:fld>
            <a:endParaRPr lang="en-US" dirty="0"/>
          </a:p>
        </p:txBody>
      </p:sp>
      <p:sp>
        <p:nvSpPr>
          <p:cNvPr id="5" name="Footer Placeholder 4">
            <a:extLst>
              <a:ext uri="{FF2B5EF4-FFF2-40B4-BE49-F238E27FC236}">
                <a16:creationId xmlns:a16="http://schemas.microsoft.com/office/drawing/2014/main" id="{9A061CB0-A0FF-9CCF-97FC-2510142A5FEE}"/>
              </a:ext>
            </a:extLst>
          </p:cNvPr>
          <p:cNvSpPr>
            <a:spLocks noGrp="1"/>
          </p:cNvSpPr>
          <p:nvPr>
            <p:ph type="ftr" sz="quarter" idx="12"/>
          </p:nvPr>
        </p:nvSpPr>
        <p:spPr/>
        <p:txBody>
          <a:bodyPr/>
          <a:lstStyle/>
          <a:p>
            <a:pPr>
              <a:defRPr/>
            </a:pPr>
            <a:r>
              <a:rPr lang="en-US" dirty="0"/>
              <a:t>St. Cloud, MN 09302022</a:t>
            </a:r>
          </a:p>
        </p:txBody>
      </p:sp>
      <p:sp>
        <p:nvSpPr>
          <p:cNvPr id="9" name="TextBox 8">
            <a:extLst>
              <a:ext uri="{FF2B5EF4-FFF2-40B4-BE49-F238E27FC236}">
                <a16:creationId xmlns:a16="http://schemas.microsoft.com/office/drawing/2014/main" id="{6848E0B8-29B2-7D2B-43F4-203726A5CE82}"/>
              </a:ext>
            </a:extLst>
          </p:cNvPr>
          <p:cNvSpPr txBox="1"/>
          <p:nvPr/>
        </p:nvSpPr>
        <p:spPr>
          <a:xfrm>
            <a:off x="1075469" y="5147101"/>
            <a:ext cx="7848600" cy="830997"/>
          </a:xfrm>
          <a:prstGeom prst="rect">
            <a:avLst/>
          </a:prstGeom>
          <a:noFill/>
        </p:spPr>
        <p:txBody>
          <a:bodyPr wrap="square">
            <a:spAutoFit/>
          </a:bodyPr>
          <a:lstStyle/>
          <a:p>
            <a:pPr marR="37330" algn="ctr"/>
            <a:r>
              <a:rPr lang="en-US" sz="2400" i="0" u="none" strike="noStrike" baseline="0" dirty="0">
                <a:latin typeface="+mn-lt"/>
              </a:rPr>
              <a:t>results sug</a:t>
            </a:r>
            <a:r>
              <a:rPr lang="en-US" dirty="0">
                <a:latin typeface="+mn-lt"/>
              </a:rPr>
              <a:t>gest; </a:t>
            </a:r>
            <a:r>
              <a:rPr lang="en-US" sz="2400" i="0" u="none" strike="noStrike" baseline="0" dirty="0">
                <a:latin typeface="+mn-lt"/>
              </a:rPr>
              <a:t>three instruments demonstrated a potential to guide risk assessment processes effectively</a:t>
            </a:r>
          </a:p>
        </p:txBody>
      </p:sp>
    </p:spTree>
    <p:extLst>
      <p:ext uri="{BB962C8B-B14F-4D97-AF65-F5344CB8AC3E}">
        <p14:creationId xmlns:p14="http://schemas.microsoft.com/office/powerpoint/2010/main" val="30844293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FC9D-3A42-464A-8C13-E71AADD0E798}"/>
              </a:ext>
            </a:extLst>
          </p:cNvPr>
          <p:cNvSpPr>
            <a:spLocks noGrp="1"/>
          </p:cNvSpPr>
          <p:nvPr>
            <p:ph type="title"/>
          </p:nvPr>
        </p:nvSpPr>
        <p:spPr/>
        <p:txBody>
          <a:bodyPr/>
          <a:lstStyle/>
          <a:p>
            <a:r>
              <a:rPr lang="en-US" sz="2800" b="1" i="0" dirty="0">
                <a:solidFill>
                  <a:srgbClr val="FFFF00"/>
                </a:solidFill>
                <a:latin typeface="+mn-lt"/>
              </a:rPr>
              <a:t>Workplace Assessment fo</a:t>
            </a:r>
            <a:r>
              <a:rPr lang="en-US" sz="2800" dirty="0">
                <a:solidFill>
                  <a:srgbClr val="FFFF00"/>
                </a:solidFill>
                <a:latin typeface="+mn-lt"/>
              </a:rPr>
              <a:t>r Violence Risk - 21</a:t>
            </a:r>
            <a:r>
              <a:rPr lang="en-US" sz="2800" b="1" i="0" dirty="0">
                <a:solidFill>
                  <a:srgbClr val="FFFF00"/>
                </a:solidFill>
                <a:latin typeface="+mn-lt"/>
              </a:rPr>
              <a:t> v3 </a:t>
            </a:r>
            <a:br>
              <a:rPr lang="en-US" sz="2800" b="1" i="0" dirty="0">
                <a:solidFill>
                  <a:srgbClr val="FFFF00"/>
                </a:solidFill>
                <a:latin typeface="+mn-lt"/>
              </a:rPr>
            </a:br>
            <a:r>
              <a:rPr lang="en-US" sz="2800" b="1" i="0" dirty="0">
                <a:solidFill>
                  <a:srgbClr val="FFFF00"/>
                </a:solidFill>
                <a:latin typeface="+mn-lt"/>
              </a:rPr>
              <a:t>(White and Meloy, 2016)</a:t>
            </a:r>
          </a:p>
        </p:txBody>
      </p:sp>
      <p:sp>
        <p:nvSpPr>
          <p:cNvPr id="3" name="Content Placeholder 2">
            <a:extLst>
              <a:ext uri="{FF2B5EF4-FFF2-40B4-BE49-F238E27FC236}">
                <a16:creationId xmlns:a16="http://schemas.microsoft.com/office/drawing/2014/main" id="{B542FACE-0BC3-455E-8C38-5EB8ACEEF77F}"/>
              </a:ext>
            </a:extLst>
          </p:cNvPr>
          <p:cNvSpPr>
            <a:spLocks noGrp="1"/>
          </p:cNvSpPr>
          <p:nvPr>
            <p:ph idx="1"/>
          </p:nvPr>
        </p:nvSpPr>
        <p:spPr/>
        <p:txBody>
          <a:bodyPr/>
          <a:lstStyle/>
          <a:p>
            <a:r>
              <a:rPr lang="en-US" b="1" i="0" dirty="0">
                <a:solidFill>
                  <a:srgbClr val="FFFF00"/>
                </a:solidFill>
                <a:latin typeface="+mn-lt"/>
              </a:rPr>
              <a:t>Structured Professional Judgment</a:t>
            </a:r>
          </a:p>
          <a:p>
            <a:r>
              <a:rPr lang="en-US" b="1" dirty="0">
                <a:solidFill>
                  <a:srgbClr val="FFFF00"/>
                </a:solidFill>
              </a:rPr>
              <a:t>Assessment of targeted violence risk and/or threat in workplace</a:t>
            </a:r>
            <a:endParaRPr lang="en-US" b="1" i="0" dirty="0">
              <a:solidFill>
                <a:srgbClr val="FFFF00"/>
              </a:solidFill>
              <a:latin typeface="+mn-lt"/>
            </a:endParaRPr>
          </a:p>
          <a:p>
            <a:r>
              <a:rPr lang="en-US" b="1" i="0" dirty="0">
                <a:solidFill>
                  <a:srgbClr val="FFFF00"/>
                </a:solidFill>
                <a:latin typeface="+mn-lt"/>
              </a:rPr>
              <a:t>Adults</a:t>
            </a:r>
          </a:p>
          <a:p>
            <a:r>
              <a:rPr lang="en-US" b="1" i="0" dirty="0">
                <a:solidFill>
                  <a:srgbClr val="FFFF00"/>
                </a:solidFill>
                <a:latin typeface="+mn-lt"/>
              </a:rPr>
              <a:t>Male and female</a:t>
            </a:r>
          </a:p>
          <a:p>
            <a:r>
              <a:rPr lang="en-US" b="1" i="0" dirty="0">
                <a:solidFill>
                  <a:srgbClr val="FFFF00"/>
                </a:solidFill>
                <a:latin typeface="+mn-lt"/>
              </a:rPr>
              <a:t>Does not identify motive</a:t>
            </a:r>
          </a:p>
          <a:p>
            <a:r>
              <a:rPr lang="en-US" b="1" dirty="0">
                <a:solidFill>
                  <a:srgbClr val="FFFF00"/>
                </a:solidFill>
              </a:rPr>
              <a:t>www.wavr21.com</a:t>
            </a:r>
            <a:endParaRPr lang="en-US" b="1" i="0" dirty="0">
              <a:solidFill>
                <a:srgbClr val="FFFF00"/>
              </a:solidFill>
              <a:latin typeface="+mn-lt"/>
            </a:endParaRPr>
          </a:p>
        </p:txBody>
      </p:sp>
      <p:sp>
        <p:nvSpPr>
          <p:cNvPr id="5" name="Footer Placeholder 4">
            <a:extLst>
              <a:ext uri="{FF2B5EF4-FFF2-40B4-BE49-F238E27FC236}">
                <a16:creationId xmlns:a16="http://schemas.microsoft.com/office/drawing/2014/main" id="{52F51FF7-F130-4857-9C01-81AE96ADC580}"/>
              </a:ext>
            </a:extLst>
          </p:cNvPr>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02BA05E5-2FD2-4CBE-92C5-41125FF974D2}"/>
              </a:ext>
            </a:extLst>
          </p:cNvPr>
          <p:cNvSpPr>
            <a:spLocks noGrp="1"/>
          </p:cNvSpPr>
          <p:nvPr>
            <p:ph type="dt" sz="half" idx="10"/>
          </p:nvPr>
        </p:nvSpPr>
        <p:spPr/>
        <p:txBody>
          <a:bodyPr/>
          <a:lstStyle/>
          <a:p>
            <a:pPr>
              <a:defRPr/>
            </a:pPr>
            <a:fld id="{A316FCA7-EAA2-4399-ACCF-5FF1EBF51655}" type="datetime1">
              <a:rPr lang="en-US" smtClean="0"/>
              <a:t>9/27/2022</a:t>
            </a:fld>
            <a:endParaRPr lang="en-US" dirty="0"/>
          </a:p>
        </p:txBody>
      </p:sp>
    </p:spTree>
    <p:extLst>
      <p:ext uri="{BB962C8B-B14F-4D97-AF65-F5344CB8AC3E}">
        <p14:creationId xmlns:p14="http://schemas.microsoft.com/office/powerpoint/2010/main" val="334552804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FC9D-3A42-464A-8C13-E71AADD0E798}"/>
              </a:ext>
            </a:extLst>
          </p:cNvPr>
          <p:cNvSpPr>
            <a:spLocks noGrp="1"/>
          </p:cNvSpPr>
          <p:nvPr>
            <p:ph type="title"/>
          </p:nvPr>
        </p:nvSpPr>
        <p:spPr/>
        <p:txBody>
          <a:bodyPr/>
          <a:lstStyle/>
          <a:p>
            <a:r>
              <a:rPr lang="en-US" sz="2800" b="1" i="0" dirty="0">
                <a:solidFill>
                  <a:srgbClr val="FFFF00"/>
                </a:solidFill>
                <a:latin typeface="+mn-lt"/>
              </a:rPr>
              <a:t>Workplace Assessment fo</a:t>
            </a:r>
            <a:r>
              <a:rPr lang="en-US" sz="2800" dirty="0">
                <a:solidFill>
                  <a:srgbClr val="FFFF00"/>
                </a:solidFill>
                <a:latin typeface="+mn-lt"/>
              </a:rPr>
              <a:t>r Violence Risk - 21</a:t>
            </a:r>
            <a:r>
              <a:rPr lang="en-US" sz="2800" b="1" i="0" dirty="0">
                <a:solidFill>
                  <a:srgbClr val="FFFF00"/>
                </a:solidFill>
                <a:latin typeface="+mn-lt"/>
              </a:rPr>
              <a:t> v3 </a:t>
            </a:r>
            <a:br>
              <a:rPr lang="en-US" sz="2800" b="1" i="0" dirty="0">
                <a:solidFill>
                  <a:srgbClr val="FFFF00"/>
                </a:solidFill>
                <a:latin typeface="+mn-lt"/>
              </a:rPr>
            </a:br>
            <a:r>
              <a:rPr lang="en-US" sz="2800" b="1" i="0" dirty="0">
                <a:solidFill>
                  <a:srgbClr val="FFFF00"/>
                </a:solidFill>
                <a:latin typeface="+mn-lt"/>
              </a:rPr>
              <a:t>(White and Meloy, 2016)</a:t>
            </a:r>
          </a:p>
        </p:txBody>
      </p:sp>
      <p:sp>
        <p:nvSpPr>
          <p:cNvPr id="3" name="Content Placeholder 2">
            <a:extLst>
              <a:ext uri="{FF2B5EF4-FFF2-40B4-BE49-F238E27FC236}">
                <a16:creationId xmlns:a16="http://schemas.microsoft.com/office/drawing/2014/main" id="{B542FACE-0BC3-455E-8C38-5EB8ACEEF77F}"/>
              </a:ext>
            </a:extLst>
          </p:cNvPr>
          <p:cNvSpPr>
            <a:spLocks noGrp="1"/>
          </p:cNvSpPr>
          <p:nvPr>
            <p:ph idx="1"/>
          </p:nvPr>
        </p:nvSpPr>
        <p:spPr/>
        <p:txBody>
          <a:bodyPr/>
          <a:lstStyle/>
          <a:p>
            <a:r>
              <a:rPr lang="en-US" b="1" i="0" dirty="0">
                <a:solidFill>
                  <a:srgbClr val="FFFF00"/>
                </a:solidFill>
                <a:latin typeface="+mn-lt"/>
              </a:rPr>
              <a:t>21 Items</a:t>
            </a:r>
          </a:p>
          <a:p>
            <a:r>
              <a:rPr lang="en-US" b="1" i="0" dirty="0">
                <a:solidFill>
                  <a:srgbClr val="FFFF00"/>
                </a:solidFill>
                <a:latin typeface="+mn-lt"/>
              </a:rPr>
              <a:t>19 Risk Items</a:t>
            </a:r>
          </a:p>
          <a:p>
            <a:r>
              <a:rPr lang="en-US" b="1" i="0" dirty="0">
                <a:solidFill>
                  <a:srgbClr val="FFFF00"/>
                </a:solidFill>
                <a:latin typeface="+mn-lt"/>
              </a:rPr>
              <a:t>2 Protective Factors</a:t>
            </a:r>
          </a:p>
          <a:p>
            <a:r>
              <a:rPr lang="en-US" b="1" dirty="0">
                <a:solidFill>
                  <a:srgbClr val="FFFF00"/>
                </a:solidFill>
              </a:rPr>
              <a:t>Coded as absent, present, prominent </a:t>
            </a:r>
            <a:endParaRPr lang="en-US" b="1" i="0" dirty="0">
              <a:solidFill>
                <a:srgbClr val="FFFF00"/>
              </a:solidFill>
              <a:latin typeface="+mn-lt"/>
            </a:endParaRPr>
          </a:p>
        </p:txBody>
      </p:sp>
      <p:sp>
        <p:nvSpPr>
          <p:cNvPr id="5" name="Footer Placeholder 4">
            <a:extLst>
              <a:ext uri="{FF2B5EF4-FFF2-40B4-BE49-F238E27FC236}">
                <a16:creationId xmlns:a16="http://schemas.microsoft.com/office/drawing/2014/main" id="{52F51FF7-F130-4857-9C01-81AE96ADC580}"/>
              </a:ext>
            </a:extLst>
          </p:cNvPr>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02BA05E5-2FD2-4CBE-92C5-41125FF974D2}"/>
              </a:ext>
            </a:extLst>
          </p:cNvPr>
          <p:cNvSpPr>
            <a:spLocks noGrp="1"/>
          </p:cNvSpPr>
          <p:nvPr>
            <p:ph type="dt" sz="half" idx="10"/>
          </p:nvPr>
        </p:nvSpPr>
        <p:spPr/>
        <p:txBody>
          <a:bodyPr/>
          <a:lstStyle/>
          <a:p>
            <a:pPr>
              <a:defRPr/>
            </a:pPr>
            <a:fld id="{39F8A9E1-87C2-4E47-96DF-CC5B6C0E792C}" type="datetime1">
              <a:rPr lang="en-US" smtClean="0"/>
              <a:t>9/27/2022</a:t>
            </a:fld>
            <a:endParaRPr lang="en-US" dirty="0"/>
          </a:p>
        </p:txBody>
      </p:sp>
    </p:spTree>
    <p:extLst>
      <p:ext uri="{BB962C8B-B14F-4D97-AF65-F5344CB8AC3E}">
        <p14:creationId xmlns:p14="http://schemas.microsoft.com/office/powerpoint/2010/main" val="390592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pPr eaLnBrk="1" hangingPunct="1">
              <a:defRPr/>
            </a:pPr>
            <a:r>
              <a:rPr lang="en-US" b="1" i="0" dirty="0">
                <a:solidFill>
                  <a:srgbClr val="FFFF00"/>
                </a:solidFill>
                <a:latin typeface="+mn-lt"/>
              </a:rPr>
              <a:t>Affective &amp; Predatory</a:t>
            </a:r>
            <a:br>
              <a:rPr lang="en-US" b="1" i="0" dirty="0">
                <a:solidFill>
                  <a:srgbClr val="FFFF00"/>
                </a:solidFill>
                <a:latin typeface="+mn-lt"/>
              </a:rPr>
            </a:br>
            <a:r>
              <a:rPr lang="en-US" b="1" i="0" dirty="0">
                <a:solidFill>
                  <a:srgbClr val="FFFF00"/>
                </a:solidFill>
                <a:latin typeface="+mn-lt"/>
              </a:rPr>
              <a:t>Modes of Violence</a:t>
            </a:r>
          </a:p>
        </p:txBody>
      </p:sp>
      <p:sp>
        <p:nvSpPr>
          <p:cNvPr id="6147" name="Rectangle 3"/>
          <p:cNvSpPr>
            <a:spLocks noGrp="1" noChangeArrowheads="1"/>
          </p:cNvSpPr>
          <p:nvPr>
            <p:ph type="body" sz="half" idx="1"/>
          </p:nvPr>
        </p:nvSpPr>
        <p:spPr/>
        <p:txBody>
          <a:bodyPr/>
          <a:lstStyle/>
          <a:p>
            <a:pPr eaLnBrk="1" hangingPunct="1">
              <a:lnSpc>
                <a:spcPct val="90000"/>
              </a:lnSpc>
            </a:pPr>
            <a:r>
              <a:rPr lang="en-US" altLang="en-US" b="1" i="0" dirty="0">
                <a:solidFill>
                  <a:srgbClr val="FFFF00"/>
                </a:solidFill>
                <a:latin typeface="+mn-lt"/>
              </a:rPr>
              <a:t>Intense ANS arousal</a:t>
            </a:r>
          </a:p>
          <a:p>
            <a:pPr eaLnBrk="1" hangingPunct="1">
              <a:lnSpc>
                <a:spcPct val="90000"/>
              </a:lnSpc>
            </a:pPr>
            <a:r>
              <a:rPr lang="en-US" altLang="en-US" b="1" i="0" dirty="0">
                <a:solidFill>
                  <a:srgbClr val="FFFF00"/>
                </a:solidFill>
                <a:latin typeface="+mn-lt"/>
              </a:rPr>
              <a:t>Subjective experience of emotion</a:t>
            </a:r>
          </a:p>
          <a:p>
            <a:pPr eaLnBrk="1" hangingPunct="1">
              <a:lnSpc>
                <a:spcPct val="90000"/>
              </a:lnSpc>
            </a:pPr>
            <a:r>
              <a:rPr lang="en-US" altLang="en-US" b="1" i="0" dirty="0">
                <a:solidFill>
                  <a:srgbClr val="FFFF00"/>
                </a:solidFill>
                <a:latin typeface="+mn-lt"/>
              </a:rPr>
              <a:t>Reactive and immediate violence</a:t>
            </a:r>
          </a:p>
          <a:p>
            <a:pPr eaLnBrk="1" hangingPunct="1">
              <a:lnSpc>
                <a:spcPct val="90000"/>
              </a:lnSpc>
            </a:pPr>
            <a:r>
              <a:rPr lang="en-US" altLang="en-US" b="1" i="0" dirty="0">
                <a:solidFill>
                  <a:srgbClr val="FFFF00"/>
                </a:solidFill>
                <a:latin typeface="+mn-lt"/>
              </a:rPr>
              <a:t>Internal or External threat</a:t>
            </a:r>
          </a:p>
          <a:p>
            <a:pPr eaLnBrk="1" hangingPunct="1">
              <a:lnSpc>
                <a:spcPct val="90000"/>
              </a:lnSpc>
            </a:pPr>
            <a:r>
              <a:rPr lang="en-US" altLang="en-US" b="1" i="0" dirty="0">
                <a:solidFill>
                  <a:srgbClr val="FFFF00"/>
                </a:solidFill>
                <a:latin typeface="+mn-lt"/>
              </a:rPr>
              <a:t>Goal is threat reduction	</a:t>
            </a:r>
          </a:p>
        </p:txBody>
      </p:sp>
      <p:sp>
        <p:nvSpPr>
          <p:cNvPr id="6148" name="Rectangle 4"/>
          <p:cNvSpPr>
            <a:spLocks noGrp="1" noChangeArrowheads="1"/>
          </p:cNvSpPr>
          <p:nvPr>
            <p:ph type="body" sz="half" idx="2"/>
          </p:nvPr>
        </p:nvSpPr>
        <p:spPr/>
        <p:txBody>
          <a:bodyPr/>
          <a:lstStyle/>
          <a:p>
            <a:pPr eaLnBrk="1" hangingPunct="1"/>
            <a:r>
              <a:rPr lang="en-US" altLang="en-US" b="1" i="0" dirty="0">
                <a:solidFill>
                  <a:srgbClr val="FFFF00"/>
                </a:solidFill>
                <a:latin typeface="+mn-lt"/>
              </a:rPr>
              <a:t>Minimal or no ANS</a:t>
            </a:r>
          </a:p>
          <a:p>
            <a:pPr eaLnBrk="1" hangingPunct="1"/>
            <a:r>
              <a:rPr lang="en-US" altLang="en-US" b="1" i="0" dirty="0">
                <a:solidFill>
                  <a:srgbClr val="FFFF00"/>
                </a:solidFill>
                <a:latin typeface="+mn-lt"/>
              </a:rPr>
              <a:t>No conscious emotion</a:t>
            </a:r>
          </a:p>
          <a:p>
            <a:pPr eaLnBrk="1" hangingPunct="1"/>
            <a:r>
              <a:rPr lang="en-US" altLang="en-US" b="1" i="0" dirty="0">
                <a:solidFill>
                  <a:srgbClr val="FFFF00"/>
                </a:solidFill>
                <a:latin typeface="+mn-lt"/>
              </a:rPr>
              <a:t>Planned and purposeful</a:t>
            </a:r>
          </a:p>
          <a:p>
            <a:pPr eaLnBrk="1" hangingPunct="1"/>
            <a:r>
              <a:rPr lang="en-US" altLang="en-US" b="1" i="0" dirty="0">
                <a:solidFill>
                  <a:srgbClr val="FFFF00"/>
                </a:solidFill>
                <a:latin typeface="+mn-lt"/>
              </a:rPr>
              <a:t>No or minimal threat</a:t>
            </a:r>
          </a:p>
          <a:p>
            <a:pPr eaLnBrk="1" hangingPunct="1"/>
            <a:r>
              <a:rPr lang="en-US" altLang="en-US" b="1" i="0" dirty="0">
                <a:solidFill>
                  <a:srgbClr val="FFFF00"/>
                </a:solidFill>
                <a:latin typeface="+mn-lt"/>
              </a:rPr>
              <a:t>Many goals</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BF6E4FFE-F37F-49EA-BAAE-E3E6B5DAC938}"/>
              </a:ext>
            </a:extLst>
          </p:cNvPr>
          <p:cNvSpPr>
            <a:spLocks noGrp="1"/>
          </p:cNvSpPr>
          <p:nvPr>
            <p:ph type="dt" sz="half" idx="10"/>
          </p:nvPr>
        </p:nvSpPr>
        <p:spPr/>
        <p:txBody>
          <a:bodyPr/>
          <a:lstStyle/>
          <a:p>
            <a:pPr>
              <a:defRPr/>
            </a:pPr>
            <a:fld id="{B0B0A990-A5CA-4D6F-AA71-DD0FB9C3F52F}" type="datetime1">
              <a:rPr lang="en-US" smtClean="0"/>
              <a:t>9/27/2022</a:t>
            </a:fld>
            <a:endParaRPr lang="en-US" dirty="0"/>
          </a:p>
        </p:txBody>
      </p:sp>
    </p:spTree>
    <p:extLst>
      <p:ext uri="{BB962C8B-B14F-4D97-AF65-F5344CB8AC3E}">
        <p14:creationId xmlns:p14="http://schemas.microsoft.com/office/powerpoint/2010/main" val="38326783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FC9D-3A42-464A-8C13-E71AADD0E798}"/>
              </a:ext>
            </a:extLst>
          </p:cNvPr>
          <p:cNvSpPr>
            <a:spLocks noGrp="1"/>
          </p:cNvSpPr>
          <p:nvPr>
            <p:ph type="title"/>
          </p:nvPr>
        </p:nvSpPr>
        <p:spPr/>
        <p:txBody>
          <a:bodyPr/>
          <a:lstStyle/>
          <a:p>
            <a:r>
              <a:rPr lang="en-US" b="1" i="0" dirty="0">
                <a:solidFill>
                  <a:srgbClr val="FFFF00"/>
                </a:solidFill>
                <a:latin typeface="+mn-lt"/>
              </a:rPr>
              <a:t>WAVR-21, v3</a:t>
            </a:r>
            <a:br>
              <a:rPr lang="en-US" b="1" i="0" dirty="0">
                <a:solidFill>
                  <a:srgbClr val="FFFF00"/>
                </a:solidFill>
                <a:latin typeface="+mn-lt"/>
              </a:rPr>
            </a:br>
            <a:r>
              <a:rPr lang="en-US" b="1" i="0" dirty="0">
                <a:solidFill>
                  <a:srgbClr val="FFFF00"/>
                </a:solidFill>
                <a:latin typeface="+mn-lt"/>
              </a:rPr>
              <a:t>Risk Items</a:t>
            </a:r>
          </a:p>
        </p:txBody>
      </p:sp>
      <p:sp>
        <p:nvSpPr>
          <p:cNvPr id="3" name="Content Placeholder 2">
            <a:extLst>
              <a:ext uri="{FF2B5EF4-FFF2-40B4-BE49-F238E27FC236}">
                <a16:creationId xmlns:a16="http://schemas.microsoft.com/office/drawing/2014/main" id="{B542FACE-0BC3-455E-8C38-5EB8ACEEF77F}"/>
              </a:ext>
            </a:extLst>
          </p:cNvPr>
          <p:cNvSpPr>
            <a:spLocks noGrp="1"/>
          </p:cNvSpPr>
          <p:nvPr>
            <p:ph idx="1"/>
          </p:nvPr>
        </p:nvSpPr>
        <p:spPr/>
        <p:txBody>
          <a:bodyPr/>
          <a:lstStyle/>
          <a:p>
            <a:pPr marL="514350" indent="-514350">
              <a:buFont typeface="+mj-lt"/>
              <a:buAutoNum type="arabicPeriod"/>
            </a:pPr>
            <a:r>
              <a:rPr lang="en-US" sz="2000" b="1" i="0" dirty="0">
                <a:solidFill>
                  <a:srgbClr val="FFFF00"/>
                </a:solidFill>
                <a:latin typeface="+mn-lt"/>
              </a:rPr>
              <a:t>Motives for violence</a:t>
            </a:r>
          </a:p>
          <a:p>
            <a:pPr marL="514350" indent="-514350">
              <a:buFont typeface="+mj-lt"/>
              <a:buAutoNum type="arabicPeriod"/>
            </a:pPr>
            <a:r>
              <a:rPr lang="en-US" sz="2000" b="1" i="0" dirty="0">
                <a:solidFill>
                  <a:srgbClr val="FFFF00"/>
                </a:solidFill>
                <a:latin typeface="+mn-lt"/>
              </a:rPr>
              <a:t>Homicidal fantasies, violent preoccupations, identifications</a:t>
            </a:r>
          </a:p>
          <a:p>
            <a:pPr marL="514350" indent="-514350">
              <a:buFont typeface="+mj-lt"/>
              <a:buAutoNum type="arabicPeriod"/>
            </a:pPr>
            <a:r>
              <a:rPr lang="en-US" sz="2000" b="1" i="0" dirty="0">
                <a:solidFill>
                  <a:srgbClr val="FFFF00"/>
                </a:solidFill>
                <a:latin typeface="+mn-lt"/>
              </a:rPr>
              <a:t>Threatening Communications or Expressed Intent</a:t>
            </a:r>
          </a:p>
          <a:p>
            <a:pPr marL="514350" indent="-514350">
              <a:buFont typeface="+mj-lt"/>
              <a:buAutoNum type="arabicPeriod"/>
            </a:pPr>
            <a:r>
              <a:rPr lang="en-US" sz="2000" b="1" i="0" dirty="0">
                <a:solidFill>
                  <a:srgbClr val="FFFF00"/>
                </a:solidFill>
                <a:latin typeface="+mn-lt"/>
              </a:rPr>
              <a:t>Weapons skill and/or access</a:t>
            </a:r>
          </a:p>
          <a:p>
            <a:pPr marL="514350" indent="-514350">
              <a:buFont typeface="+mj-lt"/>
              <a:buAutoNum type="arabicPeriod"/>
            </a:pPr>
            <a:r>
              <a:rPr lang="en-US" sz="2000" b="1" i="0" dirty="0">
                <a:solidFill>
                  <a:srgbClr val="FFFF00"/>
                </a:solidFill>
                <a:latin typeface="+mn-lt"/>
              </a:rPr>
              <a:t>Pre-attack planning and preparation</a:t>
            </a:r>
          </a:p>
          <a:p>
            <a:pPr marL="514350" indent="-514350">
              <a:buFont typeface="+mj-lt"/>
              <a:buAutoNum type="arabicPeriod"/>
            </a:pPr>
            <a:r>
              <a:rPr lang="en-US" sz="2000" b="1" i="0" dirty="0">
                <a:solidFill>
                  <a:srgbClr val="FFFF00"/>
                </a:solidFill>
                <a:latin typeface="+mn-lt"/>
              </a:rPr>
              <a:t>Stalking or menacing behavior</a:t>
            </a:r>
          </a:p>
          <a:p>
            <a:pPr marL="514350" indent="-514350">
              <a:buFont typeface="+mj-lt"/>
              <a:buAutoNum type="arabicPeriod"/>
            </a:pPr>
            <a:r>
              <a:rPr lang="en-US" sz="2000" b="1" i="0" dirty="0">
                <a:solidFill>
                  <a:srgbClr val="FFFF00"/>
                </a:solidFill>
                <a:latin typeface="+mn-lt"/>
              </a:rPr>
              <a:t>Current job or academic problems</a:t>
            </a:r>
          </a:p>
          <a:p>
            <a:pPr marL="514350" indent="-514350">
              <a:buFont typeface="+mj-lt"/>
              <a:buAutoNum type="arabicPeriod"/>
            </a:pPr>
            <a:r>
              <a:rPr lang="en-US" sz="2000" b="1" i="0" dirty="0">
                <a:solidFill>
                  <a:srgbClr val="FFFF00"/>
                </a:solidFill>
                <a:latin typeface="+mn-lt"/>
              </a:rPr>
              <a:t>Extreme job or academic attachment</a:t>
            </a:r>
          </a:p>
          <a:p>
            <a:pPr marL="514350" indent="-514350">
              <a:buFont typeface="+mj-lt"/>
              <a:buAutoNum type="arabicPeriod"/>
            </a:pPr>
            <a:r>
              <a:rPr lang="en-US" sz="2000" b="1" i="0" dirty="0">
                <a:solidFill>
                  <a:srgbClr val="FFFF00"/>
                </a:solidFill>
                <a:latin typeface="+mn-lt"/>
              </a:rPr>
              <a:t>Loss, personal stressors and negative coping</a:t>
            </a:r>
          </a:p>
          <a:p>
            <a:pPr marL="514350" indent="-514350">
              <a:buFont typeface="+mj-lt"/>
              <a:buAutoNum type="arabicPeriod"/>
            </a:pPr>
            <a:r>
              <a:rPr lang="en-US" sz="2000" b="1" i="0" dirty="0">
                <a:solidFill>
                  <a:srgbClr val="FFFF00"/>
                </a:solidFill>
                <a:latin typeface="+mn-lt"/>
              </a:rPr>
              <a:t>Entitlement and other negative traits</a:t>
            </a:r>
          </a:p>
          <a:p>
            <a:pPr marL="514350" indent="-514350">
              <a:buFont typeface="+mj-lt"/>
              <a:buAutoNum type="arabicPeriod"/>
            </a:pPr>
            <a:r>
              <a:rPr lang="en-US" sz="2000" b="1" i="0" dirty="0">
                <a:solidFill>
                  <a:srgbClr val="FFFF00"/>
                </a:solidFill>
                <a:latin typeface="+mn-lt"/>
              </a:rPr>
              <a:t>Lack of conscience or responsibility</a:t>
            </a:r>
          </a:p>
          <a:p>
            <a:pPr marL="514350" indent="-514350">
              <a:buFont typeface="+mj-lt"/>
              <a:buAutoNum type="arabicPeriod"/>
            </a:pPr>
            <a:r>
              <a:rPr lang="en-US" sz="2000" b="1" i="0" dirty="0">
                <a:solidFill>
                  <a:srgbClr val="FFFF00"/>
                </a:solidFill>
                <a:latin typeface="+mn-lt"/>
              </a:rPr>
              <a:t>Anger problems</a:t>
            </a:r>
          </a:p>
        </p:txBody>
      </p:sp>
      <p:sp>
        <p:nvSpPr>
          <p:cNvPr id="5" name="Footer Placeholder 4">
            <a:extLst>
              <a:ext uri="{FF2B5EF4-FFF2-40B4-BE49-F238E27FC236}">
                <a16:creationId xmlns:a16="http://schemas.microsoft.com/office/drawing/2014/main" id="{52F51FF7-F130-4857-9C01-81AE96ADC580}"/>
              </a:ext>
            </a:extLst>
          </p:cNvPr>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D2163EE7-3DC1-4105-87BB-8FCA218F483C}"/>
              </a:ext>
            </a:extLst>
          </p:cNvPr>
          <p:cNvSpPr>
            <a:spLocks noGrp="1"/>
          </p:cNvSpPr>
          <p:nvPr>
            <p:ph type="dt" sz="half" idx="10"/>
          </p:nvPr>
        </p:nvSpPr>
        <p:spPr/>
        <p:txBody>
          <a:bodyPr/>
          <a:lstStyle/>
          <a:p>
            <a:pPr>
              <a:defRPr/>
            </a:pPr>
            <a:fld id="{3DD24B95-7552-4AF1-B3FB-88B4D7D88358}" type="datetime1">
              <a:rPr lang="en-US" smtClean="0"/>
              <a:t>9/27/2022</a:t>
            </a:fld>
            <a:endParaRPr lang="en-US" dirty="0"/>
          </a:p>
        </p:txBody>
      </p:sp>
    </p:spTree>
    <p:extLst>
      <p:ext uri="{BB962C8B-B14F-4D97-AF65-F5344CB8AC3E}">
        <p14:creationId xmlns:p14="http://schemas.microsoft.com/office/powerpoint/2010/main" val="16705280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FC9D-3A42-464A-8C13-E71AADD0E798}"/>
              </a:ext>
            </a:extLst>
          </p:cNvPr>
          <p:cNvSpPr>
            <a:spLocks noGrp="1"/>
          </p:cNvSpPr>
          <p:nvPr>
            <p:ph type="title"/>
          </p:nvPr>
        </p:nvSpPr>
        <p:spPr/>
        <p:txBody>
          <a:bodyPr/>
          <a:lstStyle/>
          <a:p>
            <a:r>
              <a:rPr lang="en-US" b="1" i="0" dirty="0">
                <a:solidFill>
                  <a:srgbClr val="FFFF00"/>
                </a:solidFill>
                <a:latin typeface="+mn-lt"/>
              </a:rPr>
              <a:t>WAVR-21, v3</a:t>
            </a:r>
            <a:br>
              <a:rPr lang="en-US" b="1" i="0" dirty="0">
                <a:solidFill>
                  <a:srgbClr val="FFFF00"/>
                </a:solidFill>
                <a:latin typeface="+mn-lt"/>
              </a:rPr>
            </a:br>
            <a:r>
              <a:rPr lang="en-US" b="1" i="0" dirty="0">
                <a:solidFill>
                  <a:srgbClr val="FFFF00"/>
                </a:solidFill>
                <a:latin typeface="+mn-lt"/>
              </a:rPr>
              <a:t>Risk Items</a:t>
            </a:r>
          </a:p>
        </p:txBody>
      </p:sp>
      <p:sp>
        <p:nvSpPr>
          <p:cNvPr id="3" name="Content Placeholder 2">
            <a:extLst>
              <a:ext uri="{FF2B5EF4-FFF2-40B4-BE49-F238E27FC236}">
                <a16:creationId xmlns:a16="http://schemas.microsoft.com/office/drawing/2014/main" id="{B542FACE-0BC3-455E-8C38-5EB8ACEEF77F}"/>
              </a:ext>
            </a:extLst>
          </p:cNvPr>
          <p:cNvSpPr>
            <a:spLocks noGrp="1"/>
          </p:cNvSpPr>
          <p:nvPr>
            <p:ph idx="1"/>
          </p:nvPr>
        </p:nvSpPr>
        <p:spPr/>
        <p:txBody>
          <a:bodyPr/>
          <a:lstStyle/>
          <a:p>
            <a:pPr marL="514350" indent="-514350">
              <a:buFont typeface="+mj-lt"/>
              <a:buAutoNum type="arabicPeriod" startAt="13"/>
            </a:pPr>
            <a:r>
              <a:rPr lang="en-US" sz="2000" b="1" i="0" dirty="0">
                <a:solidFill>
                  <a:srgbClr val="FFFF00"/>
                </a:solidFill>
                <a:latin typeface="+mn-lt"/>
              </a:rPr>
              <a:t>Suicidality and other depression</a:t>
            </a:r>
          </a:p>
          <a:p>
            <a:pPr marL="514350" indent="-514350">
              <a:buFont typeface="+mj-lt"/>
              <a:buAutoNum type="arabicPeriod" startAt="13"/>
            </a:pPr>
            <a:r>
              <a:rPr lang="en-US" sz="2000" b="1" i="0" dirty="0">
                <a:solidFill>
                  <a:srgbClr val="FFFF00"/>
                </a:solidFill>
                <a:latin typeface="+mn-lt"/>
              </a:rPr>
              <a:t>Irrationality suspicious or bizarre beliefs</a:t>
            </a:r>
          </a:p>
          <a:p>
            <a:pPr marL="514350" indent="-514350">
              <a:buFont typeface="+mj-lt"/>
              <a:buAutoNum type="arabicPeriod" startAt="13"/>
            </a:pPr>
            <a:r>
              <a:rPr lang="en-US" sz="2000" b="1" i="0" dirty="0">
                <a:solidFill>
                  <a:srgbClr val="FFFF00"/>
                </a:solidFill>
                <a:latin typeface="+mn-lt"/>
              </a:rPr>
              <a:t>Substance abuse and dependence</a:t>
            </a:r>
          </a:p>
          <a:p>
            <a:pPr marL="514350" indent="-514350">
              <a:buFont typeface="+mj-lt"/>
              <a:buAutoNum type="arabicPeriod" startAt="13"/>
            </a:pPr>
            <a:r>
              <a:rPr lang="en-US" sz="2000" b="1" i="0" dirty="0">
                <a:solidFill>
                  <a:srgbClr val="FFFF00"/>
                </a:solidFill>
                <a:latin typeface="+mn-lt"/>
              </a:rPr>
              <a:t>Increasing isolation</a:t>
            </a:r>
          </a:p>
          <a:p>
            <a:pPr marL="514350" indent="-514350">
              <a:buFont typeface="+mj-lt"/>
              <a:buAutoNum type="arabicPeriod" startAt="13"/>
            </a:pPr>
            <a:r>
              <a:rPr lang="en-US" sz="2000" b="1" i="0" dirty="0">
                <a:solidFill>
                  <a:srgbClr val="FFFF00"/>
                </a:solidFill>
                <a:latin typeface="+mn-lt"/>
              </a:rPr>
              <a:t>History of violence, criminality, and/or conflict</a:t>
            </a:r>
          </a:p>
          <a:p>
            <a:pPr marL="514350" indent="-514350">
              <a:buFont typeface="+mj-lt"/>
              <a:buAutoNum type="arabicPeriod" startAt="13"/>
            </a:pPr>
            <a:r>
              <a:rPr lang="en-US" sz="2000" b="1" i="0" dirty="0">
                <a:solidFill>
                  <a:srgbClr val="FFFF00"/>
                </a:solidFill>
                <a:latin typeface="+mn-lt"/>
              </a:rPr>
              <a:t>Domestic/intimate partner violence</a:t>
            </a:r>
          </a:p>
          <a:p>
            <a:pPr marL="514350" indent="-514350">
              <a:buFont typeface="+mj-lt"/>
              <a:buAutoNum type="arabicPeriod" startAt="13"/>
            </a:pPr>
            <a:r>
              <a:rPr lang="en-US" sz="2000" b="1" i="0" dirty="0">
                <a:solidFill>
                  <a:srgbClr val="FFFF00"/>
                </a:solidFill>
                <a:latin typeface="+mn-lt"/>
              </a:rPr>
              <a:t>Situational and organizational contributors to violence</a:t>
            </a:r>
          </a:p>
          <a:p>
            <a:pPr marL="514350" indent="-514350">
              <a:buFont typeface="+mj-lt"/>
              <a:buAutoNum type="arabicPeriod" startAt="13"/>
            </a:pPr>
            <a:endParaRPr lang="en-US" sz="2000" b="1" i="0" dirty="0">
              <a:solidFill>
                <a:srgbClr val="FFFF00"/>
              </a:solidFill>
              <a:latin typeface="+mn-lt"/>
            </a:endParaRPr>
          </a:p>
        </p:txBody>
      </p:sp>
      <p:sp>
        <p:nvSpPr>
          <p:cNvPr id="5" name="Footer Placeholder 4">
            <a:extLst>
              <a:ext uri="{FF2B5EF4-FFF2-40B4-BE49-F238E27FC236}">
                <a16:creationId xmlns:a16="http://schemas.microsoft.com/office/drawing/2014/main" id="{52F51FF7-F130-4857-9C01-81AE96ADC580}"/>
              </a:ext>
            </a:extLst>
          </p:cNvPr>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St. Cloud, MN 09302022</a:t>
            </a:r>
          </a:p>
        </p:txBody>
      </p:sp>
      <p:sp>
        <p:nvSpPr>
          <p:cNvPr id="4" name="Date Placeholder 3">
            <a:extLst>
              <a:ext uri="{FF2B5EF4-FFF2-40B4-BE49-F238E27FC236}">
                <a16:creationId xmlns:a16="http://schemas.microsoft.com/office/drawing/2014/main" id="{2009CFD4-2338-498F-B11D-33EE2B32A4D6}"/>
              </a:ext>
            </a:extLst>
          </p:cNvPr>
          <p:cNvSpPr>
            <a:spLocks noGrp="1"/>
          </p:cNvSpPr>
          <p:nvPr>
            <p:ph type="dt" sz="half" idx="10"/>
          </p:nvPr>
        </p:nvSpPr>
        <p:spPr/>
        <p:txBody>
          <a:bodyPr/>
          <a:lstStyle/>
          <a:p>
            <a:pPr>
              <a:defRPr/>
            </a:pPr>
            <a:fld id="{F853E66C-D82D-46F9-A85E-5FF971058CFF}" type="datetime1">
              <a:rPr lang="en-US" smtClean="0"/>
              <a:t>9/27/2022</a:t>
            </a:fld>
            <a:endParaRPr lang="en-US" dirty="0"/>
          </a:p>
        </p:txBody>
      </p:sp>
    </p:spTree>
    <p:extLst>
      <p:ext uri="{BB962C8B-B14F-4D97-AF65-F5344CB8AC3E}">
        <p14:creationId xmlns:p14="http://schemas.microsoft.com/office/powerpoint/2010/main" val="329172437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FC9D-3A42-464A-8C13-E71AADD0E798}"/>
              </a:ext>
            </a:extLst>
          </p:cNvPr>
          <p:cNvSpPr>
            <a:spLocks noGrp="1"/>
          </p:cNvSpPr>
          <p:nvPr>
            <p:ph type="title"/>
          </p:nvPr>
        </p:nvSpPr>
        <p:spPr/>
        <p:txBody>
          <a:bodyPr/>
          <a:lstStyle/>
          <a:p>
            <a:r>
              <a:rPr lang="en-US" b="1" i="0" dirty="0">
                <a:solidFill>
                  <a:srgbClr val="FFFF00"/>
                </a:solidFill>
                <a:latin typeface="+mn-lt"/>
              </a:rPr>
              <a:t>WAVR-21, v3</a:t>
            </a:r>
            <a:br>
              <a:rPr lang="en-US" b="1" i="0" dirty="0">
                <a:solidFill>
                  <a:srgbClr val="FFFF00"/>
                </a:solidFill>
                <a:latin typeface="+mn-lt"/>
              </a:rPr>
            </a:br>
            <a:r>
              <a:rPr lang="en-US" b="1" i="0" dirty="0">
                <a:solidFill>
                  <a:srgbClr val="FFFF00"/>
                </a:solidFill>
                <a:latin typeface="+mn-lt"/>
              </a:rPr>
              <a:t>Protective/Organizational</a:t>
            </a:r>
          </a:p>
        </p:txBody>
      </p:sp>
      <p:sp>
        <p:nvSpPr>
          <p:cNvPr id="3" name="Content Placeholder 2">
            <a:extLst>
              <a:ext uri="{FF2B5EF4-FFF2-40B4-BE49-F238E27FC236}">
                <a16:creationId xmlns:a16="http://schemas.microsoft.com/office/drawing/2014/main" id="{B542FACE-0BC3-455E-8C38-5EB8ACEEF77F}"/>
              </a:ext>
            </a:extLst>
          </p:cNvPr>
          <p:cNvSpPr>
            <a:spLocks noGrp="1"/>
          </p:cNvSpPr>
          <p:nvPr>
            <p:ph idx="1"/>
          </p:nvPr>
        </p:nvSpPr>
        <p:spPr/>
        <p:txBody>
          <a:bodyPr/>
          <a:lstStyle/>
          <a:p>
            <a:pPr marL="514350" indent="-514350">
              <a:buFont typeface="+mj-lt"/>
              <a:buAutoNum type="arabicPeriod" startAt="20"/>
            </a:pPr>
            <a:r>
              <a:rPr lang="en-US" sz="2000" b="1" i="0" dirty="0">
                <a:solidFill>
                  <a:srgbClr val="FFFF00"/>
                </a:solidFill>
                <a:latin typeface="+mn-lt"/>
              </a:rPr>
              <a:t>Stabilizers and buffers against violence</a:t>
            </a:r>
          </a:p>
          <a:p>
            <a:pPr marL="514350" indent="-514350">
              <a:buFont typeface="+mj-lt"/>
              <a:buAutoNum type="arabicPeriod" startAt="20"/>
            </a:pPr>
            <a:r>
              <a:rPr lang="en-US" sz="2000" b="1" i="0" dirty="0">
                <a:solidFill>
                  <a:srgbClr val="FFFF00"/>
                </a:solidFill>
                <a:latin typeface="+mn-lt"/>
              </a:rPr>
              <a:t>Organizational impact of real or perceived threat</a:t>
            </a:r>
          </a:p>
        </p:txBody>
      </p:sp>
      <p:sp>
        <p:nvSpPr>
          <p:cNvPr id="5" name="Footer Placeholder 4">
            <a:extLst>
              <a:ext uri="{FF2B5EF4-FFF2-40B4-BE49-F238E27FC236}">
                <a16:creationId xmlns:a16="http://schemas.microsoft.com/office/drawing/2014/main" id="{52F51FF7-F130-4857-9C01-81AE96ADC580}"/>
              </a:ext>
            </a:extLst>
          </p:cNvPr>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St. Cloud, MN 09302022</a:t>
            </a:r>
          </a:p>
        </p:txBody>
      </p:sp>
      <p:sp>
        <p:nvSpPr>
          <p:cNvPr id="4" name="Date Placeholder 3">
            <a:extLst>
              <a:ext uri="{FF2B5EF4-FFF2-40B4-BE49-F238E27FC236}">
                <a16:creationId xmlns:a16="http://schemas.microsoft.com/office/drawing/2014/main" id="{C81BB4F0-CB71-416C-B952-1AB2193B2C6F}"/>
              </a:ext>
            </a:extLst>
          </p:cNvPr>
          <p:cNvSpPr>
            <a:spLocks noGrp="1"/>
          </p:cNvSpPr>
          <p:nvPr>
            <p:ph type="dt" sz="half" idx="10"/>
          </p:nvPr>
        </p:nvSpPr>
        <p:spPr/>
        <p:txBody>
          <a:bodyPr/>
          <a:lstStyle/>
          <a:p>
            <a:pPr>
              <a:defRPr/>
            </a:pPr>
            <a:fld id="{61C0483A-4974-49BE-B59A-7857D2178659}" type="datetime1">
              <a:rPr lang="en-US" smtClean="0"/>
              <a:t>9/27/2022</a:t>
            </a:fld>
            <a:endParaRPr lang="en-US" dirty="0"/>
          </a:p>
        </p:txBody>
      </p:sp>
    </p:spTree>
    <p:extLst>
      <p:ext uri="{BB962C8B-B14F-4D97-AF65-F5344CB8AC3E}">
        <p14:creationId xmlns:p14="http://schemas.microsoft.com/office/powerpoint/2010/main" val="42923307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C3D6-5084-4007-A0D4-033BCCBD468C}"/>
              </a:ext>
            </a:extLst>
          </p:cNvPr>
          <p:cNvSpPr>
            <a:spLocks noGrp="1"/>
          </p:cNvSpPr>
          <p:nvPr>
            <p:ph type="title"/>
          </p:nvPr>
        </p:nvSpPr>
        <p:spPr/>
        <p:txBody>
          <a:bodyPr/>
          <a:lstStyle/>
          <a:p>
            <a:r>
              <a:rPr lang="en-US" dirty="0">
                <a:solidFill>
                  <a:srgbClr val="FFFF00"/>
                </a:solidFill>
              </a:rPr>
              <a:t>Historical Clinical Risk – 20, v3</a:t>
            </a:r>
            <a:br>
              <a:rPr lang="en-US" dirty="0">
                <a:solidFill>
                  <a:srgbClr val="FFFF00"/>
                </a:solidFill>
              </a:rPr>
            </a:br>
            <a:r>
              <a:rPr lang="en-US" sz="1400" dirty="0">
                <a:solidFill>
                  <a:srgbClr val="FFFF00"/>
                </a:solidFill>
              </a:rPr>
              <a:t>Douglas, Hart, Webster, Belfrage, 2013 </a:t>
            </a:r>
          </a:p>
        </p:txBody>
      </p:sp>
      <p:sp>
        <p:nvSpPr>
          <p:cNvPr id="4" name="Date Placeholder 3">
            <a:extLst>
              <a:ext uri="{FF2B5EF4-FFF2-40B4-BE49-F238E27FC236}">
                <a16:creationId xmlns:a16="http://schemas.microsoft.com/office/drawing/2014/main" id="{4AE823FC-D269-440E-B536-554AF55D012D}"/>
              </a:ext>
            </a:extLst>
          </p:cNvPr>
          <p:cNvSpPr>
            <a:spLocks noGrp="1"/>
          </p:cNvSpPr>
          <p:nvPr>
            <p:ph type="dt" sz="half" idx="10"/>
          </p:nvPr>
        </p:nvSpPr>
        <p:spPr/>
        <p:txBody>
          <a:bodyPr/>
          <a:lstStyle/>
          <a:p>
            <a:pPr>
              <a:defRPr/>
            </a:pPr>
            <a:fld id="{B89C73E9-1EA3-4C3C-AD4D-47EDD8970781}" type="datetime1">
              <a:rPr lang="en-US" smtClean="0"/>
              <a:t>9/27/2022</a:t>
            </a:fld>
            <a:endParaRPr lang="en-US" dirty="0"/>
          </a:p>
        </p:txBody>
      </p:sp>
      <p:sp>
        <p:nvSpPr>
          <p:cNvPr id="5" name="Footer Placeholder 4">
            <a:extLst>
              <a:ext uri="{FF2B5EF4-FFF2-40B4-BE49-F238E27FC236}">
                <a16:creationId xmlns:a16="http://schemas.microsoft.com/office/drawing/2014/main" id="{A61FE38B-DFAE-4069-8E75-70F2C708A566}"/>
              </a:ext>
            </a:extLst>
          </p:cNvPr>
          <p:cNvSpPr>
            <a:spLocks noGrp="1"/>
          </p:cNvSpPr>
          <p:nvPr>
            <p:ph type="ftr" sz="quarter" idx="12"/>
          </p:nvPr>
        </p:nvSpPr>
        <p:spPr/>
        <p:txBody>
          <a:bodyPr/>
          <a:lstStyle/>
          <a:p>
            <a:pPr>
              <a:defRPr/>
            </a:pPr>
            <a:r>
              <a:rPr lang="en-US" dirty="0"/>
              <a:t>St. Cloud, MN 09302022</a:t>
            </a:r>
          </a:p>
        </p:txBody>
      </p:sp>
      <p:sp>
        <p:nvSpPr>
          <p:cNvPr id="6" name="Rectangle 5">
            <a:extLst>
              <a:ext uri="{FF2B5EF4-FFF2-40B4-BE49-F238E27FC236}">
                <a16:creationId xmlns:a16="http://schemas.microsoft.com/office/drawing/2014/main" id="{1A273D18-C624-427A-A021-C292C2771EB4}"/>
              </a:ext>
            </a:extLst>
          </p:cNvPr>
          <p:cNvSpPr/>
          <p:nvPr/>
        </p:nvSpPr>
        <p:spPr>
          <a:xfrm>
            <a:off x="838200" y="1676400"/>
            <a:ext cx="8610600" cy="3199081"/>
          </a:xfrm>
          <a:prstGeom prst="rect">
            <a:avLst/>
          </a:prstGeom>
        </p:spPr>
        <p:txBody>
          <a:bodyPr wrap="square">
            <a:spAutoFit/>
          </a:bodyPr>
          <a:lstStyle/>
          <a:p>
            <a:pPr marL="471487" indent="-457200">
              <a:lnSpc>
                <a:spcPct val="90000"/>
              </a:lnSpc>
              <a:spcBef>
                <a:spcPts val="0"/>
              </a:spcBef>
              <a:spcAft>
                <a:spcPts val="0"/>
              </a:spcAft>
              <a:buClr>
                <a:schemeClr val="dk1"/>
              </a:buClr>
              <a:buSzPts val="2000"/>
              <a:buFont typeface="Arial" panose="020B0604020202020204" pitchFamily="34" charset="0"/>
              <a:buChar char="•"/>
            </a:pPr>
            <a:r>
              <a:rPr lang="en-US" sz="3200" dirty="0">
                <a:ea typeface="Calibri"/>
                <a:cs typeface="Calibri"/>
                <a:sym typeface="Calibri"/>
              </a:rPr>
              <a:t>The HCR-20v3 is </a:t>
            </a:r>
            <a:r>
              <a:rPr lang="en-US" sz="3200" dirty="0"/>
              <a:t>intended to facilitate assessments of risk for interpersonal violence, defined as </a:t>
            </a:r>
            <a:r>
              <a:rPr lang="en-US" sz="3200" u="sng" dirty="0"/>
              <a:t>deliberate</a:t>
            </a:r>
            <a:r>
              <a:rPr lang="en-US" sz="3200" dirty="0"/>
              <a:t> actual, attempted, or threatened inflictions of bodily harm on another person </a:t>
            </a:r>
          </a:p>
          <a:p>
            <a:pPr marL="471487" indent="-457200">
              <a:lnSpc>
                <a:spcPct val="90000"/>
              </a:lnSpc>
              <a:spcBef>
                <a:spcPts val="0"/>
              </a:spcBef>
              <a:spcAft>
                <a:spcPts val="0"/>
              </a:spcAft>
              <a:buClr>
                <a:schemeClr val="dk1"/>
              </a:buClr>
              <a:buSzPts val="2000"/>
              <a:buFont typeface="Arial" panose="020B0604020202020204" pitchFamily="34" charset="0"/>
              <a:buChar char="•"/>
            </a:pPr>
            <a:endParaRPr lang="en-US" sz="3200" dirty="0"/>
          </a:p>
          <a:p>
            <a:pPr marL="471487" indent="-457200">
              <a:lnSpc>
                <a:spcPct val="90000"/>
              </a:lnSpc>
              <a:spcBef>
                <a:spcPts val="0"/>
              </a:spcBef>
              <a:spcAft>
                <a:spcPts val="0"/>
              </a:spcAft>
              <a:buClr>
                <a:schemeClr val="dk1"/>
              </a:buClr>
              <a:buSzPts val="2000"/>
              <a:buFont typeface="Arial" panose="020B0604020202020204" pitchFamily="34" charset="0"/>
              <a:buChar char="•"/>
            </a:pPr>
            <a:r>
              <a:rPr lang="en-US" sz="3200" dirty="0"/>
              <a:t>http://hcr-20.com/</a:t>
            </a:r>
          </a:p>
        </p:txBody>
      </p:sp>
    </p:spTree>
    <p:extLst>
      <p:ext uri="{BB962C8B-B14F-4D97-AF65-F5344CB8AC3E}">
        <p14:creationId xmlns:p14="http://schemas.microsoft.com/office/powerpoint/2010/main" val="84755503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71500" y="228600"/>
            <a:ext cx="8872538" cy="1118444"/>
          </a:xfrm>
          <a:prstGeom prst="rect">
            <a:avLst/>
          </a:prstGeom>
          <a:noFill/>
          <a:ln>
            <a:noFill/>
          </a:ln>
        </p:spPr>
        <p:txBody>
          <a:bodyPr spcFirstLastPara="1" vert="horz" wrap="square" lIns="77147" tIns="38559" rIns="77147" bIns="38559" numCol="1" anchor="ctr" anchorCtr="0" compatLnSpc="1">
            <a:prstTxWarp prst="textNoShape">
              <a:avLst/>
            </a:prstTxWarp>
            <a:noAutofit/>
          </a:bodyPr>
          <a:lstStyle/>
          <a:p>
            <a:pPr>
              <a:lnSpc>
                <a:spcPct val="90000"/>
              </a:lnSpc>
              <a:spcBef>
                <a:spcPts val="0"/>
              </a:spcBef>
              <a:spcAft>
                <a:spcPts val="0"/>
              </a:spcAft>
              <a:buClr>
                <a:schemeClr val="dk1"/>
              </a:buClr>
              <a:buSzPts val="3300"/>
            </a:pPr>
            <a:r>
              <a:rPr lang="en" sz="3713" b="1" i="0" dirty="0">
                <a:solidFill>
                  <a:srgbClr val="FFFF00"/>
                </a:solidFill>
                <a:latin typeface="+mn-lt"/>
              </a:rPr>
              <a:t>Intended Populations &amp; Settings  </a:t>
            </a:r>
            <a:endParaRPr sz="1238" b="1" i="0" dirty="0">
              <a:solidFill>
                <a:srgbClr val="FFFF00"/>
              </a:solidFill>
              <a:latin typeface="+mn-lt"/>
            </a:endParaRPr>
          </a:p>
        </p:txBody>
      </p:sp>
      <p:sp>
        <p:nvSpPr>
          <p:cNvPr id="156" name="Shape 156"/>
          <p:cNvSpPr txBox="1">
            <a:spLocks noGrp="1"/>
          </p:cNvSpPr>
          <p:nvPr>
            <p:ph type="body" idx="1"/>
          </p:nvPr>
        </p:nvSpPr>
        <p:spPr>
          <a:xfrm>
            <a:off x="609600" y="1066800"/>
            <a:ext cx="8872538" cy="4110413"/>
          </a:xfrm>
          <a:prstGeom prst="rect">
            <a:avLst/>
          </a:prstGeom>
          <a:noFill/>
          <a:ln>
            <a:noFill/>
          </a:ln>
        </p:spPr>
        <p:txBody>
          <a:bodyPr spcFirstLastPara="1" vert="horz" wrap="square" lIns="77147" tIns="38559" rIns="77147" bIns="38559" numCol="1" anchor="t" anchorCtr="0" compatLnSpc="1">
            <a:prstTxWarp prst="textNoShape">
              <a:avLst/>
            </a:prstTxWarp>
            <a:noAutofit/>
          </a:bodyPr>
          <a:lstStyle/>
          <a:p>
            <a:pPr marL="0" indent="0">
              <a:lnSpc>
                <a:spcPct val="90000"/>
              </a:lnSpc>
              <a:spcBef>
                <a:spcPts val="0"/>
              </a:spcBef>
              <a:spcAft>
                <a:spcPts val="0"/>
              </a:spcAft>
              <a:buNone/>
            </a:pPr>
            <a:r>
              <a:rPr lang="en" sz="2025" b="1" i="0" dirty="0">
                <a:solidFill>
                  <a:srgbClr val="FFFF00"/>
                </a:solidFill>
                <a:latin typeface="+mn-lt"/>
              </a:rPr>
              <a:t>Demographics</a:t>
            </a:r>
            <a:endParaRPr sz="2025" b="1" i="0" dirty="0">
              <a:solidFill>
                <a:srgbClr val="FFFF00"/>
              </a:solidFill>
              <a:latin typeface="+mn-lt"/>
            </a:endParaRPr>
          </a:p>
          <a:p>
            <a:pPr marL="585788" lvl="1" indent="-200025">
              <a:lnSpc>
                <a:spcPct val="90000"/>
              </a:lnSpc>
              <a:spcBef>
                <a:spcPts val="0"/>
              </a:spcBef>
              <a:spcAft>
                <a:spcPts val="0"/>
              </a:spcAft>
              <a:buClr>
                <a:schemeClr val="dk1"/>
              </a:buClr>
              <a:buSzPts val="1800"/>
              <a:buFont typeface="Arial"/>
              <a:buChar char="○"/>
            </a:pPr>
            <a:r>
              <a:rPr lang="en" b="1" i="0" dirty="0">
                <a:solidFill>
                  <a:srgbClr val="FFFF00"/>
                </a:solidFill>
                <a:latin typeface="+mn-lt"/>
              </a:rPr>
              <a:t>M</a:t>
            </a:r>
            <a:r>
              <a:rPr lang="en" b="1" i="0" u="none" strike="noStrike" cap="none" dirty="0">
                <a:solidFill>
                  <a:srgbClr val="FFFF00"/>
                </a:solidFill>
                <a:latin typeface="+mn-lt"/>
                <a:ea typeface="Calibri"/>
                <a:cs typeface="Calibri"/>
                <a:sym typeface="Calibri"/>
              </a:rPr>
              <a:t>en and women </a:t>
            </a:r>
            <a:r>
              <a:rPr lang="en" b="1" i="0" dirty="0">
                <a:solidFill>
                  <a:srgbClr val="FFFF00"/>
                </a:solidFill>
                <a:latin typeface="+mn-lt"/>
              </a:rPr>
              <a:t>18 years of age and above </a:t>
            </a:r>
            <a:endParaRPr b="1" i="0" dirty="0">
              <a:solidFill>
                <a:srgbClr val="FFFF00"/>
              </a:solidFill>
              <a:latin typeface="+mn-lt"/>
            </a:endParaRPr>
          </a:p>
          <a:p>
            <a:pPr marL="971550" lvl="2" indent="-214313">
              <a:lnSpc>
                <a:spcPct val="90000"/>
              </a:lnSpc>
              <a:spcBef>
                <a:spcPts val="900"/>
              </a:spcBef>
              <a:spcAft>
                <a:spcPts val="0"/>
              </a:spcAft>
              <a:buClr>
                <a:schemeClr val="dk1"/>
              </a:buClr>
              <a:buSzPts val="1800"/>
              <a:buFont typeface="Arial"/>
              <a:buChar char="■"/>
            </a:pPr>
            <a:r>
              <a:rPr lang="en" sz="2025" b="1" i="0" u="sng" dirty="0">
                <a:solidFill>
                  <a:srgbClr val="FFFF00"/>
                </a:solidFill>
                <a:latin typeface="+mn-lt"/>
              </a:rPr>
              <a:t>Exception</a:t>
            </a:r>
            <a:r>
              <a:rPr lang="en" sz="2025" b="1" i="0" dirty="0">
                <a:solidFill>
                  <a:srgbClr val="FFFF00"/>
                </a:solidFill>
                <a:latin typeface="+mn-lt"/>
              </a:rPr>
              <a:t>: </a:t>
            </a:r>
            <a:r>
              <a:rPr lang="en" sz="2025" b="1" i="0" dirty="0">
                <a:solidFill>
                  <a:srgbClr val="FFFF00"/>
                </a:solidFill>
                <a:latin typeface="+mn-lt"/>
                <a:ea typeface="Calibri"/>
                <a:cs typeface="Calibri"/>
                <a:sym typeface="Calibri"/>
              </a:rPr>
              <a:t>Evaluator discretion may be used with individuals age</a:t>
            </a:r>
            <a:r>
              <a:rPr lang="en" sz="2025" b="1" i="0" dirty="0">
                <a:solidFill>
                  <a:srgbClr val="FFFF00"/>
                </a:solidFill>
                <a:latin typeface="+mn-lt"/>
              </a:rPr>
              <a:t>d</a:t>
            </a:r>
            <a:r>
              <a:rPr lang="en" sz="2025" b="1" i="0" dirty="0">
                <a:solidFill>
                  <a:srgbClr val="FFFF00"/>
                </a:solidFill>
                <a:latin typeface="+mn-lt"/>
                <a:ea typeface="Calibri"/>
                <a:cs typeface="Calibri"/>
                <a:sym typeface="Calibri"/>
              </a:rPr>
              <a:t> 16 </a:t>
            </a:r>
            <a:r>
              <a:rPr lang="en" sz="2025" b="1" i="0" dirty="0">
                <a:solidFill>
                  <a:srgbClr val="FFFF00"/>
                </a:solidFill>
                <a:latin typeface="+mn-lt"/>
              </a:rPr>
              <a:t>or </a:t>
            </a:r>
            <a:r>
              <a:rPr lang="en" sz="2025" b="1" i="0" dirty="0">
                <a:solidFill>
                  <a:srgbClr val="FFFF00"/>
                </a:solidFill>
                <a:latin typeface="+mn-lt"/>
                <a:ea typeface="Calibri"/>
                <a:cs typeface="Calibri"/>
                <a:sym typeface="Calibri"/>
              </a:rPr>
              <a:t>17</a:t>
            </a:r>
            <a:r>
              <a:rPr lang="en" sz="2025" b="1" i="0" dirty="0">
                <a:solidFill>
                  <a:srgbClr val="FFFF00"/>
                </a:solidFill>
                <a:latin typeface="+mn-lt"/>
              </a:rPr>
              <a:t>, if they have been living independently </a:t>
            </a:r>
            <a:endParaRPr sz="2025" b="1" i="0" dirty="0">
              <a:solidFill>
                <a:srgbClr val="FFFF00"/>
              </a:solidFill>
              <a:latin typeface="+mn-lt"/>
            </a:endParaRPr>
          </a:p>
          <a:p>
            <a:pPr marL="1357313" lvl="3">
              <a:lnSpc>
                <a:spcPct val="90000"/>
              </a:lnSpc>
              <a:spcBef>
                <a:spcPts val="900"/>
              </a:spcBef>
              <a:spcAft>
                <a:spcPts val="0"/>
              </a:spcAft>
              <a:buSzPts val="1800"/>
              <a:buChar char="●"/>
            </a:pPr>
            <a:r>
              <a:rPr lang="en" sz="2025" b="1" i="0" dirty="0">
                <a:solidFill>
                  <a:srgbClr val="FFFF00"/>
                </a:solidFill>
                <a:latin typeface="+mn-lt"/>
              </a:rPr>
              <a:t>When used with adolescents, this tool should be paired with another </a:t>
            </a:r>
            <a:endParaRPr sz="2025" b="1" i="0" dirty="0">
              <a:solidFill>
                <a:srgbClr val="FFFF00"/>
              </a:solidFill>
              <a:latin typeface="+mn-lt"/>
            </a:endParaRPr>
          </a:p>
          <a:p>
            <a:pPr marL="0" indent="0">
              <a:lnSpc>
                <a:spcPct val="90000"/>
              </a:lnSpc>
              <a:spcBef>
                <a:spcPts val="900"/>
              </a:spcBef>
              <a:spcAft>
                <a:spcPts val="0"/>
              </a:spcAft>
              <a:buNone/>
            </a:pPr>
            <a:r>
              <a:rPr lang="en" sz="2025" b="1" i="0" dirty="0">
                <a:solidFill>
                  <a:srgbClr val="FFFF00"/>
                </a:solidFill>
                <a:latin typeface="+mn-lt"/>
              </a:rPr>
              <a:t>Settings/Application Use </a:t>
            </a:r>
            <a:endParaRPr sz="2025" b="1" i="0" dirty="0">
              <a:solidFill>
                <a:srgbClr val="FFFF00"/>
              </a:solidFill>
              <a:latin typeface="+mn-lt"/>
            </a:endParaRPr>
          </a:p>
          <a:p>
            <a:pPr marL="585788" lvl="1" indent="-200025">
              <a:spcBef>
                <a:spcPts val="0"/>
              </a:spcBef>
              <a:spcAft>
                <a:spcPts val="0"/>
              </a:spcAft>
              <a:buSzPts val="1800"/>
              <a:buChar char="○"/>
            </a:pPr>
            <a:r>
              <a:rPr lang="en" b="1" i="0" dirty="0">
                <a:solidFill>
                  <a:srgbClr val="FFFF00"/>
                </a:solidFill>
                <a:latin typeface="+mn-lt"/>
              </a:rPr>
              <a:t>Forensic psychiatric, civil psychiatric, workplace, and correctional/law enforcement settings  </a:t>
            </a:r>
            <a:endParaRPr b="1" i="0" dirty="0">
              <a:solidFill>
                <a:srgbClr val="FFFF00"/>
              </a:solidFill>
              <a:latin typeface="+mn-lt"/>
            </a:endParaRPr>
          </a:p>
          <a:p>
            <a:pPr marL="585788" lvl="1" indent="-200025">
              <a:spcBef>
                <a:spcPts val="0"/>
              </a:spcBef>
              <a:spcAft>
                <a:spcPts val="0"/>
              </a:spcAft>
              <a:buSzPts val="1800"/>
              <a:buChar char="○"/>
            </a:pPr>
            <a:r>
              <a:rPr lang="en" b="1" i="0" dirty="0">
                <a:solidFill>
                  <a:srgbClr val="FFFF00"/>
                </a:solidFill>
                <a:latin typeface="+mn-lt"/>
              </a:rPr>
              <a:t>When there is a legal or clinical need → need for a decision to be made regarding placement, treatment, or management </a:t>
            </a:r>
            <a:endParaRPr b="1" i="0" dirty="0">
              <a:solidFill>
                <a:srgbClr val="FFFF00"/>
              </a:solidFill>
              <a:latin typeface="+mn-lt"/>
            </a:endParaRPr>
          </a:p>
          <a:p>
            <a:pPr marL="971550" lvl="2" indent="-214313">
              <a:spcBef>
                <a:spcPts val="0"/>
              </a:spcBef>
              <a:spcAft>
                <a:spcPts val="0"/>
              </a:spcAft>
              <a:buSzPts val="1800"/>
              <a:buChar char="■"/>
            </a:pPr>
            <a:r>
              <a:rPr lang="en" sz="2025" b="1" i="0" dirty="0">
                <a:solidFill>
                  <a:srgbClr val="FFFF00"/>
                </a:solidFill>
                <a:latin typeface="+mn-lt"/>
              </a:rPr>
              <a:t>Not necessarily for in-the-moment decisions regarding imminent risk </a:t>
            </a:r>
            <a:endParaRPr sz="2025" b="1" i="0" dirty="0">
              <a:solidFill>
                <a:srgbClr val="FFFF00"/>
              </a:solidFill>
              <a:latin typeface="+mn-lt"/>
            </a:endParaRPr>
          </a:p>
        </p:txBody>
      </p:sp>
      <p:sp>
        <p:nvSpPr>
          <p:cNvPr id="2" name="Date Placeholder 1">
            <a:extLst>
              <a:ext uri="{FF2B5EF4-FFF2-40B4-BE49-F238E27FC236}">
                <a16:creationId xmlns:a16="http://schemas.microsoft.com/office/drawing/2014/main" id="{73C96D4E-3C0C-426C-811C-06892D66F0FB}"/>
              </a:ext>
            </a:extLst>
          </p:cNvPr>
          <p:cNvSpPr>
            <a:spLocks noGrp="1"/>
          </p:cNvSpPr>
          <p:nvPr>
            <p:ph type="dt" sz="half" idx="10"/>
          </p:nvPr>
        </p:nvSpPr>
        <p:spPr/>
        <p:txBody>
          <a:bodyPr/>
          <a:lstStyle/>
          <a:p>
            <a:pPr>
              <a:defRPr/>
            </a:pPr>
            <a:fld id="{E04C1790-AFB7-4066-9B2B-9E7A47F97558}" type="datetime1">
              <a:rPr lang="en-US" smtClean="0"/>
              <a:t>9/27/2022</a:t>
            </a:fld>
            <a:endParaRPr lang="en-US" dirty="0"/>
          </a:p>
        </p:txBody>
      </p:sp>
      <p:sp>
        <p:nvSpPr>
          <p:cNvPr id="3" name="Footer Placeholder 2">
            <a:extLst>
              <a:ext uri="{FF2B5EF4-FFF2-40B4-BE49-F238E27FC236}">
                <a16:creationId xmlns:a16="http://schemas.microsoft.com/office/drawing/2014/main" id="{9ECA13A8-5A0D-4CD1-A6EA-D62249C619DD}"/>
              </a:ext>
            </a:extLst>
          </p:cNvPr>
          <p:cNvSpPr>
            <a:spLocks noGrp="1"/>
          </p:cNvSpPr>
          <p:nvPr>
            <p:ph type="ftr" sz="quarter" idx="12"/>
          </p:nvPr>
        </p:nvSpPr>
        <p:spPr/>
        <p:txBody>
          <a:bodyPr/>
          <a:lstStyle/>
          <a:p>
            <a:pPr>
              <a:defRPr/>
            </a:pPr>
            <a:r>
              <a:rPr lang="en-US" dirty="0"/>
              <a:t>St. Cloud, MN 09302022</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411912" y="557925"/>
            <a:ext cx="7693988" cy="1118475"/>
          </a:xfrm>
          <a:prstGeom prst="rect">
            <a:avLst/>
          </a:prstGeom>
        </p:spPr>
        <p:txBody>
          <a:bodyPr spcFirstLastPara="1" vert="horz" wrap="square" lIns="77147" tIns="77147" rIns="77147" bIns="77147" numCol="1" anchor="ctr" anchorCtr="0" compatLnSpc="1">
            <a:prstTxWarp prst="textNoShape">
              <a:avLst/>
            </a:prstTxWarp>
            <a:noAutofit/>
          </a:bodyPr>
          <a:lstStyle/>
          <a:p>
            <a:pPr>
              <a:spcBef>
                <a:spcPts val="0"/>
              </a:spcBef>
              <a:spcAft>
                <a:spcPts val="0"/>
              </a:spcAft>
            </a:pPr>
            <a:r>
              <a:rPr lang="en" b="1" i="0" dirty="0">
                <a:solidFill>
                  <a:srgbClr val="FFFF00"/>
                </a:solidFill>
                <a:latin typeface="+mn-lt"/>
              </a:rPr>
              <a:t>HCR-20v3 </a:t>
            </a:r>
            <a:r>
              <a:rPr lang="en-US" b="1" i="0" dirty="0">
                <a:solidFill>
                  <a:srgbClr val="FFFF00"/>
                </a:solidFill>
                <a:latin typeface="+mn-lt"/>
              </a:rPr>
              <a:t>Historical</a:t>
            </a:r>
            <a:endParaRPr b="1" i="0" dirty="0">
              <a:solidFill>
                <a:srgbClr val="FFFF00"/>
              </a:solidFill>
              <a:latin typeface="+mn-lt"/>
            </a:endParaRPr>
          </a:p>
        </p:txBody>
      </p:sp>
      <p:pic>
        <p:nvPicPr>
          <p:cNvPr id="148" name="Shape 148"/>
          <p:cNvPicPr preferRelativeResize="0"/>
          <p:nvPr/>
        </p:nvPicPr>
        <p:blipFill>
          <a:blip r:embed="rId3">
            <a:alphaModFix/>
          </a:blip>
          <a:stretch>
            <a:fillRect/>
          </a:stretch>
        </p:blipFill>
        <p:spPr>
          <a:xfrm>
            <a:off x="1181100" y="1676400"/>
            <a:ext cx="8720124" cy="4270781"/>
          </a:xfrm>
          <a:prstGeom prst="rect">
            <a:avLst/>
          </a:prstGeom>
          <a:noFill/>
          <a:ln>
            <a:noFill/>
          </a:ln>
        </p:spPr>
      </p:pic>
      <p:sp>
        <p:nvSpPr>
          <p:cNvPr id="2" name="Date Placeholder 1">
            <a:extLst>
              <a:ext uri="{FF2B5EF4-FFF2-40B4-BE49-F238E27FC236}">
                <a16:creationId xmlns:a16="http://schemas.microsoft.com/office/drawing/2014/main" id="{B0A698E5-2DA4-4144-89C2-189496732396}"/>
              </a:ext>
            </a:extLst>
          </p:cNvPr>
          <p:cNvSpPr>
            <a:spLocks noGrp="1"/>
          </p:cNvSpPr>
          <p:nvPr>
            <p:ph type="dt" sz="half" idx="10"/>
          </p:nvPr>
        </p:nvSpPr>
        <p:spPr/>
        <p:txBody>
          <a:bodyPr/>
          <a:lstStyle/>
          <a:p>
            <a:pPr>
              <a:defRPr/>
            </a:pPr>
            <a:fld id="{E7FA56A7-62A6-46CA-8A5E-43D0465A581F}" type="datetime1">
              <a:rPr lang="en-US" smtClean="0"/>
              <a:t>9/27/2022</a:t>
            </a:fld>
            <a:endParaRPr lang="en-US" dirty="0"/>
          </a:p>
        </p:txBody>
      </p:sp>
      <p:sp>
        <p:nvSpPr>
          <p:cNvPr id="3" name="Footer Placeholder 2">
            <a:extLst>
              <a:ext uri="{FF2B5EF4-FFF2-40B4-BE49-F238E27FC236}">
                <a16:creationId xmlns:a16="http://schemas.microsoft.com/office/drawing/2014/main" id="{38004E78-0439-44C0-8598-CC934E27FA19}"/>
              </a:ext>
            </a:extLst>
          </p:cNvPr>
          <p:cNvSpPr>
            <a:spLocks noGrp="1"/>
          </p:cNvSpPr>
          <p:nvPr>
            <p:ph type="ftr" sz="quarter" idx="12"/>
          </p:nvPr>
        </p:nvSpPr>
        <p:spPr/>
        <p:txBody>
          <a:bodyPr/>
          <a:lstStyle/>
          <a:p>
            <a:pPr>
              <a:defRPr/>
            </a:pPr>
            <a:r>
              <a:rPr lang="en-US" dirty="0"/>
              <a:t>St. Cloud, MN 09302022</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76300" y="304800"/>
            <a:ext cx="7693988" cy="1118475"/>
          </a:xfrm>
          <a:prstGeom prst="rect">
            <a:avLst/>
          </a:prstGeom>
        </p:spPr>
        <p:txBody>
          <a:bodyPr spcFirstLastPara="1" vert="horz" wrap="square" lIns="77147" tIns="77147" rIns="77147" bIns="77147" numCol="1" anchor="ctr" anchorCtr="0" compatLnSpc="1">
            <a:prstTxWarp prst="textNoShape">
              <a:avLst/>
            </a:prstTxWarp>
            <a:noAutofit/>
          </a:bodyPr>
          <a:lstStyle/>
          <a:p>
            <a:pPr>
              <a:spcBef>
                <a:spcPts val="0"/>
              </a:spcBef>
              <a:spcAft>
                <a:spcPts val="0"/>
              </a:spcAft>
            </a:pPr>
            <a:r>
              <a:rPr lang="en" b="1" i="0" dirty="0">
                <a:solidFill>
                  <a:srgbClr val="FFFF00"/>
                </a:solidFill>
                <a:latin typeface="+mn-lt"/>
              </a:rPr>
              <a:t>HCR-20v3 </a:t>
            </a:r>
            <a:r>
              <a:rPr lang="en-US" b="1" i="0" dirty="0">
                <a:solidFill>
                  <a:srgbClr val="FFFF00"/>
                </a:solidFill>
                <a:latin typeface="+mn-lt"/>
              </a:rPr>
              <a:t>Clinical </a:t>
            </a:r>
            <a:r>
              <a:rPr lang="en" b="1" i="0" dirty="0">
                <a:solidFill>
                  <a:srgbClr val="FFFF00"/>
                </a:solidFill>
                <a:latin typeface="+mn-lt"/>
              </a:rPr>
              <a:t> </a:t>
            </a:r>
            <a:endParaRPr b="1" i="0" dirty="0">
              <a:solidFill>
                <a:srgbClr val="FFFF00"/>
              </a:solidFill>
              <a:latin typeface="+mn-lt"/>
            </a:endParaRPr>
          </a:p>
        </p:txBody>
      </p:sp>
      <p:pic>
        <p:nvPicPr>
          <p:cNvPr id="149" name="Shape 149"/>
          <p:cNvPicPr preferRelativeResize="0"/>
          <p:nvPr/>
        </p:nvPicPr>
        <p:blipFill>
          <a:blip r:embed="rId3">
            <a:alphaModFix/>
          </a:blip>
          <a:stretch>
            <a:fillRect/>
          </a:stretch>
        </p:blipFill>
        <p:spPr>
          <a:xfrm>
            <a:off x="1104900" y="1227236"/>
            <a:ext cx="8458200" cy="4403527"/>
          </a:xfrm>
          <a:prstGeom prst="rect">
            <a:avLst/>
          </a:prstGeom>
          <a:noFill/>
          <a:ln>
            <a:noFill/>
          </a:ln>
        </p:spPr>
      </p:pic>
      <p:sp>
        <p:nvSpPr>
          <p:cNvPr id="2" name="Date Placeholder 1">
            <a:extLst>
              <a:ext uri="{FF2B5EF4-FFF2-40B4-BE49-F238E27FC236}">
                <a16:creationId xmlns:a16="http://schemas.microsoft.com/office/drawing/2014/main" id="{B0A698E5-2DA4-4144-89C2-189496732396}"/>
              </a:ext>
            </a:extLst>
          </p:cNvPr>
          <p:cNvSpPr>
            <a:spLocks noGrp="1"/>
          </p:cNvSpPr>
          <p:nvPr>
            <p:ph type="dt" sz="half" idx="10"/>
          </p:nvPr>
        </p:nvSpPr>
        <p:spPr/>
        <p:txBody>
          <a:bodyPr/>
          <a:lstStyle/>
          <a:p>
            <a:pPr>
              <a:defRPr/>
            </a:pPr>
            <a:fld id="{B07091F9-A3EC-41F7-AA0E-3A5DA9F7381F}" type="datetime1">
              <a:rPr lang="en-US" smtClean="0"/>
              <a:t>9/27/2022</a:t>
            </a:fld>
            <a:endParaRPr lang="en-US" dirty="0"/>
          </a:p>
        </p:txBody>
      </p:sp>
      <p:sp>
        <p:nvSpPr>
          <p:cNvPr id="3" name="Footer Placeholder 2">
            <a:extLst>
              <a:ext uri="{FF2B5EF4-FFF2-40B4-BE49-F238E27FC236}">
                <a16:creationId xmlns:a16="http://schemas.microsoft.com/office/drawing/2014/main" id="{38004E78-0439-44C0-8598-CC934E27FA19}"/>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179970198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067906" y="326150"/>
            <a:ext cx="7693988" cy="1118475"/>
          </a:xfrm>
          <a:prstGeom prst="rect">
            <a:avLst/>
          </a:prstGeom>
        </p:spPr>
        <p:txBody>
          <a:bodyPr spcFirstLastPara="1" vert="horz" wrap="square" lIns="77147" tIns="77147" rIns="77147" bIns="77147" numCol="1" anchor="ctr" anchorCtr="0" compatLnSpc="1">
            <a:prstTxWarp prst="textNoShape">
              <a:avLst/>
            </a:prstTxWarp>
            <a:noAutofit/>
          </a:bodyPr>
          <a:lstStyle/>
          <a:p>
            <a:pPr>
              <a:spcBef>
                <a:spcPts val="0"/>
              </a:spcBef>
              <a:spcAft>
                <a:spcPts val="0"/>
              </a:spcAft>
            </a:pPr>
            <a:r>
              <a:rPr lang="en" b="1" i="0" dirty="0">
                <a:solidFill>
                  <a:srgbClr val="FFFF00"/>
                </a:solidFill>
                <a:latin typeface="+mn-lt"/>
              </a:rPr>
              <a:t>HCR-20v3 Risk</a:t>
            </a:r>
            <a:endParaRPr b="1" i="0" dirty="0">
              <a:solidFill>
                <a:srgbClr val="FFFF00"/>
              </a:solidFill>
              <a:latin typeface="+mn-lt"/>
            </a:endParaRPr>
          </a:p>
        </p:txBody>
      </p:sp>
      <p:pic>
        <p:nvPicPr>
          <p:cNvPr id="150" name="Shape 150"/>
          <p:cNvPicPr preferRelativeResize="0"/>
          <p:nvPr/>
        </p:nvPicPr>
        <p:blipFill>
          <a:blip r:embed="rId3">
            <a:alphaModFix/>
          </a:blip>
          <a:stretch>
            <a:fillRect/>
          </a:stretch>
        </p:blipFill>
        <p:spPr>
          <a:xfrm>
            <a:off x="723900" y="1295400"/>
            <a:ext cx="8382000" cy="4648200"/>
          </a:xfrm>
          <a:prstGeom prst="rect">
            <a:avLst/>
          </a:prstGeom>
          <a:noFill/>
          <a:ln>
            <a:noFill/>
          </a:ln>
        </p:spPr>
      </p:pic>
      <p:sp>
        <p:nvSpPr>
          <p:cNvPr id="2" name="Date Placeholder 1">
            <a:extLst>
              <a:ext uri="{FF2B5EF4-FFF2-40B4-BE49-F238E27FC236}">
                <a16:creationId xmlns:a16="http://schemas.microsoft.com/office/drawing/2014/main" id="{B0A698E5-2DA4-4144-89C2-189496732396}"/>
              </a:ext>
            </a:extLst>
          </p:cNvPr>
          <p:cNvSpPr>
            <a:spLocks noGrp="1"/>
          </p:cNvSpPr>
          <p:nvPr>
            <p:ph type="dt" sz="half" idx="10"/>
          </p:nvPr>
        </p:nvSpPr>
        <p:spPr/>
        <p:txBody>
          <a:bodyPr/>
          <a:lstStyle/>
          <a:p>
            <a:pPr>
              <a:defRPr/>
            </a:pPr>
            <a:fld id="{C0AD6569-8A60-401A-B5C8-6CBD159A3B2C}" type="datetime1">
              <a:rPr lang="en-US" smtClean="0"/>
              <a:t>9/27/2022</a:t>
            </a:fld>
            <a:endParaRPr lang="en-US" dirty="0"/>
          </a:p>
        </p:txBody>
      </p:sp>
      <p:sp>
        <p:nvSpPr>
          <p:cNvPr id="3" name="Footer Placeholder 2">
            <a:extLst>
              <a:ext uri="{FF2B5EF4-FFF2-40B4-BE49-F238E27FC236}">
                <a16:creationId xmlns:a16="http://schemas.microsoft.com/office/drawing/2014/main" id="{38004E78-0439-44C0-8598-CC934E27FA19}"/>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331240833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933700" y="654615"/>
            <a:ext cx="3317963" cy="602287"/>
          </a:xfrm>
          <a:prstGeom prst="rect">
            <a:avLst/>
          </a:prstGeom>
        </p:spPr>
        <p:txBody>
          <a:bodyPr spcFirstLastPara="1" vert="horz" wrap="square" lIns="77147" tIns="77147" rIns="77147" bIns="77147" numCol="1" anchor="b" anchorCtr="0" compatLnSpc="1">
            <a:prstTxWarp prst="textNoShape">
              <a:avLst/>
            </a:prstTxWarp>
            <a:noAutofit/>
          </a:bodyPr>
          <a:lstStyle/>
          <a:p>
            <a:pPr algn="ctr"/>
            <a:r>
              <a:rPr lang="en" b="1" i="0" dirty="0">
                <a:solidFill>
                  <a:srgbClr val="FFFF00"/>
                </a:solidFill>
                <a:latin typeface="+mn-lt"/>
              </a:rPr>
              <a:t>Procedure Overview </a:t>
            </a:r>
            <a:endParaRPr b="1" i="0" dirty="0">
              <a:solidFill>
                <a:srgbClr val="FFFF00"/>
              </a:solidFill>
              <a:latin typeface="+mn-lt"/>
            </a:endParaRPr>
          </a:p>
        </p:txBody>
      </p:sp>
      <p:sp>
        <p:nvSpPr>
          <p:cNvPr id="228" name="Shape 228"/>
          <p:cNvSpPr txBox="1">
            <a:spLocks noGrp="1"/>
          </p:cNvSpPr>
          <p:nvPr>
            <p:ph type="body" idx="1"/>
          </p:nvPr>
        </p:nvSpPr>
        <p:spPr>
          <a:xfrm>
            <a:off x="708571" y="2271712"/>
            <a:ext cx="3317963" cy="3216038"/>
          </a:xfrm>
          <a:prstGeom prst="rect">
            <a:avLst/>
          </a:prstGeom>
        </p:spPr>
        <p:txBody>
          <a:bodyPr spcFirstLastPara="1" vert="horz" wrap="square" lIns="77147" tIns="77147" rIns="77147" bIns="77147" numCol="1" anchor="t" anchorCtr="0" compatLnSpc="1">
            <a:prstTxWarp prst="textNoShape">
              <a:avLst/>
            </a:prstTxWarp>
            <a:noAutofit/>
          </a:bodyPr>
          <a:lstStyle/>
          <a:p>
            <a:pPr>
              <a:buSzPts val="3000"/>
            </a:pPr>
            <a:endParaRPr sz="3375" b="1" i="0" dirty="0">
              <a:solidFill>
                <a:srgbClr val="FFFF00"/>
              </a:solidFill>
              <a:latin typeface="+mn-lt"/>
            </a:endParaRPr>
          </a:p>
          <a:p>
            <a:pPr>
              <a:spcBef>
                <a:spcPts val="0"/>
              </a:spcBef>
              <a:buSzPts val="3000"/>
            </a:pPr>
            <a:endParaRPr sz="3375" b="1" i="0" dirty="0">
              <a:solidFill>
                <a:srgbClr val="FFFF00"/>
              </a:solidFill>
              <a:latin typeface="+mn-lt"/>
            </a:endParaRPr>
          </a:p>
          <a:p>
            <a:pPr marL="0" indent="0"/>
            <a:endParaRPr sz="2475" b="1" i="0" dirty="0">
              <a:solidFill>
                <a:srgbClr val="FFFF00"/>
              </a:solidFill>
              <a:latin typeface="+mn-lt"/>
            </a:endParaRPr>
          </a:p>
        </p:txBody>
      </p:sp>
      <p:pic>
        <p:nvPicPr>
          <p:cNvPr id="229" name="Shape 229"/>
          <p:cNvPicPr preferRelativeResize="0"/>
          <p:nvPr/>
        </p:nvPicPr>
        <p:blipFill>
          <a:blip r:embed="rId3">
            <a:alphaModFix/>
          </a:blip>
          <a:stretch>
            <a:fillRect/>
          </a:stretch>
        </p:blipFill>
        <p:spPr>
          <a:xfrm>
            <a:off x="571500" y="1447800"/>
            <a:ext cx="9006929" cy="4359881"/>
          </a:xfrm>
          <a:prstGeom prst="rect">
            <a:avLst/>
          </a:prstGeom>
          <a:noFill/>
          <a:ln>
            <a:noFill/>
          </a:ln>
        </p:spPr>
      </p:pic>
      <p:sp>
        <p:nvSpPr>
          <p:cNvPr id="2" name="Date Placeholder 1">
            <a:extLst>
              <a:ext uri="{FF2B5EF4-FFF2-40B4-BE49-F238E27FC236}">
                <a16:creationId xmlns:a16="http://schemas.microsoft.com/office/drawing/2014/main" id="{EBCFBF5E-4740-4D95-BEBE-CF9985D646AC}"/>
              </a:ext>
            </a:extLst>
          </p:cNvPr>
          <p:cNvSpPr>
            <a:spLocks noGrp="1"/>
          </p:cNvSpPr>
          <p:nvPr>
            <p:ph type="dt" idx="10"/>
          </p:nvPr>
        </p:nvSpPr>
        <p:spPr/>
        <p:txBody>
          <a:bodyPr/>
          <a:lstStyle/>
          <a:p>
            <a:fld id="{87785B3A-1F14-42E3-BDB9-3C0634B53323}" type="datetime1">
              <a:rPr lang="en-US" smtClean="0"/>
              <a:t>9/27/2022</a:t>
            </a:fld>
            <a:endParaRPr lang="en-US" dirty="0"/>
          </a:p>
        </p:txBody>
      </p:sp>
      <p:sp>
        <p:nvSpPr>
          <p:cNvPr id="3" name="Footer Placeholder 2">
            <a:extLst>
              <a:ext uri="{FF2B5EF4-FFF2-40B4-BE49-F238E27FC236}">
                <a16:creationId xmlns:a16="http://schemas.microsoft.com/office/drawing/2014/main" id="{6326D9B0-0CC8-4D5D-9DDA-CCE96E54E715}"/>
              </a:ext>
            </a:extLst>
          </p:cNvPr>
          <p:cNvSpPr>
            <a:spLocks noGrp="1"/>
          </p:cNvSpPr>
          <p:nvPr>
            <p:ph type="ftr" idx="11"/>
          </p:nvPr>
        </p:nvSpPr>
        <p:spPr/>
        <p:txBody>
          <a:bodyPr/>
          <a:lstStyle/>
          <a:p>
            <a:r>
              <a:rPr lang="en-US" dirty="0"/>
              <a:t>St. Cloud, MN 09302022</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707231" y="304800"/>
            <a:ext cx="8872538" cy="1118475"/>
          </a:xfrm>
          <a:prstGeom prst="rect">
            <a:avLst/>
          </a:prstGeom>
        </p:spPr>
        <p:txBody>
          <a:bodyPr spcFirstLastPara="1" vert="horz" wrap="square" lIns="77147" tIns="77147" rIns="77147" bIns="77147" numCol="1" anchor="ctr" anchorCtr="0" compatLnSpc="1">
            <a:prstTxWarp prst="textNoShape">
              <a:avLst/>
            </a:prstTxWarp>
            <a:noAutofit/>
          </a:bodyPr>
          <a:lstStyle/>
          <a:p>
            <a:pPr>
              <a:spcBef>
                <a:spcPts val="0"/>
              </a:spcBef>
              <a:spcAft>
                <a:spcPts val="0"/>
              </a:spcAft>
            </a:pPr>
            <a:r>
              <a:rPr lang="en" b="1" i="0" dirty="0">
                <a:solidFill>
                  <a:srgbClr val="FFFF00"/>
                </a:solidFill>
                <a:latin typeface="+mn-lt"/>
              </a:rPr>
              <a:t>Coding </a:t>
            </a:r>
            <a:endParaRPr b="1" i="0" dirty="0">
              <a:solidFill>
                <a:srgbClr val="FFFF00"/>
              </a:solidFill>
              <a:latin typeface="+mn-lt"/>
            </a:endParaRPr>
          </a:p>
        </p:txBody>
      </p:sp>
      <p:pic>
        <p:nvPicPr>
          <p:cNvPr id="309" name="Shape 309"/>
          <p:cNvPicPr preferRelativeResize="0"/>
          <p:nvPr/>
        </p:nvPicPr>
        <p:blipFill>
          <a:blip r:embed="rId3">
            <a:alphaModFix/>
          </a:blip>
          <a:stretch>
            <a:fillRect/>
          </a:stretch>
        </p:blipFill>
        <p:spPr>
          <a:xfrm>
            <a:off x="707231" y="1828800"/>
            <a:ext cx="4082653" cy="3525441"/>
          </a:xfrm>
          <a:prstGeom prst="rect">
            <a:avLst/>
          </a:prstGeom>
          <a:noFill/>
          <a:ln>
            <a:noFill/>
          </a:ln>
        </p:spPr>
      </p:pic>
      <p:sp>
        <p:nvSpPr>
          <p:cNvPr id="310" name="Shape 310"/>
          <p:cNvSpPr txBox="1">
            <a:spLocks noGrp="1"/>
          </p:cNvSpPr>
          <p:nvPr>
            <p:ph type="body" idx="2"/>
          </p:nvPr>
        </p:nvSpPr>
        <p:spPr>
          <a:xfrm>
            <a:off x="5216799" y="1371600"/>
            <a:ext cx="4371975" cy="3671325"/>
          </a:xfrm>
          <a:prstGeom prst="rect">
            <a:avLst/>
          </a:prstGeom>
        </p:spPr>
        <p:txBody>
          <a:bodyPr spcFirstLastPara="1" vert="horz" wrap="square" lIns="77147" tIns="77147" rIns="77147" bIns="77147" numCol="1" anchor="t" anchorCtr="0" compatLnSpc="1">
            <a:prstTxWarp prst="textNoShape">
              <a:avLst/>
            </a:prstTxWarp>
            <a:noAutofit/>
          </a:bodyPr>
          <a:lstStyle/>
          <a:p>
            <a:pPr marL="0" indent="0">
              <a:spcBef>
                <a:spcPts val="900"/>
              </a:spcBef>
              <a:spcAft>
                <a:spcPts val="0"/>
              </a:spcAft>
              <a:buNone/>
            </a:pPr>
            <a:r>
              <a:rPr lang="en" sz="1913" b="1" i="0" dirty="0">
                <a:solidFill>
                  <a:srgbClr val="FFFF00"/>
                </a:solidFill>
                <a:latin typeface="+mn-lt"/>
              </a:rPr>
              <a:t>Code “Y” (Yes) → risk factor is definitely or conclusively present (indicated as “2”)</a:t>
            </a:r>
            <a:endParaRPr sz="1913" b="1" i="0" dirty="0">
              <a:solidFill>
                <a:srgbClr val="FFFF00"/>
              </a:solidFill>
              <a:latin typeface="+mn-lt"/>
            </a:endParaRPr>
          </a:p>
          <a:p>
            <a:pPr marL="0" indent="0">
              <a:spcBef>
                <a:spcPts val="900"/>
              </a:spcBef>
              <a:spcAft>
                <a:spcPts val="0"/>
              </a:spcAft>
              <a:buNone/>
            </a:pPr>
            <a:r>
              <a:rPr lang="en" sz="1913" b="1" i="0" dirty="0">
                <a:solidFill>
                  <a:srgbClr val="FFFF00"/>
                </a:solidFill>
                <a:latin typeface="+mn-lt"/>
              </a:rPr>
              <a:t>Code “P” (Possible/Partial) → risk factor is present, but the case information is weak, contradictory, or inconclusive (indicated as “1”) </a:t>
            </a:r>
            <a:endParaRPr sz="1913" b="1" i="0" dirty="0">
              <a:solidFill>
                <a:srgbClr val="FFFF00"/>
              </a:solidFill>
              <a:latin typeface="+mn-lt"/>
            </a:endParaRPr>
          </a:p>
          <a:p>
            <a:pPr marL="0" indent="0">
              <a:spcBef>
                <a:spcPts val="900"/>
              </a:spcBef>
              <a:spcAft>
                <a:spcPts val="0"/>
              </a:spcAft>
              <a:buNone/>
            </a:pPr>
            <a:r>
              <a:rPr lang="en" sz="1913" b="1" i="0" dirty="0">
                <a:solidFill>
                  <a:srgbClr val="FFFF00"/>
                </a:solidFill>
                <a:latin typeface="+mn-lt"/>
              </a:rPr>
              <a:t>Code “N” (No) → based on reliable case information, the risk factor is absent (indicated as “0”) </a:t>
            </a:r>
            <a:endParaRPr sz="1913" b="1" i="0" dirty="0">
              <a:solidFill>
                <a:srgbClr val="FFFF00"/>
              </a:solidFill>
              <a:latin typeface="+mn-lt"/>
            </a:endParaRPr>
          </a:p>
          <a:p>
            <a:pPr marL="0" indent="0">
              <a:spcBef>
                <a:spcPts val="900"/>
              </a:spcBef>
              <a:spcAft>
                <a:spcPts val="0"/>
              </a:spcAft>
              <a:buNone/>
            </a:pPr>
            <a:r>
              <a:rPr lang="en" sz="1913" b="1" i="0" dirty="0">
                <a:solidFill>
                  <a:srgbClr val="FFFF00"/>
                </a:solidFill>
                <a:latin typeface="+mn-lt"/>
              </a:rPr>
              <a:t>Code OMIT → there is no reliable information (or information is missing) by which to judge the presence of the risk factor </a:t>
            </a:r>
            <a:endParaRPr sz="1913" b="1" i="0" dirty="0">
              <a:solidFill>
                <a:srgbClr val="FFFF00"/>
              </a:solidFill>
              <a:latin typeface="+mn-lt"/>
            </a:endParaRPr>
          </a:p>
        </p:txBody>
      </p:sp>
      <p:sp>
        <p:nvSpPr>
          <p:cNvPr id="2" name="Date Placeholder 1">
            <a:extLst>
              <a:ext uri="{FF2B5EF4-FFF2-40B4-BE49-F238E27FC236}">
                <a16:creationId xmlns:a16="http://schemas.microsoft.com/office/drawing/2014/main" id="{9C66C6E5-04F7-4323-9B06-C8A5F2C9F300}"/>
              </a:ext>
            </a:extLst>
          </p:cNvPr>
          <p:cNvSpPr>
            <a:spLocks noGrp="1"/>
          </p:cNvSpPr>
          <p:nvPr>
            <p:ph type="dt" sz="half" idx="10"/>
          </p:nvPr>
        </p:nvSpPr>
        <p:spPr/>
        <p:txBody>
          <a:bodyPr/>
          <a:lstStyle/>
          <a:p>
            <a:pPr>
              <a:defRPr/>
            </a:pPr>
            <a:fld id="{93945944-4981-426A-93E6-3075C771B10C}" type="datetime1">
              <a:rPr lang="en-US" smtClean="0"/>
              <a:t>9/27/2022</a:t>
            </a:fld>
            <a:endParaRPr lang="en-US" dirty="0"/>
          </a:p>
        </p:txBody>
      </p:sp>
      <p:sp>
        <p:nvSpPr>
          <p:cNvPr id="3" name="Footer Placeholder 2">
            <a:extLst>
              <a:ext uri="{FF2B5EF4-FFF2-40B4-BE49-F238E27FC236}">
                <a16:creationId xmlns:a16="http://schemas.microsoft.com/office/drawing/2014/main" id="{8924BAF2-52A4-483E-B402-8F86EBD7BB6D}"/>
              </a:ext>
            </a:extLst>
          </p:cNvPr>
          <p:cNvSpPr>
            <a:spLocks noGrp="1"/>
          </p:cNvSpPr>
          <p:nvPr>
            <p:ph type="ftr" sz="quarter" idx="12"/>
          </p:nvPr>
        </p:nvSpPr>
        <p:spPr/>
        <p:txBody>
          <a:bodyPr/>
          <a:lstStyle/>
          <a:p>
            <a:pPr>
              <a:defRPr/>
            </a:pPr>
            <a:r>
              <a:rPr lang="en-US" dirty="0"/>
              <a:t>St. Cloud, MN 09302022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en-US" b="1" i="0" dirty="0">
                <a:solidFill>
                  <a:srgbClr val="FFFF00"/>
                </a:solidFill>
                <a:latin typeface="+mn-lt"/>
              </a:rPr>
              <a:t>Affective and Predatory (continued)</a:t>
            </a:r>
          </a:p>
        </p:txBody>
      </p:sp>
      <p:sp>
        <p:nvSpPr>
          <p:cNvPr id="7171" name="Rectangle 3"/>
          <p:cNvSpPr>
            <a:spLocks noGrp="1" noChangeArrowheads="1"/>
          </p:cNvSpPr>
          <p:nvPr>
            <p:ph type="body" sz="half" idx="1"/>
          </p:nvPr>
        </p:nvSpPr>
        <p:spPr/>
        <p:txBody>
          <a:bodyPr/>
          <a:lstStyle/>
          <a:p>
            <a:pPr eaLnBrk="1" hangingPunct="1"/>
            <a:r>
              <a:rPr lang="en-US" altLang="en-US" b="1" i="0" dirty="0">
                <a:solidFill>
                  <a:srgbClr val="FFFF00"/>
                </a:solidFill>
                <a:latin typeface="+mn-lt"/>
              </a:rPr>
              <a:t>Rapid displacement of target</a:t>
            </a:r>
          </a:p>
          <a:p>
            <a:pPr eaLnBrk="1" hangingPunct="1"/>
            <a:r>
              <a:rPr lang="en-US" altLang="en-US" b="1" i="0" dirty="0">
                <a:solidFill>
                  <a:srgbClr val="FFFF00"/>
                </a:solidFill>
                <a:latin typeface="+mn-lt"/>
              </a:rPr>
              <a:t>Time-limited behavior</a:t>
            </a:r>
          </a:p>
          <a:p>
            <a:pPr eaLnBrk="1" hangingPunct="1"/>
            <a:r>
              <a:rPr lang="en-US" altLang="en-US" b="1" i="0" dirty="0">
                <a:solidFill>
                  <a:srgbClr val="FFFF00"/>
                </a:solidFill>
                <a:latin typeface="+mn-lt"/>
              </a:rPr>
              <a:t>Preceded by public posturing</a:t>
            </a:r>
          </a:p>
          <a:p>
            <a:pPr eaLnBrk="1" hangingPunct="1"/>
            <a:r>
              <a:rPr lang="en-US" altLang="en-US" b="1" i="0" dirty="0">
                <a:solidFill>
                  <a:srgbClr val="FFFF00"/>
                </a:solidFill>
                <a:latin typeface="+mn-lt"/>
              </a:rPr>
              <a:t>Primarily emotional</a:t>
            </a:r>
          </a:p>
          <a:p>
            <a:pPr eaLnBrk="1" hangingPunct="1"/>
            <a:r>
              <a:rPr lang="en-US" altLang="en-US" b="1" i="0" dirty="0">
                <a:solidFill>
                  <a:srgbClr val="FFFF00"/>
                </a:solidFill>
                <a:latin typeface="+mn-lt"/>
              </a:rPr>
              <a:t>Heightened and diffuse awareness</a:t>
            </a:r>
          </a:p>
        </p:txBody>
      </p:sp>
      <p:sp>
        <p:nvSpPr>
          <p:cNvPr id="7172" name="Rectangle 4"/>
          <p:cNvSpPr>
            <a:spLocks noGrp="1" noChangeArrowheads="1"/>
          </p:cNvSpPr>
          <p:nvPr>
            <p:ph type="body" sz="half" idx="2"/>
          </p:nvPr>
        </p:nvSpPr>
        <p:spPr/>
        <p:txBody>
          <a:bodyPr/>
          <a:lstStyle/>
          <a:p>
            <a:pPr eaLnBrk="1" hangingPunct="1">
              <a:lnSpc>
                <a:spcPct val="90000"/>
              </a:lnSpc>
            </a:pPr>
            <a:r>
              <a:rPr lang="en-US" altLang="en-US" b="1" i="0" dirty="0">
                <a:solidFill>
                  <a:srgbClr val="FFFF00"/>
                </a:solidFill>
                <a:latin typeface="+mn-lt"/>
              </a:rPr>
              <a:t>No target displacement</a:t>
            </a:r>
          </a:p>
          <a:p>
            <a:pPr eaLnBrk="1" hangingPunct="1">
              <a:lnSpc>
                <a:spcPct val="90000"/>
              </a:lnSpc>
            </a:pPr>
            <a:r>
              <a:rPr lang="en-US" altLang="en-US" b="1" i="0" dirty="0">
                <a:solidFill>
                  <a:srgbClr val="FFFF00"/>
                </a:solidFill>
                <a:latin typeface="+mn-lt"/>
              </a:rPr>
              <a:t>No time limit to behavior</a:t>
            </a:r>
          </a:p>
          <a:p>
            <a:pPr eaLnBrk="1" hangingPunct="1">
              <a:lnSpc>
                <a:spcPct val="90000"/>
              </a:lnSpc>
            </a:pPr>
            <a:r>
              <a:rPr lang="en-US" altLang="en-US" b="1" i="0" dirty="0">
                <a:solidFill>
                  <a:srgbClr val="FFFF00"/>
                </a:solidFill>
                <a:latin typeface="+mn-lt"/>
              </a:rPr>
              <a:t>Preceded by private ritual</a:t>
            </a:r>
          </a:p>
          <a:p>
            <a:pPr eaLnBrk="1" hangingPunct="1">
              <a:lnSpc>
                <a:spcPct val="90000"/>
              </a:lnSpc>
            </a:pPr>
            <a:r>
              <a:rPr lang="en-US" altLang="en-US" b="1" i="0" dirty="0">
                <a:solidFill>
                  <a:srgbClr val="FFFF00"/>
                </a:solidFill>
                <a:latin typeface="+mn-lt"/>
              </a:rPr>
              <a:t>Primarily cognitive-conative</a:t>
            </a:r>
          </a:p>
          <a:p>
            <a:pPr eaLnBrk="1" hangingPunct="1">
              <a:lnSpc>
                <a:spcPct val="90000"/>
              </a:lnSpc>
            </a:pPr>
            <a:r>
              <a:rPr lang="en-US" altLang="en-US" b="1" i="0" dirty="0">
                <a:solidFill>
                  <a:srgbClr val="FFFF00"/>
                </a:solidFill>
                <a:latin typeface="+mn-lt"/>
              </a:rPr>
              <a:t>Focused awareness</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9314FDF2-EAF6-417B-AFCD-B79BA6B4A31D}"/>
              </a:ext>
            </a:extLst>
          </p:cNvPr>
          <p:cNvSpPr>
            <a:spLocks noGrp="1"/>
          </p:cNvSpPr>
          <p:nvPr>
            <p:ph type="dt" sz="half" idx="10"/>
          </p:nvPr>
        </p:nvSpPr>
        <p:spPr/>
        <p:txBody>
          <a:bodyPr/>
          <a:lstStyle/>
          <a:p>
            <a:pPr>
              <a:defRPr/>
            </a:pPr>
            <a:fld id="{0685D09B-0F4D-474F-AA97-6241A309CDED}" type="datetime1">
              <a:rPr lang="en-US" smtClean="0"/>
              <a:t>9/27/2022</a:t>
            </a:fld>
            <a:endParaRPr lang="en-US" dirty="0"/>
          </a:p>
        </p:txBody>
      </p:sp>
    </p:spTree>
    <p:extLst>
      <p:ext uri="{BB962C8B-B14F-4D97-AF65-F5344CB8AC3E}">
        <p14:creationId xmlns:p14="http://schemas.microsoft.com/office/powerpoint/2010/main" val="343467571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90500" y="408993"/>
            <a:ext cx="9585675" cy="935213"/>
          </a:xfrm>
          <a:prstGeom prst="rect">
            <a:avLst/>
          </a:prstGeom>
        </p:spPr>
        <p:txBody>
          <a:bodyPr spcFirstLastPara="1" vert="horz" wrap="square" lIns="102853" tIns="102853" rIns="102853" bIns="102853" numCol="1" anchor="b" anchorCtr="0" compatLnSpc="1">
            <a:prstTxWarp prst="textNoShape">
              <a:avLst/>
            </a:prstTxWarp>
            <a:noAutofit/>
          </a:bodyPr>
          <a:lstStyle/>
          <a:p>
            <a:r>
              <a:rPr lang="en" dirty="0">
                <a:solidFill>
                  <a:srgbClr val="FFFF00"/>
                </a:solidFill>
              </a:rPr>
              <a:t>Relevance of Risk Factors</a:t>
            </a:r>
            <a:endParaRPr dirty="0">
              <a:solidFill>
                <a:srgbClr val="FFFF00"/>
              </a:solidFill>
            </a:endParaRPr>
          </a:p>
        </p:txBody>
      </p:sp>
      <p:sp>
        <p:nvSpPr>
          <p:cNvPr id="179" name="Shape 179"/>
          <p:cNvSpPr txBox="1">
            <a:spLocks noGrp="1"/>
          </p:cNvSpPr>
          <p:nvPr>
            <p:ph type="body" idx="1"/>
          </p:nvPr>
        </p:nvSpPr>
        <p:spPr>
          <a:xfrm>
            <a:off x="350662" y="1308499"/>
            <a:ext cx="9585675" cy="3773250"/>
          </a:xfrm>
          <a:prstGeom prst="rect">
            <a:avLst/>
          </a:prstGeom>
        </p:spPr>
        <p:txBody>
          <a:bodyPr spcFirstLastPara="1" vert="horz" wrap="square" lIns="102853" tIns="102853" rIns="102853" bIns="102853" numCol="1" anchor="t" anchorCtr="0" compatLnSpc="1">
            <a:prstTxWarp prst="textNoShape">
              <a:avLst/>
            </a:prstTxWarp>
            <a:noAutofit/>
          </a:bodyPr>
          <a:lstStyle/>
          <a:p>
            <a:pPr marL="0" indent="0">
              <a:lnSpc>
                <a:spcPct val="90000"/>
              </a:lnSpc>
              <a:spcBef>
                <a:spcPts val="1125"/>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•The extent to which the risk factor is critical to formulation of what caused the evaluee to act violently and how to best prevent it again in the future</a:t>
            </a:r>
            <a:endParaRPr sz="1800" b="1" dirty="0">
              <a:solidFill>
                <a:srgbClr val="FFFF00"/>
              </a:solidFill>
              <a:latin typeface="Garamond" panose="02020404030301010803" pitchFamily="18" charset="0"/>
              <a:ea typeface="Economica"/>
              <a:cs typeface="Economica"/>
              <a:sym typeface="Economica"/>
            </a:endParaRPr>
          </a:p>
          <a:p>
            <a:pPr marL="0" indent="514350">
              <a:lnSpc>
                <a:spcPct val="90000"/>
              </a:lnSpc>
              <a:spcBef>
                <a:spcPts val="1125"/>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•What makes a risk factor relevant?</a:t>
            </a:r>
            <a:endParaRPr sz="1800" b="1" dirty="0">
              <a:solidFill>
                <a:srgbClr val="FFFF00"/>
              </a:solidFill>
              <a:latin typeface="Garamond" panose="02020404030301010803" pitchFamily="18" charset="0"/>
              <a:ea typeface="Economica"/>
              <a:cs typeface="Economica"/>
              <a:sym typeface="Economica"/>
            </a:endParaRPr>
          </a:p>
          <a:p>
            <a:pPr marL="0" indent="0">
              <a:lnSpc>
                <a:spcPct val="90000"/>
              </a:lnSpc>
              <a:spcBef>
                <a:spcPts val="1125"/>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•Relevance of risk factors should always be determined after all of the</a:t>
            </a:r>
          </a:p>
          <a:p>
            <a:pPr marL="0" indent="0">
              <a:lnSpc>
                <a:spcPct val="90000"/>
              </a:lnSpc>
              <a:spcBef>
                <a:spcPts val="1125"/>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  presence ratings are coded for</a:t>
            </a:r>
            <a:endParaRPr sz="1800" b="1" dirty="0">
              <a:solidFill>
                <a:srgbClr val="FFFF00"/>
              </a:solidFill>
              <a:latin typeface="Garamond" panose="02020404030301010803" pitchFamily="18" charset="0"/>
              <a:ea typeface="Economica"/>
              <a:cs typeface="Economica"/>
              <a:sym typeface="Economica"/>
            </a:endParaRPr>
          </a:p>
          <a:p>
            <a:pPr marL="0" indent="0">
              <a:lnSpc>
                <a:spcPct val="90000"/>
              </a:lnSpc>
              <a:spcBef>
                <a:spcPts val="1125"/>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•Three functional roles to engage with violence</a:t>
            </a:r>
            <a:endParaRPr sz="1800" b="1" dirty="0">
              <a:solidFill>
                <a:srgbClr val="FFFF00"/>
              </a:solidFill>
              <a:latin typeface="Garamond" panose="02020404030301010803" pitchFamily="18" charset="0"/>
              <a:ea typeface="Economica"/>
              <a:cs typeface="Economica"/>
              <a:sym typeface="Economica"/>
            </a:endParaRPr>
          </a:p>
          <a:p>
            <a:pPr marL="0" indent="514350">
              <a:lnSpc>
                <a:spcPct val="90000"/>
              </a:lnSpc>
              <a:spcBef>
                <a:spcPts val="563"/>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•Motivate, Disinhibit, Destabilize</a:t>
            </a:r>
            <a:endParaRPr sz="1800" b="1" dirty="0">
              <a:solidFill>
                <a:srgbClr val="FFFF00"/>
              </a:solidFill>
              <a:latin typeface="Garamond" panose="02020404030301010803" pitchFamily="18" charset="0"/>
              <a:ea typeface="Economica"/>
              <a:cs typeface="Economica"/>
              <a:sym typeface="Economica"/>
            </a:endParaRPr>
          </a:p>
          <a:p>
            <a:pPr marL="0" indent="0">
              <a:lnSpc>
                <a:spcPct val="90000"/>
              </a:lnSpc>
              <a:spcBef>
                <a:spcPts val="1125"/>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•Coded on 3-level scale</a:t>
            </a:r>
            <a:endParaRPr sz="1800" b="1" i="1" dirty="0">
              <a:solidFill>
                <a:srgbClr val="FFFF00"/>
              </a:solidFill>
              <a:latin typeface="Garamond" panose="02020404030301010803" pitchFamily="18" charset="0"/>
              <a:ea typeface="Economica"/>
              <a:cs typeface="Economica"/>
              <a:sym typeface="Economica"/>
            </a:endParaRPr>
          </a:p>
          <a:p>
            <a:pPr marL="0" indent="514350">
              <a:lnSpc>
                <a:spcPct val="90000"/>
              </a:lnSpc>
              <a:spcBef>
                <a:spcPts val="563"/>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•Low</a:t>
            </a:r>
            <a:endParaRPr sz="1800" b="1" dirty="0">
              <a:solidFill>
                <a:srgbClr val="FFFF00"/>
              </a:solidFill>
              <a:latin typeface="Garamond" panose="02020404030301010803" pitchFamily="18" charset="0"/>
              <a:ea typeface="Economica"/>
              <a:cs typeface="Economica"/>
              <a:sym typeface="Economica"/>
            </a:endParaRPr>
          </a:p>
          <a:p>
            <a:pPr marL="0" indent="514350">
              <a:lnSpc>
                <a:spcPct val="90000"/>
              </a:lnSpc>
              <a:spcBef>
                <a:spcPts val="563"/>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•Moderate</a:t>
            </a:r>
            <a:endParaRPr sz="1800" b="1" dirty="0">
              <a:solidFill>
                <a:srgbClr val="FFFF00"/>
              </a:solidFill>
              <a:latin typeface="Garamond" panose="02020404030301010803" pitchFamily="18" charset="0"/>
              <a:ea typeface="Economica"/>
              <a:cs typeface="Economica"/>
              <a:sym typeface="Economica"/>
            </a:endParaRPr>
          </a:p>
          <a:p>
            <a:pPr marL="0" indent="514350">
              <a:lnSpc>
                <a:spcPct val="90000"/>
              </a:lnSpc>
              <a:spcBef>
                <a:spcPts val="563"/>
              </a:spcBef>
              <a:buClr>
                <a:schemeClr val="dk1"/>
              </a:buClr>
              <a:buSzPts val="1100"/>
              <a:buNone/>
            </a:pPr>
            <a:r>
              <a:rPr lang="en" sz="1800" b="1" dirty="0">
                <a:solidFill>
                  <a:srgbClr val="FFFF00"/>
                </a:solidFill>
                <a:latin typeface="Garamond" panose="02020404030301010803" pitchFamily="18" charset="0"/>
                <a:ea typeface="Economica"/>
                <a:cs typeface="Economica"/>
                <a:sym typeface="Economica"/>
              </a:rPr>
              <a:t>•High</a:t>
            </a:r>
            <a:endParaRPr sz="1800" b="1" dirty="0">
              <a:solidFill>
                <a:srgbClr val="FFFF00"/>
              </a:solidFill>
              <a:latin typeface="Garamond" panose="02020404030301010803" pitchFamily="18" charset="0"/>
              <a:ea typeface="Economica"/>
              <a:cs typeface="Economica"/>
              <a:sym typeface="Economica"/>
            </a:endParaRPr>
          </a:p>
          <a:p>
            <a:pPr marL="0" indent="0">
              <a:spcAft>
                <a:spcPts val="1800"/>
              </a:spcAft>
              <a:buNone/>
            </a:pPr>
            <a:endParaRPr sz="1800" b="1" dirty="0">
              <a:solidFill>
                <a:srgbClr val="FFFF00"/>
              </a:solidFill>
              <a:latin typeface="Garamond" panose="02020404030301010803" pitchFamily="18" charset="0"/>
              <a:ea typeface="Economica"/>
              <a:cs typeface="Economica"/>
              <a:sym typeface="Economica"/>
            </a:endParaRPr>
          </a:p>
        </p:txBody>
      </p:sp>
      <p:pic>
        <p:nvPicPr>
          <p:cNvPr id="180" name="Shape 180"/>
          <p:cNvPicPr preferRelativeResize="0"/>
          <p:nvPr/>
        </p:nvPicPr>
        <p:blipFill>
          <a:blip r:embed="rId3">
            <a:alphaModFix/>
          </a:blip>
          <a:stretch>
            <a:fillRect/>
          </a:stretch>
        </p:blipFill>
        <p:spPr>
          <a:xfrm>
            <a:off x="5448300" y="3048000"/>
            <a:ext cx="4019306" cy="3264469"/>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771525" y="1066800"/>
            <a:ext cx="8743950" cy="1143000"/>
          </a:xfrm>
        </p:spPr>
        <p:txBody>
          <a:bodyPr/>
          <a:lstStyle/>
          <a:p>
            <a:pPr>
              <a:defRPr/>
            </a:pPr>
            <a:br>
              <a:rPr lang="en-US" b="1" i="0" dirty="0">
                <a:solidFill>
                  <a:srgbClr val="FFFF00"/>
                </a:solidFill>
                <a:latin typeface="+mn-lt"/>
              </a:rPr>
            </a:br>
            <a:r>
              <a:rPr lang="en-US" b="1" i="0" u="sng" dirty="0">
                <a:solidFill>
                  <a:srgbClr val="FFFF00"/>
                </a:solidFill>
                <a:latin typeface="+mn-lt"/>
              </a:rPr>
              <a:t>Guidelines for Stalking Assessment and Management</a:t>
            </a:r>
            <a:r>
              <a:rPr lang="en-US" b="1" i="0" dirty="0">
                <a:solidFill>
                  <a:srgbClr val="FFFF00"/>
                </a:solidFill>
                <a:latin typeface="+mn-lt"/>
              </a:rPr>
              <a:t> (SAM)</a:t>
            </a:r>
          </a:p>
        </p:txBody>
      </p:sp>
      <p:sp>
        <p:nvSpPr>
          <p:cNvPr id="123907" name="Content Placeholder 2"/>
          <p:cNvSpPr>
            <a:spLocks noGrp="1"/>
          </p:cNvSpPr>
          <p:nvPr>
            <p:ph idx="1"/>
          </p:nvPr>
        </p:nvSpPr>
        <p:spPr>
          <a:xfrm>
            <a:off x="1566268" y="3048000"/>
            <a:ext cx="8743950" cy="4114800"/>
          </a:xfrm>
        </p:spPr>
        <p:txBody>
          <a:bodyPr/>
          <a:lstStyle/>
          <a:p>
            <a:r>
              <a:rPr lang="en-US" altLang="en-US" b="1" i="0" dirty="0">
                <a:solidFill>
                  <a:srgbClr val="FFFF00"/>
                </a:solidFill>
                <a:latin typeface="+mn-lt"/>
              </a:rPr>
              <a:t>Kropp, Hart &amp; Lyon, 2008</a:t>
            </a:r>
          </a:p>
          <a:p>
            <a:r>
              <a:rPr lang="en-US" altLang="en-US" b="1" i="0" dirty="0">
                <a:solidFill>
                  <a:srgbClr val="FFFF00"/>
                </a:solidFill>
                <a:latin typeface="+mn-lt"/>
              </a:rPr>
              <a:t>www.proactive-resolutions.com</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4E4C99C8-A815-4CA9-A45A-C48712FDEE23}"/>
              </a:ext>
            </a:extLst>
          </p:cNvPr>
          <p:cNvSpPr>
            <a:spLocks noGrp="1"/>
          </p:cNvSpPr>
          <p:nvPr>
            <p:ph type="dt" sz="half" idx="10"/>
          </p:nvPr>
        </p:nvSpPr>
        <p:spPr/>
        <p:txBody>
          <a:bodyPr/>
          <a:lstStyle/>
          <a:p>
            <a:pPr>
              <a:defRPr/>
            </a:pPr>
            <a:fld id="{F2E79967-DF41-484C-9E5B-F6DEBE33ACCD}" type="datetime1">
              <a:rPr lang="en-US" smtClean="0"/>
              <a:t>9/27/2022</a:t>
            </a:fld>
            <a:endParaRPr lang="en-US" dirty="0"/>
          </a:p>
        </p:txBody>
      </p:sp>
    </p:spTree>
    <p:extLst>
      <p:ext uri="{BB962C8B-B14F-4D97-AF65-F5344CB8AC3E}">
        <p14:creationId xmlns:p14="http://schemas.microsoft.com/office/powerpoint/2010/main" val="37689496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06F9-2A10-4E7D-BC05-55139500B6C5}"/>
              </a:ext>
            </a:extLst>
          </p:cNvPr>
          <p:cNvSpPr>
            <a:spLocks noGrp="1"/>
          </p:cNvSpPr>
          <p:nvPr>
            <p:ph type="title"/>
          </p:nvPr>
        </p:nvSpPr>
        <p:spPr>
          <a:xfrm>
            <a:off x="514350" y="274638"/>
            <a:ext cx="9258300" cy="868362"/>
          </a:xfrm>
        </p:spPr>
        <p:txBody>
          <a:bodyPr/>
          <a:lstStyle/>
          <a:p>
            <a:r>
              <a:rPr lang="en-US" b="1" i="0" dirty="0">
                <a:solidFill>
                  <a:srgbClr val="FFFF00"/>
                </a:solidFill>
                <a:latin typeface="+mn-lt"/>
              </a:rPr>
              <a:t>Populations and Purpose</a:t>
            </a:r>
          </a:p>
        </p:txBody>
      </p:sp>
      <p:sp>
        <p:nvSpPr>
          <p:cNvPr id="3" name="Content Placeholder 2">
            <a:extLst>
              <a:ext uri="{FF2B5EF4-FFF2-40B4-BE49-F238E27FC236}">
                <a16:creationId xmlns:a16="http://schemas.microsoft.com/office/drawing/2014/main" id="{4BD31496-113C-401B-93CB-B9C232F7EF3B}"/>
              </a:ext>
            </a:extLst>
          </p:cNvPr>
          <p:cNvSpPr>
            <a:spLocks noGrp="1"/>
          </p:cNvSpPr>
          <p:nvPr>
            <p:ph idx="1"/>
          </p:nvPr>
        </p:nvSpPr>
        <p:spPr>
          <a:xfrm>
            <a:off x="526126" y="1126375"/>
            <a:ext cx="9258300" cy="4525963"/>
          </a:xfrm>
        </p:spPr>
        <p:txBody>
          <a:bodyPr/>
          <a:lstStyle/>
          <a:p>
            <a:pPr>
              <a:buFont typeface="Wingdings" panose="05000000000000000000" pitchFamily="2" charset="2"/>
              <a:buChar char="§"/>
            </a:pPr>
            <a:r>
              <a:rPr lang="en-US" sz="2400" b="1" i="0" dirty="0">
                <a:solidFill>
                  <a:srgbClr val="FFFF00"/>
                </a:solidFill>
                <a:latin typeface="+mn-lt"/>
              </a:rPr>
              <a:t>Structured Professional Judgement Guidelines</a:t>
            </a:r>
          </a:p>
          <a:p>
            <a:pPr>
              <a:buFont typeface="Wingdings" panose="05000000000000000000" pitchFamily="2" charset="2"/>
              <a:buChar char="§"/>
            </a:pPr>
            <a:r>
              <a:rPr lang="en-US" sz="2400" b="1" i="0" dirty="0">
                <a:solidFill>
                  <a:srgbClr val="FFFF00"/>
                </a:solidFill>
                <a:latin typeface="+mn-lt"/>
              </a:rPr>
              <a:t>Assessment and management of risk for Stalking</a:t>
            </a:r>
          </a:p>
          <a:p>
            <a:pPr>
              <a:buFont typeface="Wingdings" panose="05000000000000000000" pitchFamily="2" charset="2"/>
              <a:buChar char="§"/>
            </a:pPr>
            <a:r>
              <a:rPr lang="en-US" sz="2400" b="1" i="0" dirty="0">
                <a:solidFill>
                  <a:srgbClr val="FFFF00"/>
                </a:solidFill>
                <a:latin typeface="+mn-lt"/>
              </a:rPr>
              <a:t>Systemic, standardized, formal approach</a:t>
            </a:r>
          </a:p>
          <a:p>
            <a:pPr>
              <a:buFont typeface="Wingdings" panose="05000000000000000000" pitchFamily="2" charset="2"/>
              <a:buChar char="§"/>
            </a:pPr>
            <a:r>
              <a:rPr lang="en-US" sz="2400" b="1" i="0" dirty="0">
                <a:solidFill>
                  <a:srgbClr val="FFFF00"/>
                </a:solidFill>
                <a:latin typeface="+mn-lt"/>
              </a:rPr>
              <a:t>Total of 3 domains – 30 items in total</a:t>
            </a:r>
          </a:p>
          <a:p>
            <a:pPr>
              <a:buFont typeface="Wingdings" panose="05000000000000000000" pitchFamily="2" charset="2"/>
              <a:buChar char="§"/>
            </a:pPr>
            <a:r>
              <a:rPr lang="en-US" sz="2400" b="1" i="0" dirty="0">
                <a:solidFill>
                  <a:srgbClr val="FFFF00"/>
                </a:solidFill>
                <a:latin typeface="+mn-lt"/>
              </a:rPr>
              <a:t>Intended use for cases when there is a known or suspected history of stalking</a:t>
            </a:r>
          </a:p>
          <a:p>
            <a:pPr>
              <a:buFont typeface="Wingdings" panose="05000000000000000000" pitchFamily="2" charset="2"/>
              <a:buChar char="§"/>
            </a:pPr>
            <a:r>
              <a:rPr lang="en-US" sz="2400" b="1" i="0" dirty="0">
                <a:solidFill>
                  <a:srgbClr val="FFFF00"/>
                </a:solidFill>
                <a:latin typeface="+mn-lt"/>
              </a:rPr>
              <a:t>18 or older, regardless of gender</a:t>
            </a:r>
          </a:p>
          <a:p>
            <a:pPr>
              <a:buFont typeface="Wingdings" panose="05000000000000000000" pitchFamily="2" charset="2"/>
              <a:buChar char="§"/>
            </a:pPr>
            <a:r>
              <a:rPr lang="en-US" sz="2400" b="1" i="0" dirty="0">
                <a:solidFill>
                  <a:srgbClr val="FFFF00"/>
                </a:solidFill>
                <a:latin typeface="+mn-lt"/>
              </a:rPr>
              <a:t>Child and adolescents use is limited, at best</a:t>
            </a:r>
          </a:p>
          <a:p>
            <a:pPr>
              <a:buFont typeface="Wingdings" panose="05000000000000000000" pitchFamily="2" charset="2"/>
              <a:buChar char="§"/>
            </a:pPr>
            <a:r>
              <a:rPr lang="en-US" sz="2400" b="1" i="0" dirty="0">
                <a:solidFill>
                  <a:srgbClr val="FFFF00"/>
                </a:solidFill>
                <a:latin typeface="+mn-lt"/>
              </a:rPr>
              <a:t>Best with single perpetrator and single victim</a:t>
            </a:r>
          </a:p>
        </p:txBody>
      </p:sp>
      <p:sp>
        <p:nvSpPr>
          <p:cNvPr id="5" name="Footer Placeholder 4">
            <a:extLst>
              <a:ext uri="{FF2B5EF4-FFF2-40B4-BE49-F238E27FC236}">
                <a16:creationId xmlns:a16="http://schemas.microsoft.com/office/drawing/2014/main" id="{FDBF6E11-D822-43C2-98BF-5DF95E792598}"/>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EB7A0EC1-5BCF-4ECF-B2CB-DE031598A859}"/>
              </a:ext>
            </a:extLst>
          </p:cNvPr>
          <p:cNvSpPr>
            <a:spLocks noGrp="1"/>
          </p:cNvSpPr>
          <p:nvPr>
            <p:ph type="dt" sz="half" idx="10"/>
          </p:nvPr>
        </p:nvSpPr>
        <p:spPr/>
        <p:txBody>
          <a:bodyPr/>
          <a:lstStyle/>
          <a:p>
            <a:pPr>
              <a:defRPr/>
            </a:pPr>
            <a:fld id="{185C3794-92C2-4CB0-A4AF-6EA322F8415F}" type="datetime1">
              <a:rPr lang="en-US" smtClean="0"/>
              <a:t>9/27/2022</a:t>
            </a:fld>
            <a:endParaRPr lang="en-US" dirty="0"/>
          </a:p>
        </p:txBody>
      </p:sp>
    </p:spTree>
    <p:extLst>
      <p:ext uri="{BB962C8B-B14F-4D97-AF65-F5344CB8AC3E}">
        <p14:creationId xmlns:p14="http://schemas.microsoft.com/office/powerpoint/2010/main" val="108648088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06F9-2A10-4E7D-BC05-55139500B6C5}"/>
              </a:ext>
            </a:extLst>
          </p:cNvPr>
          <p:cNvSpPr>
            <a:spLocks noGrp="1"/>
          </p:cNvSpPr>
          <p:nvPr>
            <p:ph type="title"/>
          </p:nvPr>
        </p:nvSpPr>
        <p:spPr>
          <a:xfrm>
            <a:off x="514350" y="274638"/>
            <a:ext cx="9258300" cy="868362"/>
          </a:xfrm>
        </p:spPr>
        <p:txBody>
          <a:bodyPr/>
          <a:lstStyle/>
          <a:p>
            <a:r>
              <a:rPr lang="en-US" b="1" i="0" dirty="0">
                <a:solidFill>
                  <a:srgbClr val="FFFF00"/>
                </a:solidFill>
                <a:latin typeface="+mn-lt"/>
              </a:rPr>
              <a:t>Coding Presence and Relevance</a:t>
            </a:r>
          </a:p>
        </p:txBody>
      </p:sp>
      <p:sp>
        <p:nvSpPr>
          <p:cNvPr id="3" name="Content Placeholder 2">
            <a:extLst>
              <a:ext uri="{FF2B5EF4-FFF2-40B4-BE49-F238E27FC236}">
                <a16:creationId xmlns:a16="http://schemas.microsoft.com/office/drawing/2014/main" id="{4BD31496-113C-401B-93CB-B9C232F7EF3B}"/>
              </a:ext>
            </a:extLst>
          </p:cNvPr>
          <p:cNvSpPr>
            <a:spLocks noGrp="1"/>
          </p:cNvSpPr>
          <p:nvPr>
            <p:ph idx="1"/>
          </p:nvPr>
        </p:nvSpPr>
        <p:spPr>
          <a:xfrm>
            <a:off x="526126" y="1126375"/>
            <a:ext cx="9258300" cy="4525963"/>
          </a:xfrm>
        </p:spPr>
        <p:txBody>
          <a:bodyPr/>
          <a:lstStyle/>
          <a:p>
            <a:pPr>
              <a:buFont typeface="Wingdings" panose="05000000000000000000" pitchFamily="2" charset="2"/>
              <a:buChar char="v"/>
            </a:pPr>
            <a:r>
              <a:rPr lang="en-US" sz="2400" b="1" i="0" dirty="0">
                <a:solidFill>
                  <a:srgbClr val="FFFF00"/>
                </a:solidFill>
                <a:latin typeface="+mn-lt"/>
              </a:rPr>
              <a:t>Items coded as either</a:t>
            </a:r>
          </a:p>
          <a:p>
            <a:pPr lvl="1">
              <a:buFont typeface="Wingdings" panose="05000000000000000000" pitchFamily="2" charset="2"/>
              <a:buChar char="v"/>
            </a:pPr>
            <a:r>
              <a:rPr lang="en-US" sz="2000" b="1" i="0" dirty="0">
                <a:solidFill>
                  <a:srgbClr val="FFFF00"/>
                </a:solidFill>
                <a:latin typeface="+mn-lt"/>
              </a:rPr>
              <a:t>Yes, ?, N, Omit</a:t>
            </a:r>
          </a:p>
          <a:p>
            <a:pPr>
              <a:buFont typeface="Wingdings" panose="05000000000000000000" pitchFamily="2" charset="2"/>
              <a:buChar char="v"/>
            </a:pPr>
            <a:endParaRPr lang="en-US" sz="2400" b="1" i="0" dirty="0">
              <a:solidFill>
                <a:srgbClr val="FFFF00"/>
              </a:solidFill>
              <a:latin typeface="+mn-lt"/>
            </a:endParaRPr>
          </a:p>
          <a:p>
            <a:pPr>
              <a:buFont typeface="Wingdings" panose="05000000000000000000" pitchFamily="2" charset="2"/>
              <a:buChar char="v"/>
            </a:pPr>
            <a:r>
              <a:rPr lang="en-US" sz="2400" b="1" i="0" dirty="0">
                <a:solidFill>
                  <a:srgbClr val="FFFF00"/>
                </a:solidFill>
                <a:latin typeface="+mn-lt"/>
              </a:rPr>
              <a:t>Relevance coded as either</a:t>
            </a:r>
          </a:p>
          <a:p>
            <a:pPr lvl="1">
              <a:buFont typeface="Wingdings" panose="05000000000000000000" pitchFamily="2" charset="2"/>
              <a:buChar char="v"/>
            </a:pPr>
            <a:r>
              <a:rPr lang="en-US" sz="2000" b="1" i="0" dirty="0">
                <a:solidFill>
                  <a:srgbClr val="FFFF00"/>
                </a:solidFill>
                <a:latin typeface="+mn-lt"/>
              </a:rPr>
              <a:t>Yes, ?, N, Omit</a:t>
            </a:r>
          </a:p>
          <a:p>
            <a:pPr>
              <a:buFont typeface="Wingdings" panose="05000000000000000000" pitchFamily="2" charset="2"/>
              <a:buChar char="v"/>
            </a:pPr>
            <a:endParaRPr lang="en-US" sz="2400" b="1" i="0" dirty="0">
              <a:solidFill>
                <a:srgbClr val="FFFF00"/>
              </a:solidFill>
              <a:latin typeface="+mn-lt"/>
            </a:endParaRPr>
          </a:p>
          <a:p>
            <a:pPr>
              <a:buFont typeface="Wingdings" panose="05000000000000000000" pitchFamily="2" charset="2"/>
              <a:buChar char="v"/>
            </a:pPr>
            <a:r>
              <a:rPr lang="en-US" sz="2400" b="1" i="0" dirty="0">
                <a:solidFill>
                  <a:srgbClr val="FFFF00"/>
                </a:solidFill>
                <a:latin typeface="+mn-lt"/>
              </a:rPr>
              <a:t>Time Frames</a:t>
            </a:r>
          </a:p>
          <a:p>
            <a:pPr>
              <a:buFont typeface="Wingdings" panose="05000000000000000000" pitchFamily="2" charset="2"/>
              <a:buChar char="v"/>
            </a:pPr>
            <a:r>
              <a:rPr lang="en-US" sz="2400" b="1" i="0" dirty="0">
                <a:solidFill>
                  <a:srgbClr val="FFFF00"/>
                </a:solidFill>
                <a:latin typeface="+mn-lt"/>
              </a:rPr>
              <a:t>“Current” versus “Prior”</a:t>
            </a:r>
          </a:p>
          <a:p>
            <a:pPr lvl="1">
              <a:buFont typeface="Wingdings" panose="05000000000000000000" pitchFamily="2" charset="2"/>
              <a:buChar char="v"/>
            </a:pPr>
            <a:r>
              <a:rPr lang="en-US" sz="2000" b="1" i="0" dirty="0">
                <a:solidFill>
                  <a:srgbClr val="FFFF00"/>
                </a:solidFill>
                <a:latin typeface="+mn-lt"/>
              </a:rPr>
              <a:t>Current = status of factors since start point of most recent pattern of stalking behavior</a:t>
            </a:r>
          </a:p>
          <a:p>
            <a:pPr lvl="1">
              <a:buFont typeface="Wingdings" panose="05000000000000000000" pitchFamily="2" charset="2"/>
              <a:buChar char="v"/>
            </a:pPr>
            <a:r>
              <a:rPr lang="en-US" sz="2000" b="1" i="0" dirty="0">
                <a:solidFill>
                  <a:srgbClr val="FFFF00"/>
                </a:solidFill>
                <a:latin typeface="+mn-lt"/>
              </a:rPr>
              <a:t>Prior = past stalking of the same or different primary victim</a:t>
            </a:r>
          </a:p>
        </p:txBody>
      </p:sp>
      <p:sp>
        <p:nvSpPr>
          <p:cNvPr id="5" name="Footer Placeholder 4">
            <a:extLst>
              <a:ext uri="{FF2B5EF4-FFF2-40B4-BE49-F238E27FC236}">
                <a16:creationId xmlns:a16="http://schemas.microsoft.com/office/drawing/2014/main" id="{FDBF6E11-D822-43C2-98BF-5DF95E792598}"/>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75D03EBA-10AE-4C96-A4B6-40DEEAC8D5B0}"/>
              </a:ext>
            </a:extLst>
          </p:cNvPr>
          <p:cNvSpPr>
            <a:spLocks noGrp="1"/>
          </p:cNvSpPr>
          <p:nvPr>
            <p:ph type="dt" sz="half" idx="10"/>
          </p:nvPr>
        </p:nvSpPr>
        <p:spPr/>
        <p:txBody>
          <a:bodyPr/>
          <a:lstStyle/>
          <a:p>
            <a:pPr>
              <a:defRPr/>
            </a:pPr>
            <a:fld id="{722C8F1A-F696-43F9-859E-7939C9AE0B91}" type="datetime1">
              <a:rPr lang="en-US" smtClean="0"/>
              <a:t>9/27/2022</a:t>
            </a:fld>
            <a:endParaRPr lang="en-US" dirty="0"/>
          </a:p>
        </p:txBody>
      </p:sp>
    </p:spTree>
    <p:extLst>
      <p:ext uri="{BB962C8B-B14F-4D97-AF65-F5344CB8AC3E}">
        <p14:creationId xmlns:p14="http://schemas.microsoft.com/office/powerpoint/2010/main" val="9135302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06F9-2A10-4E7D-BC05-55139500B6C5}"/>
              </a:ext>
            </a:extLst>
          </p:cNvPr>
          <p:cNvSpPr>
            <a:spLocks noGrp="1"/>
          </p:cNvSpPr>
          <p:nvPr>
            <p:ph type="title"/>
          </p:nvPr>
        </p:nvSpPr>
        <p:spPr>
          <a:xfrm>
            <a:off x="514350" y="274638"/>
            <a:ext cx="9258300" cy="868362"/>
          </a:xfrm>
        </p:spPr>
        <p:txBody>
          <a:bodyPr/>
          <a:lstStyle/>
          <a:p>
            <a:r>
              <a:rPr lang="en-US" b="1" i="0" dirty="0">
                <a:solidFill>
                  <a:srgbClr val="FFFF00"/>
                </a:solidFill>
                <a:latin typeface="+mn-lt"/>
              </a:rPr>
              <a:t>Final Step – Conclusory Opinion</a:t>
            </a:r>
          </a:p>
        </p:txBody>
      </p:sp>
      <p:sp>
        <p:nvSpPr>
          <p:cNvPr id="3" name="Content Placeholder 2">
            <a:extLst>
              <a:ext uri="{FF2B5EF4-FFF2-40B4-BE49-F238E27FC236}">
                <a16:creationId xmlns:a16="http://schemas.microsoft.com/office/drawing/2014/main" id="{4BD31496-113C-401B-93CB-B9C232F7EF3B}"/>
              </a:ext>
            </a:extLst>
          </p:cNvPr>
          <p:cNvSpPr>
            <a:spLocks noGrp="1"/>
          </p:cNvSpPr>
          <p:nvPr>
            <p:ph idx="1"/>
          </p:nvPr>
        </p:nvSpPr>
        <p:spPr>
          <a:xfrm>
            <a:off x="514350" y="1166018"/>
            <a:ext cx="9258300" cy="4525963"/>
          </a:xfrm>
        </p:spPr>
        <p:txBody>
          <a:bodyPr/>
          <a:lstStyle/>
          <a:p>
            <a:pPr>
              <a:buFont typeface="Wingdings" panose="05000000000000000000" pitchFamily="2" charset="2"/>
              <a:buChar char="q"/>
            </a:pPr>
            <a:r>
              <a:rPr lang="en-US" b="1" i="0" dirty="0">
                <a:solidFill>
                  <a:srgbClr val="FFFF00"/>
                </a:solidFill>
                <a:latin typeface="+mn-lt"/>
              </a:rPr>
              <a:t>Document Summary Judgement</a:t>
            </a:r>
          </a:p>
          <a:p>
            <a:pPr marL="857250" lvl="1" indent="-457200">
              <a:buFont typeface="+mj-lt"/>
              <a:buAutoNum type="arabicPeriod"/>
            </a:pPr>
            <a:r>
              <a:rPr lang="en-US" sz="3200" b="1" i="0" dirty="0">
                <a:solidFill>
                  <a:srgbClr val="FFFF00"/>
                </a:solidFill>
                <a:latin typeface="+mn-lt"/>
              </a:rPr>
              <a:t>Case Prioritization: Low, Moderate or High</a:t>
            </a:r>
          </a:p>
          <a:p>
            <a:pPr marL="1257300" lvl="2" indent="-457200">
              <a:buFont typeface="Arial" panose="020B0604020202020204" pitchFamily="34" charset="0"/>
              <a:buChar char="•"/>
            </a:pPr>
            <a:r>
              <a:rPr lang="en-US" sz="3200" b="1" i="0" dirty="0">
                <a:solidFill>
                  <a:srgbClr val="FFFF00"/>
                </a:solidFill>
                <a:latin typeface="+mn-lt"/>
              </a:rPr>
              <a:t>Level of intervention needed to prevent person from committing stalking</a:t>
            </a:r>
          </a:p>
          <a:p>
            <a:pPr marL="857250" lvl="1" indent="-457200">
              <a:buFont typeface="+mj-lt"/>
              <a:buAutoNum type="arabicPeriod"/>
            </a:pPr>
            <a:r>
              <a:rPr lang="en-US" sz="3200" b="1" i="0" dirty="0">
                <a:solidFill>
                  <a:srgbClr val="FFFF00"/>
                </a:solidFill>
                <a:latin typeface="+mn-lt"/>
              </a:rPr>
              <a:t>Risk for Continued Stalking</a:t>
            </a:r>
          </a:p>
          <a:p>
            <a:pPr marL="1257300" lvl="2" indent="-457200">
              <a:buFont typeface="Arial" panose="020B0604020202020204" pitchFamily="34" charset="0"/>
              <a:buChar char="•"/>
            </a:pPr>
            <a:r>
              <a:rPr lang="en-US" sz="3200" b="1" i="0" dirty="0">
                <a:solidFill>
                  <a:srgbClr val="FFFF00"/>
                </a:solidFill>
                <a:latin typeface="+mn-lt"/>
              </a:rPr>
              <a:t>Low, Moderate or High</a:t>
            </a:r>
          </a:p>
          <a:p>
            <a:pPr marL="457200" indent="-457200">
              <a:buFont typeface="+mj-lt"/>
              <a:buAutoNum type="arabicPeriod"/>
            </a:pPr>
            <a:endParaRPr lang="en-US" b="1" i="0" dirty="0">
              <a:solidFill>
                <a:srgbClr val="FFFF00"/>
              </a:solidFill>
              <a:latin typeface="+mn-lt"/>
            </a:endParaRPr>
          </a:p>
          <a:p>
            <a:pPr marL="457200" indent="-457200">
              <a:buFont typeface="+mj-lt"/>
              <a:buAutoNum type="arabicPeriod"/>
            </a:pPr>
            <a:endParaRPr lang="en-US" b="1" i="0" dirty="0">
              <a:solidFill>
                <a:srgbClr val="FFFF00"/>
              </a:solidFill>
              <a:latin typeface="+mn-lt"/>
            </a:endParaRPr>
          </a:p>
          <a:p>
            <a:pPr marL="457200" indent="-457200">
              <a:buFont typeface="+mj-lt"/>
              <a:buAutoNum type="arabicPeriod"/>
            </a:pPr>
            <a:endParaRPr lang="en-US" b="1" i="0" dirty="0">
              <a:solidFill>
                <a:srgbClr val="FFFF00"/>
              </a:solidFill>
              <a:latin typeface="+mn-lt"/>
            </a:endParaRPr>
          </a:p>
        </p:txBody>
      </p:sp>
      <p:sp>
        <p:nvSpPr>
          <p:cNvPr id="5" name="Footer Placeholder 4">
            <a:extLst>
              <a:ext uri="{FF2B5EF4-FFF2-40B4-BE49-F238E27FC236}">
                <a16:creationId xmlns:a16="http://schemas.microsoft.com/office/drawing/2014/main" id="{FDBF6E11-D822-43C2-98BF-5DF95E792598}"/>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20C5B5BF-8657-4E6B-A92C-2693A0D0AB5A}"/>
              </a:ext>
            </a:extLst>
          </p:cNvPr>
          <p:cNvSpPr>
            <a:spLocks noGrp="1"/>
          </p:cNvSpPr>
          <p:nvPr>
            <p:ph type="dt" sz="half" idx="10"/>
          </p:nvPr>
        </p:nvSpPr>
        <p:spPr/>
        <p:txBody>
          <a:bodyPr/>
          <a:lstStyle/>
          <a:p>
            <a:pPr>
              <a:defRPr/>
            </a:pPr>
            <a:fld id="{4C4891C0-60D8-47CB-A301-61F2A641F2B6}" type="datetime1">
              <a:rPr lang="en-US" smtClean="0"/>
              <a:t>9/27/2022</a:t>
            </a:fld>
            <a:endParaRPr lang="en-US" dirty="0"/>
          </a:p>
        </p:txBody>
      </p:sp>
    </p:spTree>
    <p:extLst>
      <p:ext uri="{BB962C8B-B14F-4D97-AF65-F5344CB8AC3E}">
        <p14:creationId xmlns:p14="http://schemas.microsoft.com/office/powerpoint/2010/main" val="140886498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06F9-2A10-4E7D-BC05-55139500B6C5}"/>
              </a:ext>
            </a:extLst>
          </p:cNvPr>
          <p:cNvSpPr>
            <a:spLocks noGrp="1"/>
          </p:cNvSpPr>
          <p:nvPr>
            <p:ph type="title"/>
          </p:nvPr>
        </p:nvSpPr>
        <p:spPr>
          <a:xfrm>
            <a:off x="514350" y="274638"/>
            <a:ext cx="9258300" cy="868362"/>
          </a:xfrm>
        </p:spPr>
        <p:txBody>
          <a:bodyPr/>
          <a:lstStyle/>
          <a:p>
            <a:r>
              <a:rPr lang="en-US" b="1" i="0" dirty="0">
                <a:solidFill>
                  <a:srgbClr val="FFFF00"/>
                </a:solidFill>
                <a:latin typeface="+mn-lt"/>
              </a:rPr>
              <a:t>Final Step – Conclusory Opinion</a:t>
            </a:r>
          </a:p>
        </p:txBody>
      </p:sp>
      <p:sp>
        <p:nvSpPr>
          <p:cNvPr id="3" name="Content Placeholder 2">
            <a:extLst>
              <a:ext uri="{FF2B5EF4-FFF2-40B4-BE49-F238E27FC236}">
                <a16:creationId xmlns:a16="http://schemas.microsoft.com/office/drawing/2014/main" id="{4BD31496-113C-401B-93CB-B9C232F7EF3B}"/>
              </a:ext>
            </a:extLst>
          </p:cNvPr>
          <p:cNvSpPr>
            <a:spLocks noGrp="1"/>
          </p:cNvSpPr>
          <p:nvPr>
            <p:ph idx="1"/>
          </p:nvPr>
        </p:nvSpPr>
        <p:spPr>
          <a:xfrm>
            <a:off x="514350" y="1166018"/>
            <a:ext cx="9258300" cy="4525963"/>
          </a:xfrm>
        </p:spPr>
        <p:txBody>
          <a:bodyPr/>
          <a:lstStyle/>
          <a:p>
            <a:pPr>
              <a:buFont typeface="Wingdings" panose="05000000000000000000" pitchFamily="2" charset="2"/>
              <a:buChar char="q"/>
            </a:pPr>
            <a:r>
              <a:rPr lang="en-US" sz="2400" b="1" i="0" dirty="0">
                <a:solidFill>
                  <a:srgbClr val="FFFF00"/>
                </a:solidFill>
                <a:latin typeface="+mn-lt"/>
              </a:rPr>
              <a:t>Document Summary Judgement</a:t>
            </a:r>
          </a:p>
          <a:p>
            <a:pPr marL="857250" lvl="1" indent="-457200">
              <a:buFont typeface="+mj-lt"/>
              <a:buAutoNum type="arabicPeriod" startAt="3"/>
            </a:pPr>
            <a:r>
              <a:rPr lang="en-US" sz="2000" b="1" i="0" dirty="0">
                <a:solidFill>
                  <a:srgbClr val="FFFF00"/>
                </a:solidFill>
                <a:latin typeface="+mn-lt"/>
              </a:rPr>
              <a:t>Risk for Serious Physical Harm</a:t>
            </a:r>
          </a:p>
          <a:p>
            <a:pPr marL="1257300" lvl="2" indent="-457200">
              <a:buFont typeface="Arial" panose="020B0604020202020204" pitchFamily="34" charset="0"/>
              <a:buChar char="•"/>
            </a:pPr>
            <a:r>
              <a:rPr lang="en-US" sz="1600" b="1" i="0" dirty="0">
                <a:solidFill>
                  <a:srgbClr val="FFFF00"/>
                </a:solidFill>
                <a:latin typeface="+mn-lt"/>
              </a:rPr>
              <a:t>Low, Moderate or High</a:t>
            </a:r>
          </a:p>
          <a:p>
            <a:pPr marL="857250" lvl="1" indent="-457200">
              <a:buFont typeface="+mj-lt"/>
              <a:buAutoNum type="arabicPeriod" startAt="3"/>
            </a:pPr>
            <a:r>
              <a:rPr lang="en-US" sz="2000" b="1" i="0" dirty="0">
                <a:solidFill>
                  <a:srgbClr val="FFFF00"/>
                </a:solidFill>
                <a:latin typeface="+mn-lt"/>
              </a:rPr>
              <a:t>Reasonableness of Fear</a:t>
            </a:r>
          </a:p>
          <a:p>
            <a:pPr marL="1257300" lvl="2" indent="-457200">
              <a:buFont typeface="Arial" panose="020B0604020202020204" pitchFamily="34" charset="0"/>
              <a:buChar char="•"/>
            </a:pPr>
            <a:r>
              <a:rPr lang="en-US" sz="1600" b="1" i="0" dirty="0">
                <a:solidFill>
                  <a:srgbClr val="FFFF00"/>
                </a:solidFill>
                <a:latin typeface="+mn-lt"/>
              </a:rPr>
              <a:t>Extent that victim’s fear corresponds to the severity of the stalking</a:t>
            </a:r>
          </a:p>
          <a:p>
            <a:pPr marL="1257300" lvl="2" indent="-457200">
              <a:buFont typeface="Arial" panose="020B0604020202020204" pitchFamily="34" charset="0"/>
              <a:buChar char="•"/>
            </a:pPr>
            <a:r>
              <a:rPr lang="en-US" sz="1600" b="1" i="0" dirty="0">
                <a:solidFill>
                  <a:srgbClr val="FFFF00"/>
                </a:solidFill>
                <a:latin typeface="+mn-lt"/>
              </a:rPr>
              <a:t>In light of total circumstances, degree to which primary victim’s concerns/fears seem reasonable </a:t>
            </a:r>
          </a:p>
          <a:p>
            <a:pPr marL="0" indent="0">
              <a:buNone/>
            </a:pPr>
            <a:endParaRPr lang="en-US" sz="2400" b="1" i="0" dirty="0">
              <a:solidFill>
                <a:srgbClr val="FFFF00"/>
              </a:solidFill>
              <a:latin typeface="+mn-lt"/>
            </a:endParaRPr>
          </a:p>
          <a:p>
            <a:pPr marL="457200" indent="-457200">
              <a:buFont typeface="+mj-lt"/>
              <a:buAutoNum type="arabicPeriod"/>
            </a:pPr>
            <a:endParaRPr lang="en-US" sz="2400" b="1" i="0" dirty="0">
              <a:solidFill>
                <a:srgbClr val="FFFF00"/>
              </a:solidFill>
              <a:latin typeface="+mn-lt"/>
            </a:endParaRPr>
          </a:p>
          <a:p>
            <a:pPr marL="457200" indent="-457200">
              <a:buFont typeface="+mj-lt"/>
              <a:buAutoNum type="arabicPeriod"/>
            </a:pPr>
            <a:endParaRPr lang="en-US" sz="2400" b="1" i="0" dirty="0">
              <a:solidFill>
                <a:srgbClr val="FFFF00"/>
              </a:solidFill>
              <a:latin typeface="+mn-lt"/>
            </a:endParaRPr>
          </a:p>
        </p:txBody>
      </p:sp>
      <p:sp>
        <p:nvSpPr>
          <p:cNvPr id="5" name="Footer Placeholder 4">
            <a:extLst>
              <a:ext uri="{FF2B5EF4-FFF2-40B4-BE49-F238E27FC236}">
                <a16:creationId xmlns:a16="http://schemas.microsoft.com/office/drawing/2014/main" id="{FDBF6E11-D822-43C2-98BF-5DF95E792598}"/>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97B3CD44-D675-4C6D-85FC-1FFAFA83A25F}"/>
              </a:ext>
            </a:extLst>
          </p:cNvPr>
          <p:cNvSpPr>
            <a:spLocks noGrp="1"/>
          </p:cNvSpPr>
          <p:nvPr>
            <p:ph type="dt" sz="half" idx="10"/>
          </p:nvPr>
        </p:nvSpPr>
        <p:spPr/>
        <p:txBody>
          <a:bodyPr/>
          <a:lstStyle/>
          <a:p>
            <a:pPr>
              <a:defRPr/>
            </a:pPr>
            <a:fld id="{F0706AA7-1109-46CF-ADF5-165E6351E529}" type="datetime1">
              <a:rPr lang="en-US" smtClean="0"/>
              <a:t>9/27/2022</a:t>
            </a:fld>
            <a:endParaRPr lang="en-US" dirty="0"/>
          </a:p>
        </p:txBody>
      </p:sp>
    </p:spTree>
    <p:extLst>
      <p:ext uri="{BB962C8B-B14F-4D97-AF65-F5344CB8AC3E}">
        <p14:creationId xmlns:p14="http://schemas.microsoft.com/office/powerpoint/2010/main" val="214213774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06F9-2A10-4E7D-BC05-55139500B6C5}"/>
              </a:ext>
            </a:extLst>
          </p:cNvPr>
          <p:cNvSpPr>
            <a:spLocks noGrp="1"/>
          </p:cNvSpPr>
          <p:nvPr>
            <p:ph type="title"/>
          </p:nvPr>
        </p:nvSpPr>
        <p:spPr>
          <a:xfrm>
            <a:off x="514350" y="274638"/>
            <a:ext cx="9258300" cy="868362"/>
          </a:xfrm>
        </p:spPr>
        <p:txBody>
          <a:bodyPr/>
          <a:lstStyle/>
          <a:p>
            <a:r>
              <a:rPr lang="en-US" b="1" i="0" dirty="0">
                <a:solidFill>
                  <a:srgbClr val="FFFF00"/>
                </a:solidFill>
                <a:latin typeface="+mn-lt"/>
              </a:rPr>
              <a:t>Final Step – Conclusory Opinion</a:t>
            </a:r>
          </a:p>
        </p:txBody>
      </p:sp>
      <p:sp>
        <p:nvSpPr>
          <p:cNvPr id="3" name="Content Placeholder 2">
            <a:extLst>
              <a:ext uri="{FF2B5EF4-FFF2-40B4-BE49-F238E27FC236}">
                <a16:creationId xmlns:a16="http://schemas.microsoft.com/office/drawing/2014/main" id="{4BD31496-113C-401B-93CB-B9C232F7EF3B}"/>
              </a:ext>
            </a:extLst>
          </p:cNvPr>
          <p:cNvSpPr>
            <a:spLocks noGrp="1"/>
          </p:cNvSpPr>
          <p:nvPr>
            <p:ph idx="1"/>
          </p:nvPr>
        </p:nvSpPr>
        <p:spPr>
          <a:xfrm>
            <a:off x="514350" y="1166018"/>
            <a:ext cx="9258300" cy="4525963"/>
          </a:xfrm>
        </p:spPr>
        <p:txBody>
          <a:bodyPr/>
          <a:lstStyle/>
          <a:p>
            <a:pPr>
              <a:buFont typeface="Wingdings" panose="05000000000000000000" pitchFamily="2" charset="2"/>
              <a:buChar char="q"/>
            </a:pPr>
            <a:r>
              <a:rPr lang="en-US" sz="2400" b="1" i="0" dirty="0">
                <a:solidFill>
                  <a:srgbClr val="FFFF00"/>
                </a:solidFill>
                <a:latin typeface="+mn-lt"/>
              </a:rPr>
              <a:t>Document Summary Judgement</a:t>
            </a:r>
          </a:p>
          <a:p>
            <a:pPr marL="857250" lvl="1" indent="-457200">
              <a:buFont typeface="+mj-lt"/>
              <a:buAutoNum type="arabicPeriod" startAt="5"/>
            </a:pPr>
            <a:r>
              <a:rPr lang="en-US" sz="2000" b="1" i="0" dirty="0">
                <a:solidFill>
                  <a:srgbClr val="FFFF00"/>
                </a:solidFill>
                <a:latin typeface="+mn-lt"/>
              </a:rPr>
              <a:t>Immediate Action Required </a:t>
            </a:r>
          </a:p>
          <a:p>
            <a:pPr marL="1257300" lvl="2" indent="-457200">
              <a:buFont typeface="Arial" panose="020B0604020202020204" pitchFamily="34" charset="0"/>
              <a:buChar char="•"/>
            </a:pPr>
            <a:r>
              <a:rPr lang="en-US" sz="1600" b="1" i="0" dirty="0">
                <a:solidFill>
                  <a:srgbClr val="FFFF00"/>
                </a:solidFill>
                <a:latin typeface="+mn-lt"/>
              </a:rPr>
              <a:t>Question of imminence</a:t>
            </a:r>
          </a:p>
          <a:p>
            <a:pPr marL="857250" lvl="1" indent="-457200">
              <a:buFont typeface="+mj-lt"/>
              <a:buAutoNum type="arabicPeriod" startAt="5"/>
            </a:pPr>
            <a:r>
              <a:rPr lang="en-US" sz="2000" b="1" i="0" dirty="0">
                <a:solidFill>
                  <a:srgbClr val="FFFF00"/>
                </a:solidFill>
                <a:latin typeface="+mn-lt"/>
              </a:rPr>
              <a:t>Case Review</a:t>
            </a:r>
          </a:p>
          <a:p>
            <a:pPr marL="1257300" lvl="2" indent="-457200">
              <a:buFont typeface="Arial" panose="020B0604020202020204" pitchFamily="34" charset="0"/>
              <a:buChar char="•"/>
            </a:pPr>
            <a:r>
              <a:rPr lang="en-US" sz="1600" b="1" i="0" dirty="0">
                <a:solidFill>
                  <a:srgbClr val="FFFF00"/>
                </a:solidFill>
                <a:latin typeface="+mn-lt"/>
              </a:rPr>
              <a:t>Frequency of review in the future</a:t>
            </a:r>
          </a:p>
          <a:p>
            <a:pPr marL="1257300" lvl="2" indent="-457200">
              <a:buFont typeface="Arial" panose="020B0604020202020204" pitchFamily="34" charset="0"/>
              <a:buChar char="•"/>
            </a:pPr>
            <a:r>
              <a:rPr lang="en-US" sz="1600" b="1" i="0" dirty="0">
                <a:solidFill>
                  <a:srgbClr val="FFFF00"/>
                </a:solidFill>
                <a:latin typeface="+mn-lt"/>
              </a:rPr>
              <a:t>General recommendation is every 6-12 months</a:t>
            </a:r>
          </a:p>
          <a:p>
            <a:pPr marL="457200" indent="-457200">
              <a:buFont typeface="+mj-lt"/>
              <a:buAutoNum type="arabicPeriod"/>
            </a:pPr>
            <a:endParaRPr lang="en-US" sz="2400" b="1" i="0" dirty="0">
              <a:solidFill>
                <a:srgbClr val="FFFF00"/>
              </a:solidFill>
              <a:latin typeface="+mn-lt"/>
            </a:endParaRPr>
          </a:p>
          <a:p>
            <a:pPr marL="457200" indent="-457200">
              <a:buFont typeface="+mj-lt"/>
              <a:buAutoNum type="arabicPeriod"/>
            </a:pPr>
            <a:endParaRPr lang="en-US" sz="2400" b="1" i="0" dirty="0">
              <a:solidFill>
                <a:srgbClr val="FFFF00"/>
              </a:solidFill>
              <a:latin typeface="+mn-lt"/>
            </a:endParaRPr>
          </a:p>
          <a:p>
            <a:pPr marL="457200" indent="-457200">
              <a:buFont typeface="+mj-lt"/>
              <a:buAutoNum type="arabicPeriod"/>
            </a:pPr>
            <a:endParaRPr lang="en-US" sz="2400" b="1" i="0" dirty="0">
              <a:solidFill>
                <a:srgbClr val="FFFF00"/>
              </a:solidFill>
              <a:latin typeface="+mn-lt"/>
            </a:endParaRPr>
          </a:p>
        </p:txBody>
      </p:sp>
      <p:sp>
        <p:nvSpPr>
          <p:cNvPr id="5" name="Footer Placeholder 4">
            <a:extLst>
              <a:ext uri="{FF2B5EF4-FFF2-40B4-BE49-F238E27FC236}">
                <a16:creationId xmlns:a16="http://schemas.microsoft.com/office/drawing/2014/main" id="{FDBF6E11-D822-43C2-98BF-5DF95E792598}"/>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586E01C5-9D1B-4AD5-83D5-7583CCE361A8}"/>
              </a:ext>
            </a:extLst>
          </p:cNvPr>
          <p:cNvSpPr>
            <a:spLocks noGrp="1"/>
          </p:cNvSpPr>
          <p:nvPr>
            <p:ph type="dt" sz="half" idx="10"/>
          </p:nvPr>
        </p:nvSpPr>
        <p:spPr/>
        <p:txBody>
          <a:bodyPr/>
          <a:lstStyle/>
          <a:p>
            <a:pPr>
              <a:defRPr/>
            </a:pPr>
            <a:fld id="{81673828-E891-4FDA-A77F-C2B2284F88AB}" type="datetime1">
              <a:rPr lang="en-US" smtClean="0"/>
              <a:t>9/27/2022</a:t>
            </a:fld>
            <a:endParaRPr lang="en-US" dirty="0"/>
          </a:p>
        </p:txBody>
      </p:sp>
    </p:spTree>
    <p:extLst>
      <p:ext uri="{BB962C8B-B14F-4D97-AF65-F5344CB8AC3E}">
        <p14:creationId xmlns:p14="http://schemas.microsoft.com/office/powerpoint/2010/main" val="28187588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459F-10FA-4823-8B59-B6041BAEE5A7}"/>
              </a:ext>
            </a:extLst>
          </p:cNvPr>
          <p:cNvSpPr>
            <a:spLocks noGrp="1"/>
          </p:cNvSpPr>
          <p:nvPr>
            <p:ph type="title"/>
          </p:nvPr>
        </p:nvSpPr>
        <p:spPr/>
        <p:txBody>
          <a:bodyPr/>
          <a:lstStyle/>
          <a:p>
            <a:r>
              <a:rPr lang="en-US" b="1" i="0" dirty="0">
                <a:solidFill>
                  <a:srgbClr val="FFFF00"/>
                </a:solidFill>
                <a:latin typeface="+mn-lt"/>
              </a:rPr>
              <a:t>Nature of Stalking Domain</a:t>
            </a:r>
          </a:p>
        </p:txBody>
      </p:sp>
      <p:sp>
        <p:nvSpPr>
          <p:cNvPr id="3" name="Content Placeholder 2">
            <a:extLst>
              <a:ext uri="{FF2B5EF4-FFF2-40B4-BE49-F238E27FC236}">
                <a16:creationId xmlns:a16="http://schemas.microsoft.com/office/drawing/2014/main" id="{48385A29-BD7C-4156-857D-F75BEBC3B92A}"/>
              </a:ext>
            </a:extLst>
          </p:cNvPr>
          <p:cNvSpPr>
            <a:spLocks noGrp="1"/>
          </p:cNvSpPr>
          <p:nvPr>
            <p:ph idx="1"/>
          </p:nvPr>
        </p:nvSpPr>
        <p:spPr>
          <a:xfrm>
            <a:off x="527512" y="1219200"/>
            <a:ext cx="9258300" cy="4525963"/>
          </a:xfrm>
        </p:spPr>
        <p:txBody>
          <a:bodyPr/>
          <a:lstStyle/>
          <a:p>
            <a:pPr marL="514350" indent="-514350">
              <a:buFont typeface="+mj-lt"/>
              <a:buAutoNum type="arabicPeriod"/>
            </a:pPr>
            <a:r>
              <a:rPr lang="en-US" sz="2000" b="1" i="0" dirty="0">
                <a:solidFill>
                  <a:srgbClr val="FFFF00"/>
                </a:solidFill>
                <a:latin typeface="+mn-lt"/>
              </a:rPr>
              <a:t>Communicates about victim</a:t>
            </a:r>
          </a:p>
          <a:p>
            <a:pPr marL="514350" indent="-514350">
              <a:buFont typeface="+mj-lt"/>
              <a:buAutoNum type="arabicPeriod"/>
            </a:pPr>
            <a:r>
              <a:rPr lang="en-US" sz="2000" b="1" i="0" dirty="0">
                <a:solidFill>
                  <a:srgbClr val="FFFF00"/>
                </a:solidFill>
                <a:latin typeface="+mn-lt"/>
              </a:rPr>
              <a:t>Communicates with victim</a:t>
            </a:r>
          </a:p>
          <a:p>
            <a:pPr marL="514350" indent="-514350">
              <a:buFont typeface="+mj-lt"/>
              <a:buAutoNum type="arabicPeriod"/>
            </a:pPr>
            <a:r>
              <a:rPr lang="en-US" sz="2000" b="1" i="0" dirty="0">
                <a:solidFill>
                  <a:srgbClr val="FFFF00"/>
                </a:solidFill>
                <a:latin typeface="+mn-lt"/>
              </a:rPr>
              <a:t>Approaches victim</a:t>
            </a:r>
          </a:p>
          <a:p>
            <a:pPr marL="514350" indent="-514350">
              <a:buFont typeface="+mj-lt"/>
              <a:buAutoNum type="arabicPeriod"/>
            </a:pPr>
            <a:r>
              <a:rPr lang="en-US" sz="2000" b="1" i="0" dirty="0">
                <a:solidFill>
                  <a:srgbClr val="FFFF00"/>
                </a:solidFill>
                <a:latin typeface="+mn-lt"/>
              </a:rPr>
              <a:t>Direct contact with victim</a:t>
            </a:r>
          </a:p>
          <a:p>
            <a:pPr marL="514350" indent="-514350">
              <a:buFont typeface="+mj-lt"/>
              <a:buAutoNum type="arabicPeriod"/>
            </a:pPr>
            <a:r>
              <a:rPr lang="en-US" sz="2000" b="1" i="0" dirty="0">
                <a:solidFill>
                  <a:srgbClr val="FFFF00"/>
                </a:solidFill>
                <a:latin typeface="+mn-lt"/>
              </a:rPr>
              <a:t>Intimidates victim</a:t>
            </a:r>
          </a:p>
          <a:p>
            <a:pPr marL="514350" indent="-514350">
              <a:buFont typeface="+mj-lt"/>
              <a:buAutoNum type="arabicPeriod"/>
            </a:pPr>
            <a:r>
              <a:rPr lang="en-US" sz="2000" b="1" i="0" dirty="0">
                <a:solidFill>
                  <a:srgbClr val="FFFF00"/>
                </a:solidFill>
                <a:latin typeface="+mn-lt"/>
              </a:rPr>
              <a:t>Threatens victim</a:t>
            </a:r>
          </a:p>
          <a:p>
            <a:pPr marL="514350" indent="-514350">
              <a:buFont typeface="+mj-lt"/>
              <a:buAutoNum type="arabicPeriod"/>
            </a:pPr>
            <a:r>
              <a:rPr lang="en-US" sz="2000" b="1" i="0" dirty="0">
                <a:solidFill>
                  <a:srgbClr val="FFFF00"/>
                </a:solidFill>
                <a:latin typeface="+mn-lt"/>
              </a:rPr>
              <a:t>Violent toward victim</a:t>
            </a:r>
          </a:p>
          <a:p>
            <a:pPr marL="514350" indent="-514350">
              <a:buFont typeface="+mj-lt"/>
              <a:buAutoNum type="arabicPeriod"/>
            </a:pPr>
            <a:r>
              <a:rPr lang="en-US" sz="2000" b="1" i="0" dirty="0">
                <a:solidFill>
                  <a:srgbClr val="FFFF00"/>
                </a:solidFill>
                <a:latin typeface="+mn-lt"/>
              </a:rPr>
              <a:t>Stalking is persistent</a:t>
            </a:r>
          </a:p>
          <a:p>
            <a:pPr marL="514350" indent="-514350">
              <a:buFont typeface="+mj-lt"/>
              <a:buAutoNum type="arabicPeriod"/>
            </a:pPr>
            <a:r>
              <a:rPr lang="en-US" sz="2000" b="1" i="0" dirty="0">
                <a:solidFill>
                  <a:srgbClr val="FFFF00"/>
                </a:solidFill>
                <a:latin typeface="+mn-lt"/>
              </a:rPr>
              <a:t>Stalking is escalating</a:t>
            </a:r>
          </a:p>
          <a:p>
            <a:pPr marL="514350" indent="-514350">
              <a:buFont typeface="+mj-lt"/>
              <a:buAutoNum type="arabicPeriod"/>
            </a:pPr>
            <a:r>
              <a:rPr lang="en-US" sz="2000" b="1" i="0" dirty="0">
                <a:solidFill>
                  <a:srgbClr val="FFFF00"/>
                </a:solidFill>
                <a:latin typeface="+mn-lt"/>
              </a:rPr>
              <a:t>Stalking involves supervision violations</a:t>
            </a:r>
          </a:p>
          <a:p>
            <a:pPr marL="514350" indent="-514350">
              <a:buFont typeface="+mj-lt"/>
              <a:buAutoNum type="arabicPeriod"/>
            </a:pPr>
            <a:endParaRPr lang="en-US" sz="2000" b="1" i="0" dirty="0">
              <a:solidFill>
                <a:srgbClr val="FFFF00"/>
              </a:solidFill>
              <a:latin typeface="+mn-lt"/>
            </a:endParaRPr>
          </a:p>
        </p:txBody>
      </p:sp>
      <p:sp>
        <p:nvSpPr>
          <p:cNvPr id="5" name="Footer Placeholder 4">
            <a:extLst>
              <a:ext uri="{FF2B5EF4-FFF2-40B4-BE49-F238E27FC236}">
                <a16:creationId xmlns:a16="http://schemas.microsoft.com/office/drawing/2014/main" id="{98182380-DCCE-4F05-9014-A7679E81198A}"/>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C339CB18-8108-49CC-B3CF-E1EECE630BEB}"/>
              </a:ext>
            </a:extLst>
          </p:cNvPr>
          <p:cNvSpPr>
            <a:spLocks noGrp="1"/>
          </p:cNvSpPr>
          <p:nvPr>
            <p:ph type="dt" sz="half" idx="10"/>
          </p:nvPr>
        </p:nvSpPr>
        <p:spPr/>
        <p:txBody>
          <a:bodyPr/>
          <a:lstStyle/>
          <a:p>
            <a:pPr>
              <a:defRPr/>
            </a:pPr>
            <a:fld id="{A8146A58-9A06-4626-A8C2-29E59A2E7BC4}" type="datetime1">
              <a:rPr lang="en-US" smtClean="0"/>
              <a:t>9/27/2022</a:t>
            </a:fld>
            <a:endParaRPr lang="en-US" dirty="0"/>
          </a:p>
        </p:txBody>
      </p:sp>
    </p:spTree>
    <p:extLst>
      <p:ext uri="{BB962C8B-B14F-4D97-AF65-F5344CB8AC3E}">
        <p14:creationId xmlns:p14="http://schemas.microsoft.com/office/powerpoint/2010/main" val="1344175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459F-10FA-4823-8B59-B6041BAEE5A7}"/>
              </a:ext>
            </a:extLst>
          </p:cNvPr>
          <p:cNvSpPr>
            <a:spLocks noGrp="1"/>
          </p:cNvSpPr>
          <p:nvPr>
            <p:ph type="title"/>
          </p:nvPr>
        </p:nvSpPr>
        <p:spPr/>
        <p:txBody>
          <a:bodyPr/>
          <a:lstStyle/>
          <a:p>
            <a:r>
              <a:rPr lang="en-US" b="1" i="0" dirty="0">
                <a:solidFill>
                  <a:srgbClr val="FFFF00"/>
                </a:solidFill>
                <a:latin typeface="+mn-lt"/>
              </a:rPr>
              <a:t>Perpetrator Risk Factors</a:t>
            </a:r>
          </a:p>
        </p:txBody>
      </p:sp>
      <p:sp>
        <p:nvSpPr>
          <p:cNvPr id="3" name="Content Placeholder 2">
            <a:extLst>
              <a:ext uri="{FF2B5EF4-FFF2-40B4-BE49-F238E27FC236}">
                <a16:creationId xmlns:a16="http://schemas.microsoft.com/office/drawing/2014/main" id="{48385A29-BD7C-4156-857D-F75BEBC3B92A}"/>
              </a:ext>
            </a:extLst>
          </p:cNvPr>
          <p:cNvSpPr>
            <a:spLocks noGrp="1"/>
          </p:cNvSpPr>
          <p:nvPr>
            <p:ph idx="1"/>
          </p:nvPr>
        </p:nvSpPr>
        <p:spPr/>
        <p:txBody>
          <a:bodyPr/>
          <a:lstStyle/>
          <a:p>
            <a:pPr marL="457200" indent="-457200">
              <a:buFont typeface="+mj-lt"/>
              <a:buAutoNum type="arabicPeriod"/>
            </a:pPr>
            <a:r>
              <a:rPr lang="en-US" sz="2000" b="1" i="0" dirty="0">
                <a:solidFill>
                  <a:srgbClr val="FFFF00"/>
                </a:solidFill>
                <a:latin typeface="+mn-lt"/>
              </a:rPr>
              <a:t>Angry</a:t>
            </a:r>
          </a:p>
          <a:p>
            <a:pPr marL="457200" indent="-457200">
              <a:buFont typeface="+mj-lt"/>
              <a:buAutoNum type="arabicPeriod"/>
            </a:pPr>
            <a:r>
              <a:rPr lang="en-US" sz="2000" b="1" i="0" dirty="0">
                <a:solidFill>
                  <a:srgbClr val="FFFF00"/>
                </a:solidFill>
                <a:latin typeface="+mn-lt"/>
              </a:rPr>
              <a:t>Obsessed</a:t>
            </a:r>
          </a:p>
          <a:p>
            <a:pPr marL="457200" indent="-457200">
              <a:buFont typeface="+mj-lt"/>
              <a:buAutoNum type="arabicPeriod"/>
            </a:pPr>
            <a:r>
              <a:rPr lang="en-US" sz="2000" b="1" i="0" dirty="0">
                <a:solidFill>
                  <a:srgbClr val="FFFF00"/>
                </a:solidFill>
                <a:latin typeface="+mn-lt"/>
              </a:rPr>
              <a:t>Irrational</a:t>
            </a:r>
          </a:p>
          <a:p>
            <a:pPr marL="457200" indent="-457200">
              <a:buFont typeface="+mj-lt"/>
              <a:buAutoNum type="arabicPeriod"/>
            </a:pPr>
            <a:r>
              <a:rPr lang="en-US" sz="2000" b="1" i="0" dirty="0">
                <a:solidFill>
                  <a:srgbClr val="FFFF00"/>
                </a:solidFill>
                <a:latin typeface="+mn-lt"/>
              </a:rPr>
              <a:t>Unrepentant</a:t>
            </a:r>
          </a:p>
          <a:p>
            <a:pPr marL="457200" indent="-457200">
              <a:buFont typeface="+mj-lt"/>
              <a:buAutoNum type="arabicPeriod"/>
            </a:pPr>
            <a:r>
              <a:rPr lang="en-US" sz="2000" b="1" i="0" dirty="0">
                <a:solidFill>
                  <a:srgbClr val="FFFF00"/>
                </a:solidFill>
                <a:latin typeface="+mn-lt"/>
              </a:rPr>
              <a:t>Antisocial lifestyle</a:t>
            </a:r>
          </a:p>
          <a:p>
            <a:pPr marL="457200" indent="-457200">
              <a:buFont typeface="+mj-lt"/>
              <a:buAutoNum type="arabicPeriod"/>
            </a:pPr>
            <a:r>
              <a:rPr lang="en-US" sz="2000" b="1" i="0" dirty="0">
                <a:solidFill>
                  <a:srgbClr val="FFFF00"/>
                </a:solidFill>
                <a:latin typeface="+mn-lt"/>
              </a:rPr>
              <a:t>Intimate relationship problems</a:t>
            </a:r>
          </a:p>
          <a:p>
            <a:pPr marL="457200" indent="-457200">
              <a:buFont typeface="+mj-lt"/>
              <a:buAutoNum type="arabicPeriod"/>
            </a:pPr>
            <a:r>
              <a:rPr lang="en-US" sz="2000" b="1" i="0" dirty="0">
                <a:solidFill>
                  <a:srgbClr val="FFFF00"/>
                </a:solidFill>
                <a:latin typeface="+mn-lt"/>
              </a:rPr>
              <a:t>Non-intimate relationship problems</a:t>
            </a:r>
          </a:p>
          <a:p>
            <a:pPr marL="457200" indent="-457200">
              <a:buFont typeface="+mj-lt"/>
              <a:buAutoNum type="arabicPeriod"/>
            </a:pPr>
            <a:r>
              <a:rPr lang="en-US" sz="2000" b="1" i="0" dirty="0">
                <a:solidFill>
                  <a:srgbClr val="FFFF00"/>
                </a:solidFill>
                <a:latin typeface="+mn-lt"/>
              </a:rPr>
              <a:t>Distressed</a:t>
            </a:r>
          </a:p>
          <a:p>
            <a:pPr marL="457200" indent="-457200">
              <a:buFont typeface="+mj-lt"/>
              <a:buAutoNum type="arabicPeriod"/>
            </a:pPr>
            <a:r>
              <a:rPr lang="en-US" sz="2000" b="1" i="0" dirty="0">
                <a:solidFill>
                  <a:srgbClr val="FFFF00"/>
                </a:solidFill>
                <a:latin typeface="+mn-lt"/>
              </a:rPr>
              <a:t>Substance abuse problems</a:t>
            </a:r>
          </a:p>
          <a:p>
            <a:pPr marL="457200" indent="-457200">
              <a:buFont typeface="+mj-lt"/>
              <a:buAutoNum type="arabicPeriod"/>
            </a:pPr>
            <a:r>
              <a:rPr lang="en-US" sz="2000" b="1" i="0" dirty="0">
                <a:solidFill>
                  <a:srgbClr val="FFFF00"/>
                </a:solidFill>
                <a:latin typeface="+mn-lt"/>
              </a:rPr>
              <a:t>Employment and financial problems</a:t>
            </a:r>
          </a:p>
          <a:p>
            <a:pPr marL="457200" indent="-457200">
              <a:buFont typeface="+mj-lt"/>
              <a:buAutoNum type="arabicPeriod"/>
            </a:pPr>
            <a:endParaRPr lang="en-US" sz="2000" b="1" i="0" dirty="0">
              <a:solidFill>
                <a:srgbClr val="FFFF00"/>
              </a:solidFill>
              <a:latin typeface="+mn-lt"/>
            </a:endParaRPr>
          </a:p>
        </p:txBody>
      </p:sp>
      <p:sp>
        <p:nvSpPr>
          <p:cNvPr id="5" name="Footer Placeholder 4">
            <a:extLst>
              <a:ext uri="{FF2B5EF4-FFF2-40B4-BE49-F238E27FC236}">
                <a16:creationId xmlns:a16="http://schemas.microsoft.com/office/drawing/2014/main" id="{98182380-DCCE-4F05-9014-A7679E81198A}"/>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FA7FB9E9-95BE-4599-A398-B20FE6C59927}"/>
              </a:ext>
            </a:extLst>
          </p:cNvPr>
          <p:cNvSpPr>
            <a:spLocks noGrp="1"/>
          </p:cNvSpPr>
          <p:nvPr>
            <p:ph type="dt" sz="half" idx="10"/>
          </p:nvPr>
        </p:nvSpPr>
        <p:spPr/>
        <p:txBody>
          <a:bodyPr/>
          <a:lstStyle/>
          <a:p>
            <a:pPr>
              <a:defRPr/>
            </a:pPr>
            <a:fld id="{50863C0D-8B4E-473F-BFCC-B6ED09DD9690}" type="datetime1">
              <a:rPr lang="en-US" smtClean="0"/>
              <a:t>9/27/2022</a:t>
            </a:fld>
            <a:endParaRPr lang="en-US" dirty="0"/>
          </a:p>
        </p:txBody>
      </p:sp>
    </p:spTree>
    <p:extLst>
      <p:ext uri="{BB962C8B-B14F-4D97-AF65-F5344CB8AC3E}">
        <p14:creationId xmlns:p14="http://schemas.microsoft.com/office/powerpoint/2010/main" val="23374415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459F-10FA-4823-8B59-B6041BAEE5A7}"/>
              </a:ext>
            </a:extLst>
          </p:cNvPr>
          <p:cNvSpPr>
            <a:spLocks noGrp="1"/>
          </p:cNvSpPr>
          <p:nvPr>
            <p:ph type="title"/>
          </p:nvPr>
        </p:nvSpPr>
        <p:spPr/>
        <p:txBody>
          <a:bodyPr/>
          <a:lstStyle/>
          <a:p>
            <a:r>
              <a:rPr lang="en-US" b="1" i="0" dirty="0">
                <a:solidFill>
                  <a:srgbClr val="FFFF00"/>
                </a:solidFill>
                <a:latin typeface="+mn-lt"/>
              </a:rPr>
              <a:t>Victim Vulnerability Risk Factors</a:t>
            </a:r>
          </a:p>
        </p:txBody>
      </p:sp>
      <p:sp>
        <p:nvSpPr>
          <p:cNvPr id="3" name="Content Placeholder 2">
            <a:extLst>
              <a:ext uri="{FF2B5EF4-FFF2-40B4-BE49-F238E27FC236}">
                <a16:creationId xmlns:a16="http://schemas.microsoft.com/office/drawing/2014/main" id="{48385A29-BD7C-4156-857D-F75BEBC3B92A}"/>
              </a:ext>
            </a:extLst>
          </p:cNvPr>
          <p:cNvSpPr>
            <a:spLocks noGrp="1"/>
          </p:cNvSpPr>
          <p:nvPr>
            <p:ph idx="1"/>
          </p:nvPr>
        </p:nvSpPr>
        <p:spPr/>
        <p:txBody>
          <a:bodyPr/>
          <a:lstStyle/>
          <a:p>
            <a:pPr marL="514350" indent="-514350">
              <a:buFont typeface="+mj-lt"/>
              <a:buAutoNum type="arabicPeriod"/>
            </a:pPr>
            <a:r>
              <a:rPr lang="en-US" sz="2000" b="1" i="0" dirty="0">
                <a:solidFill>
                  <a:srgbClr val="FFFF00"/>
                </a:solidFill>
                <a:latin typeface="+mn-lt"/>
              </a:rPr>
              <a:t>Inconsistent behavior toward perpetrator</a:t>
            </a:r>
          </a:p>
          <a:p>
            <a:pPr marL="514350" indent="-514350">
              <a:buFont typeface="+mj-lt"/>
              <a:buAutoNum type="arabicPeriod"/>
            </a:pPr>
            <a:r>
              <a:rPr lang="en-US" sz="2000" b="1" i="0" dirty="0">
                <a:solidFill>
                  <a:srgbClr val="FFFF00"/>
                </a:solidFill>
                <a:latin typeface="+mn-lt"/>
              </a:rPr>
              <a:t>Inconsistent attitude toward perpetrator</a:t>
            </a:r>
          </a:p>
          <a:p>
            <a:pPr marL="514350" indent="-514350">
              <a:buFont typeface="+mj-lt"/>
              <a:buAutoNum type="arabicPeriod"/>
            </a:pPr>
            <a:r>
              <a:rPr lang="en-US" sz="2000" b="1" i="0" dirty="0">
                <a:solidFill>
                  <a:srgbClr val="FFFF00"/>
                </a:solidFill>
                <a:latin typeface="+mn-lt"/>
              </a:rPr>
              <a:t>Inadequate access to resources</a:t>
            </a:r>
          </a:p>
          <a:p>
            <a:pPr marL="514350" indent="-514350">
              <a:buFont typeface="+mj-lt"/>
              <a:buAutoNum type="arabicPeriod"/>
            </a:pPr>
            <a:r>
              <a:rPr lang="en-US" sz="2000" b="1" i="0" dirty="0">
                <a:solidFill>
                  <a:srgbClr val="FFFF00"/>
                </a:solidFill>
                <a:latin typeface="+mn-lt"/>
              </a:rPr>
              <a:t>Unsafe living situation</a:t>
            </a:r>
          </a:p>
          <a:p>
            <a:pPr marL="514350" indent="-514350">
              <a:buFont typeface="+mj-lt"/>
              <a:buAutoNum type="arabicPeriod"/>
            </a:pPr>
            <a:r>
              <a:rPr lang="en-US" sz="2000" b="1" i="0" dirty="0">
                <a:solidFill>
                  <a:srgbClr val="FFFF00"/>
                </a:solidFill>
                <a:latin typeface="+mn-lt"/>
              </a:rPr>
              <a:t>Problems caring for dependents</a:t>
            </a:r>
          </a:p>
          <a:p>
            <a:pPr marL="514350" indent="-514350">
              <a:buFont typeface="+mj-lt"/>
              <a:buAutoNum type="arabicPeriod"/>
            </a:pPr>
            <a:r>
              <a:rPr lang="en-US" sz="2000" b="1" i="0" dirty="0">
                <a:solidFill>
                  <a:srgbClr val="FFFF00"/>
                </a:solidFill>
                <a:latin typeface="+mn-lt"/>
              </a:rPr>
              <a:t>Intimate relationship problems</a:t>
            </a:r>
          </a:p>
          <a:p>
            <a:pPr marL="514350" indent="-514350">
              <a:buFont typeface="+mj-lt"/>
              <a:buAutoNum type="arabicPeriod"/>
            </a:pPr>
            <a:r>
              <a:rPr lang="en-US" sz="2000" b="1" i="0" dirty="0">
                <a:solidFill>
                  <a:srgbClr val="FFFF00"/>
                </a:solidFill>
                <a:latin typeface="+mn-lt"/>
              </a:rPr>
              <a:t>Non-intimate relationship problems</a:t>
            </a:r>
          </a:p>
          <a:p>
            <a:pPr marL="514350" indent="-514350">
              <a:buFont typeface="+mj-lt"/>
              <a:buAutoNum type="arabicPeriod"/>
            </a:pPr>
            <a:r>
              <a:rPr lang="en-US" sz="2000" b="1" i="0" dirty="0">
                <a:solidFill>
                  <a:srgbClr val="FFFF00"/>
                </a:solidFill>
                <a:latin typeface="+mn-lt"/>
              </a:rPr>
              <a:t>Distressed</a:t>
            </a:r>
          </a:p>
          <a:p>
            <a:pPr marL="514350" indent="-514350">
              <a:buFont typeface="+mj-lt"/>
              <a:buAutoNum type="arabicPeriod"/>
            </a:pPr>
            <a:r>
              <a:rPr lang="en-US" sz="2000" b="1" i="0" dirty="0">
                <a:solidFill>
                  <a:srgbClr val="FFFF00"/>
                </a:solidFill>
                <a:latin typeface="+mn-lt"/>
              </a:rPr>
              <a:t>Substance use problems</a:t>
            </a:r>
          </a:p>
          <a:p>
            <a:pPr marL="514350" indent="-514350">
              <a:buFont typeface="+mj-lt"/>
              <a:buAutoNum type="arabicPeriod"/>
            </a:pPr>
            <a:r>
              <a:rPr lang="en-US" sz="2000" b="1" i="0" dirty="0">
                <a:solidFill>
                  <a:srgbClr val="FFFF00"/>
                </a:solidFill>
                <a:latin typeface="+mn-lt"/>
              </a:rPr>
              <a:t>Employment and financial problems</a:t>
            </a:r>
          </a:p>
        </p:txBody>
      </p:sp>
      <p:sp>
        <p:nvSpPr>
          <p:cNvPr id="5" name="Footer Placeholder 4">
            <a:extLst>
              <a:ext uri="{FF2B5EF4-FFF2-40B4-BE49-F238E27FC236}">
                <a16:creationId xmlns:a16="http://schemas.microsoft.com/office/drawing/2014/main" id="{98182380-DCCE-4F05-9014-A7679E81198A}"/>
              </a:ext>
            </a:extLst>
          </p:cNvPr>
          <p:cNvSpPr>
            <a:spLocks noGrp="1"/>
          </p:cNvSpPr>
          <p:nvPr>
            <p:ph type="ftr" sz="quarter" idx="12"/>
          </p:nvPr>
        </p:nvSpPr>
        <p:spPr/>
        <p:txBody>
          <a:bodyPr/>
          <a:lstStyle/>
          <a:p>
            <a:pPr>
              <a:defRPr/>
            </a:pPr>
            <a:r>
              <a:rPr lang="en-US" dirty="0"/>
              <a:t>St. Cloud, MN 09302022</a:t>
            </a:r>
          </a:p>
        </p:txBody>
      </p:sp>
      <p:sp>
        <p:nvSpPr>
          <p:cNvPr id="6" name="Date Placeholder 5">
            <a:extLst>
              <a:ext uri="{FF2B5EF4-FFF2-40B4-BE49-F238E27FC236}">
                <a16:creationId xmlns:a16="http://schemas.microsoft.com/office/drawing/2014/main" id="{3DAE1C30-8751-402C-AFFA-860DE5109008}"/>
              </a:ext>
            </a:extLst>
          </p:cNvPr>
          <p:cNvSpPr>
            <a:spLocks noGrp="1"/>
          </p:cNvSpPr>
          <p:nvPr>
            <p:ph type="dt" sz="half" idx="10"/>
          </p:nvPr>
        </p:nvSpPr>
        <p:spPr/>
        <p:txBody>
          <a:bodyPr/>
          <a:lstStyle/>
          <a:p>
            <a:pPr>
              <a:defRPr/>
            </a:pPr>
            <a:fld id="{6CFA8028-F568-40C5-9EB5-D0547ACC51FF}" type="datetime1">
              <a:rPr lang="en-US" smtClean="0"/>
              <a:t>9/27/2022</a:t>
            </a:fld>
            <a:endParaRPr lang="en-US" dirty="0"/>
          </a:p>
        </p:txBody>
      </p:sp>
    </p:spTree>
    <p:extLst>
      <p:ext uri="{BB962C8B-B14F-4D97-AF65-F5344CB8AC3E}">
        <p14:creationId xmlns:p14="http://schemas.microsoft.com/office/powerpoint/2010/main" val="160453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304801"/>
            <a:ext cx="9858375" cy="390525"/>
          </a:xfrm>
        </p:spPr>
        <p:txBody>
          <a:bodyPr/>
          <a:lstStyle/>
          <a:p>
            <a:pPr eaLnBrk="1" hangingPunct="1">
              <a:defRPr/>
            </a:pPr>
            <a:r>
              <a:rPr lang="en-US" b="1" i="0" dirty="0">
                <a:solidFill>
                  <a:srgbClr val="FFFF00"/>
                </a:solidFill>
                <a:latin typeface="+mn-lt"/>
                <a:ea typeface="ＭＳ Ｐゴシック" pitchFamily="34" charset="-128"/>
              </a:rPr>
              <a:t>Outline of Presentation</a:t>
            </a:r>
          </a:p>
        </p:txBody>
      </p:sp>
      <p:sp>
        <p:nvSpPr>
          <p:cNvPr id="8195" name="Rectangle 3"/>
          <p:cNvSpPr>
            <a:spLocks noGrp="1" noChangeArrowheads="1"/>
          </p:cNvSpPr>
          <p:nvPr>
            <p:ph type="body" idx="1"/>
          </p:nvPr>
        </p:nvSpPr>
        <p:spPr>
          <a:xfrm>
            <a:off x="600075" y="1371600"/>
            <a:ext cx="9086850" cy="5651500"/>
          </a:xfrm>
        </p:spPr>
        <p:txBody>
          <a:bodyPr/>
          <a:lstStyle/>
          <a:p>
            <a:pPr marL="514350" indent="-514350" eaLnBrk="1" hangingPunct="1">
              <a:lnSpc>
                <a:spcPct val="115000"/>
              </a:lnSpc>
              <a:buFont typeface="+mj-lt"/>
              <a:buAutoNum type="arabicPeriod"/>
            </a:pPr>
            <a:r>
              <a:rPr lang="en-US" altLang="en-US" sz="1800" b="1" i="0" dirty="0">
                <a:solidFill>
                  <a:srgbClr val="FFFF00"/>
                </a:solidFill>
                <a:latin typeface="+mn-lt"/>
                <a:ea typeface="ＭＳ Ｐゴシック" pitchFamily="34" charset="-128"/>
              </a:rPr>
              <a:t>Affective and Predatory Modes of Violence</a:t>
            </a:r>
          </a:p>
          <a:p>
            <a:pPr marL="514350" indent="-514350" eaLnBrk="1" hangingPunct="1">
              <a:lnSpc>
                <a:spcPct val="115000"/>
              </a:lnSpc>
              <a:buFont typeface="+mj-lt"/>
              <a:buAutoNum type="arabicPeriod"/>
            </a:pPr>
            <a:r>
              <a:rPr lang="en-US" altLang="en-US" sz="1800" b="1" i="0" dirty="0">
                <a:solidFill>
                  <a:srgbClr val="FFFF00"/>
                </a:solidFill>
                <a:latin typeface="+mn-lt"/>
                <a:ea typeface="ＭＳ Ｐゴシック" pitchFamily="34" charset="-128"/>
              </a:rPr>
              <a:t>Differences and similarities between Threat and Risk Assessment</a:t>
            </a:r>
          </a:p>
          <a:p>
            <a:pPr marL="514350" indent="-514350" eaLnBrk="1" hangingPunct="1">
              <a:lnSpc>
                <a:spcPct val="115000"/>
              </a:lnSpc>
              <a:buFont typeface="+mj-lt"/>
              <a:buAutoNum type="arabicPeriod"/>
            </a:pPr>
            <a:r>
              <a:rPr lang="en-US" altLang="en-US" sz="1800" b="1" i="0" dirty="0">
                <a:solidFill>
                  <a:srgbClr val="FFFF00"/>
                </a:solidFill>
                <a:latin typeface="+mn-lt"/>
                <a:ea typeface="ＭＳ Ｐゴシック" pitchFamily="34" charset="-128"/>
              </a:rPr>
              <a:t>Dynamic factors for targeted violence</a:t>
            </a:r>
          </a:p>
          <a:p>
            <a:pPr marL="514350" indent="-514350" eaLnBrk="1" hangingPunct="1">
              <a:lnSpc>
                <a:spcPct val="115000"/>
              </a:lnSpc>
              <a:buFont typeface="+mj-lt"/>
              <a:buAutoNum type="arabicPeriod"/>
            </a:pPr>
            <a:r>
              <a:rPr lang="en-US" altLang="en-US" sz="1800" b="1" i="0" dirty="0">
                <a:solidFill>
                  <a:srgbClr val="FFFF00"/>
                </a:solidFill>
                <a:latin typeface="+mn-lt"/>
                <a:ea typeface="ＭＳ Ｐゴシック" pitchFamily="34" charset="-128"/>
              </a:rPr>
              <a:t>Implementation of Threat Assessment Management </a:t>
            </a:r>
            <a:r>
              <a:rPr lang="en-US" altLang="en-US" sz="1800" b="1" dirty="0">
                <a:solidFill>
                  <a:srgbClr val="FFFF00"/>
                </a:solidFill>
                <a:ea typeface="ＭＳ Ｐゴシック" pitchFamily="34" charset="-128"/>
              </a:rPr>
              <a:t>Protocol</a:t>
            </a:r>
            <a:endParaRPr lang="en-US" altLang="en-US" sz="1800" b="1" i="0" dirty="0">
              <a:solidFill>
                <a:srgbClr val="FFFF00"/>
              </a:solidFill>
              <a:latin typeface="+mn-lt"/>
              <a:ea typeface="ＭＳ Ｐゴシック" pitchFamily="34" charset="-128"/>
            </a:endParaRPr>
          </a:p>
          <a:p>
            <a:pPr marL="514350" indent="-514350" eaLnBrk="1" hangingPunct="1">
              <a:lnSpc>
                <a:spcPct val="115000"/>
              </a:lnSpc>
              <a:buFont typeface="+mj-lt"/>
              <a:buAutoNum type="arabicPeriod"/>
            </a:pPr>
            <a:r>
              <a:rPr lang="en-US" altLang="en-US" sz="1800" b="1" i="0" dirty="0">
                <a:solidFill>
                  <a:srgbClr val="FFFF00"/>
                </a:solidFill>
                <a:latin typeface="+mn-lt"/>
                <a:ea typeface="ＭＳ Ｐゴシック" pitchFamily="34" charset="-128"/>
              </a:rPr>
              <a:t>Workplace Threat and Risk Assessment</a:t>
            </a:r>
          </a:p>
          <a:p>
            <a:pPr marL="514350" indent="-514350" eaLnBrk="1" hangingPunct="1">
              <a:lnSpc>
                <a:spcPct val="115000"/>
              </a:lnSpc>
              <a:buFont typeface="+mj-lt"/>
              <a:buAutoNum type="arabicPeriod"/>
            </a:pPr>
            <a:r>
              <a:rPr lang="en-US" altLang="en-US" sz="1800" b="1" i="0" dirty="0">
                <a:solidFill>
                  <a:srgbClr val="FFFF00"/>
                </a:solidFill>
                <a:latin typeface="+mn-lt"/>
                <a:ea typeface="ＭＳ Ｐゴシック" pitchFamily="34" charset="-128"/>
              </a:rPr>
              <a:t>Stalking – Relevant to workplace violence</a:t>
            </a:r>
          </a:p>
          <a:p>
            <a:pPr marL="514350" indent="-514350" eaLnBrk="1" hangingPunct="1">
              <a:lnSpc>
                <a:spcPct val="115000"/>
              </a:lnSpc>
              <a:buFont typeface="+mj-lt"/>
              <a:buAutoNum type="arabicPeriod"/>
            </a:pPr>
            <a:r>
              <a:rPr lang="en-US" altLang="en-US" sz="1800" b="1" i="0" dirty="0">
                <a:solidFill>
                  <a:srgbClr val="FFFF00"/>
                </a:solidFill>
                <a:latin typeface="+mn-lt"/>
                <a:ea typeface="ＭＳ Ｐゴシック" pitchFamily="34" charset="-128"/>
              </a:rPr>
              <a:t>Relevant Assessment Instruments</a:t>
            </a:r>
          </a:p>
          <a:p>
            <a:pPr marL="514350" indent="-514350" eaLnBrk="1" hangingPunct="1">
              <a:lnSpc>
                <a:spcPct val="115000"/>
              </a:lnSpc>
              <a:buFont typeface="+mj-lt"/>
              <a:buAutoNum type="arabicPeriod"/>
            </a:pPr>
            <a:endParaRPr lang="en-US" altLang="en-US" sz="1800" b="1" i="0" dirty="0">
              <a:solidFill>
                <a:srgbClr val="FFFF00"/>
              </a:solidFill>
              <a:latin typeface="+mn-lt"/>
              <a:ea typeface="ＭＳ Ｐゴシック" pitchFamily="34" charset="-128"/>
            </a:endParaRPr>
          </a:p>
          <a:p>
            <a:pPr marL="514350" indent="-514350" eaLnBrk="1" hangingPunct="1">
              <a:lnSpc>
                <a:spcPct val="115000"/>
              </a:lnSpc>
              <a:buFont typeface="+mj-lt"/>
              <a:buAutoNum type="arabicPeriod"/>
            </a:pPr>
            <a:endParaRPr lang="en-US" altLang="en-US" sz="1800" b="1" i="0" dirty="0">
              <a:solidFill>
                <a:srgbClr val="FFFF00"/>
              </a:solidFill>
              <a:latin typeface="+mn-lt"/>
              <a:ea typeface="ＭＳ Ｐゴシック" pitchFamily="34" charset="-128"/>
            </a:endParaRPr>
          </a:p>
          <a:p>
            <a:pPr marL="514350" indent="-514350" eaLnBrk="1" hangingPunct="1">
              <a:lnSpc>
                <a:spcPct val="115000"/>
              </a:lnSpc>
              <a:buFont typeface="+mj-lt"/>
              <a:buAutoNum type="arabicPeriod"/>
            </a:pPr>
            <a:endParaRPr lang="en-US" altLang="en-US" sz="1800" b="1" i="0" dirty="0">
              <a:solidFill>
                <a:srgbClr val="FFFF00"/>
              </a:solidFill>
              <a:latin typeface="+mn-lt"/>
              <a:ea typeface="ＭＳ Ｐゴシック" pitchFamily="34" charset="-128"/>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D9CC6F38-C191-4EE6-9B78-335CA9848EC0}"/>
              </a:ext>
            </a:extLst>
          </p:cNvPr>
          <p:cNvSpPr>
            <a:spLocks noGrp="1"/>
          </p:cNvSpPr>
          <p:nvPr>
            <p:ph type="dt" sz="half" idx="10"/>
          </p:nvPr>
        </p:nvSpPr>
        <p:spPr/>
        <p:txBody>
          <a:bodyPr/>
          <a:lstStyle/>
          <a:p>
            <a:pPr>
              <a:defRPr/>
            </a:pPr>
            <a:fld id="{90681676-C886-4D67-B6F3-AFA0C0BACD15}" type="datetime1">
              <a:rPr lang="en-US" smtClean="0"/>
              <a:t>9/27/2022</a:t>
            </a:fld>
            <a:endParaRPr lang="en-US" dirty="0"/>
          </a:p>
        </p:txBody>
      </p:sp>
    </p:spTree>
    <p:extLst>
      <p:ext uri="{BB962C8B-B14F-4D97-AF65-F5344CB8AC3E}">
        <p14:creationId xmlns:p14="http://schemas.microsoft.com/office/powerpoint/2010/main" val="3565883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304801"/>
            <a:ext cx="9858375" cy="390525"/>
          </a:xfrm>
        </p:spPr>
        <p:txBody>
          <a:bodyPr/>
          <a:lstStyle/>
          <a:p>
            <a:pPr eaLnBrk="1" hangingPunct="1">
              <a:defRPr/>
            </a:pPr>
            <a:r>
              <a:rPr lang="en-US" b="1" i="0" dirty="0">
                <a:solidFill>
                  <a:srgbClr val="FFFF00"/>
                </a:solidFill>
                <a:latin typeface="+mn-lt"/>
                <a:ea typeface="ＭＳ Ｐゴシック" pitchFamily="34" charset="-128"/>
              </a:rPr>
              <a:t>Categorizing Aggressive Acts </a:t>
            </a:r>
          </a:p>
        </p:txBody>
      </p:sp>
      <p:sp>
        <p:nvSpPr>
          <p:cNvPr id="8195" name="Rectangle 3"/>
          <p:cNvSpPr>
            <a:spLocks noGrp="1" noChangeArrowheads="1"/>
          </p:cNvSpPr>
          <p:nvPr>
            <p:ph type="body" idx="1"/>
          </p:nvPr>
        </p:nvSpPr>
        <p:spPr>
          <a:xfrm>
            <a:off x="771525" y="1066800"/>
            <a:ext cx="9086850" cy="5651500"/>
          </a:xfrm>
        </p:spPr>
        <p:txBody>
          <a:bodyPr/>
          <a:lstStyle/>
          <a:p>
            <a:pPr eaLnBrk="1" hangingPunct="1">
              <a:lnSpc>
                <a:spcPct val="115000"/>
              </a:lnSpc>
            </a:pPr>
            <a:r>
              <a:rPr lang="en-US" altLang="en-US" sz="2600" b="1" i="0" dirty="0">
                <a:solidFill>
                  <a:srgbClr val="FFFF00"/>
                </a:solidFill>
                <a:latin typeface="+mn-lt"/>
                <a:ea typeface="ＭＳ Ｐゴシック" pitchFamily="34" charset="-128"/>
              </a:rPr>
              <a:t>Affective: “hot, short fuse”</a:t>
            </a:r>
          </a:p>
          <a:p>
            <a:pPr lvl="1" eaLnBrk="1" hangingPunct="1">
              <a:lnSpc>
                <a:spcPct val="115000"/>
              </a:lnSpc>
            </a:pPr>
            <a:r>
              <a:rPr lang="en-US" altLang="en-US" b="1" i="0" dirty="0">
                <a:solidFill>
                  <a:srgbClr val="FFFF00"/>
                </a:solidFill>
                <a:latin typeface="+mn-lt"/>
                <a:ea typeface="ＭＳ Ｐゴシック" pitchFamily="34" charset="-128"/>
              </a:rPr>
              <a:t>Impulsive, unplanned, reactive</a:t>
            </a:r>
          </a:p>
          <a:p>
            <a:pPr lvl="1" eaLnBrk="1" hangingPunct="1">
              <a:lnSpc>
                <a:spcPct val="115000"/>
              </a:lnSpc>
            </a:pPr>
            <a:r>
              <a:rPr lang="en-US" altLang="en-US" b="1" i="0" u="sng" dirty="0">
                <a:solidFill>
                  <a:srgbClr val="FFFF00"/>
                </a:solidFill>
                <a:latin typeface="+mn-lt"/>
                <a:ea typeface="ＭＳ Ｐゴシック" pitchFamily="34" charset="-128"/>
              </a:rPr>
              <a:t>Purpose</a:t>
            </a:r>
            <a:r>
              <a:rPr lang="en-US" altLang="en-US" b="1" i="0" dirty="0">
                <a:solidFill>
                  <a:srgbClr val="FFFF00"/>
                </a:solidFill>
                <a:latin typeface="+mn-lt"/>
                <a:ea typeface="ＭＳ Ｐゴシック" pitchFamily="34" charset="-128"/>
              </a:rPr>
              <a:t>: to reduce a perceived immediate </a:t>
            </a:r>
          </a:p>
          <a:p>
            <a:pPr lvl="1" eaLnBrk="1" hangingPunct="1">
              <a:lnSpc>
                <a:spcPct val="115000"/>
              </a:lnSpc>
              <a:buFont typeface="Wingdings" pitchFamily="2" charset="2"/>
              <a:buNone/>
            </a:pPr>
            <a:r>
              <a:rPr lang="en-US" altLang="en-US" b="1" i="0" dirty="0">
                <a:solidFill>
                  <a:srgbClr val="FFFF00"/>
                </a:solidFill>
                <a:latin typeface="+mn-lt"/>
                <a:ea typeface="ＭＳ Ｐゴシック" pitchFamily="34" charset="-128"/>
              </a:rPr>
              <a:t>    “threat” (of abandonment, rejection, etc.)</a:t>
            </a:r>
          </a:p>
          <a:p>
            <a:pPr eaLnBrk="1" hangingPunct="1">
              <a:lnSpc>
                <a:spcPct val="115000"/>
              </a:lnSpc>
            </a:pPr>
            <a:r>
              <a:rPr lang="en-US" altLang="en-US" sz="2600" b="1" i="0" dirty="0">
                <a:solidFill>
                  <a:srgbClr val="FFFF00"/>
                </a:solidFill>
                <a:latin typeface="+mn-lt"/>
                <a:ea typeface="ＭＳ Ｐゴシック" pitchFamily="34" charset="-128"/>
              </a:rPr>
              <a:t>Predatory: “cold blooded”</a:t>
            </a:r>
          </a:p>
          <a:p>
            <a:pPr lvl="1" eaLnBrk="1" hangingPunct="1">
              <a:lnSpc>
                <a:spcPct val="115000"/>
              </a:lnSpc>
            </a:pPr>
            <a:r>
              <a:rPr lang="en-US" altLang="en-US" b="1" i="0" dirty="0">
                <a:solidFill>
                  <a:srgbClr val="FFFF00"/>
                </a:solidFill>
                <a:latin typeface="+mn-lt"/>
                <a:ea typeface="ＭＳ Ｐゴシック" pitchFamily="34" charset="-128"/>
              </a:rPr>
              <a:t>Premeditated, controlled, instrumental, targeted, intended</a:t>
            </a:r>
          </a:p>
          <a:p>
            <a:pPr lvl="1" eaLnBrk="1" hangingPunct="1">
              <a:lnSpc>
                <a:spcPct val="115000"/>
              </a:lnSpc>
            </a:pPr>
            <a:r>
              <a:rPr lang="en-US" altLang="en-US" b="1" i="0" u="sng" dirty="0">
                <a:solidFill>
                  <a:srgbClr val="FFFF00"/>
                </a:solidFill>
                <a:latin typeface="+mn-lt"/>
                <a:ea typeface="ＭＳ Ｐゴシック" pitchFamily="34" charset="-128"/>
              </a:rPr>
              <a:t>Purpose</a:t>
            </a:r>
            <a:r>
              <a:rPr lang="en-US" altLang="en-US" b="1" i="0" dirty="0">
                <a:solidFill>
                  <a:srgbClr val="FFFF00"/>
                </a:solidFill>
                <a:latin typeface="+mn-lt"/>
                <a:ea typeface="ＭＳ Ｐゴシック" pitchFamily="34" charset="-128"/>
              </a:rPr>
              <a:t>: power, dominance, gratification, revenge, notoriety, control, etc.</a:t>
            </a:r>
          </a:p>
          <a:p>
            <a:pPr eaLnBrk="1" hangingPunct="1">
              <a:lnSpc>
                <a:spcPct val="80000"/>
              </a:lnSpc>
              <a:buFont typeface="Wingdings" pitchFamily="2" charset="2"/>
              <a:buNone/>
            </a:pPr>
            <a:endParaRPr lang="en-US" altLang="en-US" sz="1600" b="1" i="0" dirty="0">
              <a:solidFill>
                <a:srgbClr val="FFFF00"/>
              </a:solidFill>
              <a:latin typeface="+mn-lt"/>
              <a:ea typeface="ＭＳ Ｐゴシック" pitchFamily="34" charset="-128"/>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2FDC09B0-21CA-4F0D-9993-C2B4D6CEB388}"/>
              </a:ext>
            </a:extLst>
          </p:cNvPr>
          <p:cNvSpPr>
            <a:spLocks noGrp="1"/>
          </p:cNvSpPr>
          <p:nvPr>
            <p:ph type="dt" sz="half" idx="10"/>
          </p:nvPr>
        </p:nvSpPr>
        <p:spPr/>
        <p:txBody>
          <a:bodyPr/>
          <a:lstStyle/>
          <a:p>
            <a:pPr>
              <a:defRPr/>
            </a:pPr>
            <a:fld id="{480D942B-08EA-4305-B6E5-09BE0AD1BF1F}" type="datetime1">
              <a:rPr lang="en-US" smtClean="0"/>
              <a:t>9/27/2022</a:t>
            </a:fld>
            <a:endParaRPr lang="en-US" dirty="0"/>
          </a:p>
        </p:txBody>
      </p:sp>
    </p:spTree>
    <p:extLst>
      <p:ext uri="{BB962C8B-B14F-4D97-AF65-F5344CB8AC3E}">
        <p14:creationId xmlns:p14="http://schemas.microsoft.com/office/powerpoint/2010/main" val="400474157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0" dirty="0">
                <a:solidFill>
                  <a:srgbClr val="FFFF00"/>
                </a:solidFill>
                <a:latin typeface="+mn-lt"/>
              </a:rPr>
              <a:t>Thank you!</a:t>
            </a:r>
          </a:p>
        </p:txBody>
      </p:sp>
      <p:sp>
        <p:nvSpPr>
          <p:cNvPr id="147459" name="Content Placeholder 2"/>
          <p:cNvSpPr>
            <a:spLocks noGrp="1"/>
          </p:cNvSpPr>
          <p:nvPr>
            <p:ph idx="1"/>
          </p:nvPr>
        </p:nvSpPr>
        <p:spPr>
          <a:xfrm>
            <a:off x="2743200" y="2590800"/>
            <a:ext cx="9258300" cy="4495800"/>
          </a:xfrm>
        </p:spPr>
        <p:txBody>
          <a:bodyPr/>
          <a:lstStyle/>
          <a:p>
            <a:pPr marL="0" indent="0">
              <a:buNone/>
            </a:pPr>
            <a:r>
              <a:rPr lang="en-US" altLang="en-US" b="1" i="0" dirty="0">
                <a:solidFill>
                  <a:srgbClr val="FFFF00"/>
                </a:solidFill>
                <a:latin typeface="+mn-lt"/>
              </a:rPr>
              <a:t>www.drforensic.com</a:t>
            </a:r>
          </a:p>
          <a:p>
            <a:pPr marL="0" indent="0">
              <a:buNone/>
            </a:pPr>
            <a:r>
              <a:rPr lang="en-US" altLang="en-US" b="1" dirty="0">
                <a:solidFill>
                  <a:srgbClr val="FFFF00"/>
                </a:solidFill>
              </a:rPr>
              <a:t>kostas</a:t>
            </a:r>
            <a:r>
              <a:rPr lang="en-US" altLang="en-US" b="1" i="0" dirty="0">
                <a:solidFill>
                  <a:srgbClr val="FFFF00"/>
                </a:solidFill>
                <a:latin typeface="+mn-lt"/>
              </a:rPr>
              <a:t>@drforensic.com</a:t>
            </a: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23DB4D07-0C5E-40FE-AF2B-E8E7D42A63DB}"/>
              </a:ext>
            </a:extLst>
          </p:cNvPr>
          <p:cNvSpPr>
            <a:spLocks noGrp="1"/>
          </p:cNvSpPr>
          <p:nvPr>
            <p:ph type="dt" sz="half" idx="10"/>
          </p:nvPr>
        </p:nvSpPr>
        <p:spPr/>
        <p:txBody>
          <a:bodyPr/>
          <a:lstStyle/>
          <a:p>
            <a:pPr>
              <a:defRPr/>
            </a:pPr>
            <a:fld id="{6DEE219E-B2B3-4851-975A-DB88C878514E}" type="datetime1">
              <a:rPr lang="en-US" smtClean="0"/>
              <a:t>9/27/2022</a:t>
            </a:fld>
            <a:endParaRPr lang="en-US" dirty="0"/>
          </a:p>
        </p:txBody>
      </p:sp>
    </p:spTree>
    <p:extLst>
      <p:ext uri="{BB962C8B-B14F-4D97-AF65-F5344CB8AC3E}">
        <p14:creationId xmlns:p14="http://schemas.microsoft.com/office/powerpoint/2010/main" val="950502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9258300" cy="1143000"/>
          </a:xfrm>
        </p:spPr>
        <p:txBody>
          <a:bodyPr/>
          <a:lstStyle/>
          <a:p>
            <a:pPr>
              <a:defRPr/>
            </a:pPr>
            <a:br>
              <a:rPr lang="en-US" b="1" dirty="0">
                <a:solidFill>
                  <a:srgbClr val="FFFF00"/>
                </a:solidFill>
                <a:latin typeface="+mn-lt"/>
              </a:rPr>
            </a:br>
            <a:br>
              <a:rPr lang="en-US" b="1" dirty="0">
                <a:solidFill>
                  <a:srgbClr val="FFFF00"/>
                </a:solidFill>
                <a:latin typeface="+mn-lt"/>
              </a:rPr>
            </a:br>
            <a:br>
              <a:rPr lang="en-US" b="1" dirty="0">
                <a:solidFill>
                  <a:srgbClr val="FFFF00"/>
                </a:solidFill>
                <a:latin typeface="+mn-lt"/>
              </a:rPr>
            </a:br>
            <a:br>
              <a:rPr lang="en-US" b="1" dirty="0">
                <a:solidFill>
                  <a:srgbClr val="FFFF00"/>
                </a:solidFill>
                <a:latin typeface="+mn-lt"/>
              </a:rPr>
            </a:br>
            <a:br>
              <a:rPr lang="en-US" b="1" dirty="0">
                <a:solidFill>
                  <a:srgbClr val="FFFF00"/>
                </a:solidFill>
                <a:latin typeface="+mn-lt"/>
              </a:rPr>
            </a:br>
            <a:r>
              <a:rPr lang="en-US" b="1" dirty="0">
                <a:solidFill>
                  <a:srgbClr val="FFFF00"/>
                </a:solidFill>
                <a:latin typeface="+mn-lt"/>
              </a:rPr>
              <a:t>Differences and Similarities </a:t>
            </a:r>
            <a:br>
              <a:rPr lang="en-US" b="1" dirty="0">
                <a:solidFill>
                  <a:srgbClr val="FFFF00"/>
                </a:solidFill>
                <a:latin typeface="+mn-lt"/>
              </a:rPr>
            </a:br>
            <a:r>
              <a:rPr lang="en-US" b="1" dirty="0">
                <a:solidFill>
                  <a:srgbClr val="FFFF00"/>
                </a:solidFill>
                <a:latin typeface="+mn-lt"/>
              </a:rPr>
              <a:t>between Threat and Risk Assessment</a:t>
            </a: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A30E7036-4D3B-D3E3-7653-1A17946E685A}"/>
              </a:ext>
            </a:extLst>
          </p:cNvPr>
          <p:cNvSpPr>
            <a:spLocks noGrp="1"/>
          </p:cNvSpPr>
          <p:nvPr>
            <p:ph type="dt" sz="half" idx="10"/>
          </p:nvPr>
        </p:nvSpPr>
        <p:spPr/>
        <p:txBody>
          <a:bodyPr/>
          <a:lstStyle/>
          <a:p>
            <a:pPr>
              <a:defRPr/>
            </a:pPr>
            <a:fld id="{DCE09DC4-38B0-4477-B5F8-57A1C236A3CE}" type="datetime1">
              <a:rPr lang="en-US" smtClean="0"/>
              <a:t>9/27/2022</a:t>
            </a:fld>
            <a:endParaRPr lang="en-US" dirty="0"/>
          </a:p>
        </p:txBody>
      </p:sp>
    </p:spTree>
    <p:extLst>
      <p:ext uri="{BB962C8B-B14F-4D97-AF65-F5344CB8AC3E}">
        <p14:creationId xmlns:p14="http://schemas.microsoft.com/office/powerpoint/2010/main" val="80425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40A2-8469-4361-B2B0-DCA46CE03058}"/>
              </a:ext>
            </a:extLst>
          </p:cNvPr>
          <p:cNvSpPr>
            <a:spLocks noGrp="1"/>
          </p:cNvSpPr>
          <p:nvPr>
            <p:ph type="title"/>
          </p:nvPr>
        </p:nvSpPr>
        <p:spPr/>
        <p:txBody>
          <a:bodyPr/>
          <a:lstStyle/>
          <a:p>
            <a:r>
              <a:rPr lang="en-US" b="1" dirty="0">
                <a:solidFill>
                  <a:srgbClr val="FFFF00"/>
                </a:solidFill>
              </a:rPr>
              <a:t>Threat Assessment,</a:t>
            </a:r>
            <a:br>
              <a:rPr lang="en-US" b="1" dirty="0">
                <a:solidFill>
                  <a:srgbClr val="FFFF00"/>
                </a:solidFill>
              </a:rPr>
            </a:br>
            <a:r>
              <a:rPr lang="en-US" b="1" dirty="0">
                <a:solidFill>
                  <a:srgbClr val="FFFF00"/>
                </a:solidFill>
              </a:rPr>
              <a:t>Goodrum et al., 2018</a:t>
            </a:r>
          </a:p>
        </p:txBody>
      </p:sp>
      <p:sp>
        <p:nvSpPr>
          <p:cNvPr id="3" name="Content Placeholder 2">
            <a:extLst>
              <a:ext uri="{FF2B5EF4-FFF2-40B4-BE49-F238E27FC236}">
                <a16:creationId xmlns:a16="http://schemas.microsoft.com/office/drawing/2014/main" id="{7856089A-95D1-4EC5-B8B2-42E0FD8F9749}"/>
              </a:ext>
            </a:extLst>
          </p:cNvPr>
          <p:cNvSpPr>
            <a:spLocks noGrp="1"/>
          </p:cNvSpPr>
          <p:nvPr>
            <p:ph idx="1"/>
          </p:nvPr>
        </p:nvSpPr>
        <p:spPr>
          <a:xfrm>
            <a:off x="514350" y="1570037"/>
            <a:ext cx="9258300" cy="4525963"/>
          </a:xfrm>
        </p:spPr>
        <p:txBody>
          <a:bodyPr/>
          <a:lstStyle/>
          <a:p>
            <a:pPr marL="0" indent="0">
              <a:buNone/>
            </a:pPr>
            <a:r>
              <a:rPr lang="en-US" b="1" dirty="0">
                <a:solidFill>
                  <a:srgbClr val="FFFF00"/>
                </a:solidFill>
              </a:rPr>
              <a:t>“The threat assessment process seeks to evaluate</a:t>
            </a:r>
          </a:p>
          <a:p>
            <a:pPr marL="0" indent="0">
              <a:buNone/>
            </a:pPr>
            <a:r>
              <a:rPr lang="en-US" b="1" dirty="0">
                <a:solidFill>
                  <a:srgbClr val="FFFF00"/>
                </a:solidFill>
              </a:rPr>
              <a:t>the likelihood a person will perpetrate “targeted</a:t>
            </a:r>
          </a:p>
          <a:p>
            <a:pPr marL="0" indent="0">
              <a:buNone/>
            </a:pPr>
            <a:r>
              <a:rPr lang="en-US" b="1" dirty="0">
                <a:solidFill>
                  <a:srgbClr val="FFFF00"/>
                </a:solidFill>
              </a:rPr>
              <a:t>violence” (i.e., toward a specific person or group), such as an assassination or a school shooting. In schools, threat assessment procedures seek to evaluate a student’s risk of targeted violence and build a safety plan to support the student.” (pp. 123). </a:t>
            </a:r>
          </a:p>
        </p:txBody>
      </p:sp>
      <p:sp>
        <p:nvSpPr>
          <p:cNvPr id="4" name="Footer Placeholder 3">
            <a:extLst>
              <a:ext uri="{FF2B5EF4-FFF2-40B4-BE49-F238E27FC236}">
                <a16:creationId xmlns:a16="http://schemas.microsoft.com/office/drawing/2014/main" id="{773AB328-0B22-476D-82E1-5E4D1C35618B}"/>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9B6711FF-DE62-67F9-57F0-589E0F06331B}"/>
              </a:ext>
            </a:extLst>
          </p:cNvPr>
          <p:cNvSpPr>
            <a:spLocks noGrp="1"/>
          </p:cNvSpPr>
          <p:nvPr>
            <p:ph type="dt" sz="half" idx="10"/>
          </p:nvPr>
        </p:nvSpPr>
        <p:spPr/>
        <p:txBody>
          <a:bodyPr/>
          <a:lstStyle/>
          <a:p>
            <a:pPr>
              <a:defRPr/>
            </a:pPr>
            <a:fld id="{74C4A090-BCCF-431D-BD83-1501B515BD26}" type="datetime1">
              <a:rPr lang="en-US" smtClean="0"/>
              <a:t>9/27/2022</a:t>
            </a:fld>
            <a:endParaRPr lang="en-US" dirty="0"/>
          </a:p>
        </p:txBody>
      </p:sp>
    </p:spTree>
    <p:extLst>
      <p:ext uri="{BB962C8B-B14F-4D97-AF65-F5344CB8AC3E}">
        <p14:creationId xmlns:p14="http://schemas.microsoft.com/office/powerpoint/2010/main" val="283223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40A2-8469-4361-B2B0-DCA46CE03058}"/>
              </a:ext>
            </a:extLst>
          </p:cNvPr>
          <p:cNvSpPr>
            <a:spLocks noGrp="1"/>
          </p:cNvSpPr>
          <p:nvPr>
            <p:ph type="title"/>
          </p:nvPr>
        </p:nvSpPr>
        <p:spPr/>
        <p:txBody>
          <a:bodyPr/>
          <a:lstStyle/>
          <a:p>
            <a:r>
              <a:rPr lang="en-US" b="1" dirty="0">
                <a:solidFill>
                  <a:srgbClr val="FFFF00"/>
                </a:solidFill>
              </a:rPr>
              <a:t>Risk Assessment,</a:t>
            </a:r>
            <a:br>
              <a:rPr lang="en-US" b="1" dirty="0">
                <a:solidFill>
                  <a:srgbClr val="FFFF00"/>
                </a:solidFill>
              </a:rPr>
            </a:br>
            <a:r>
              <a:rPr lang="en-US" b="1" dirty="0">
                <a:solidFill>
                  <a:srgbClr val="FFFF00"/>
                </a:solidFill>
              </a:rPr>
              <a:t>Goodrum et al., 2018</a:t>
            </a:r>
          </a:p>
        </p:txBody>
      </p:sp>
      <p:sp>
        <p:nvSpPr>
          <p:cNvPr id="3" name="Content Placeholder 2">
            <a:extLst>
              <a:ext uri="{FF2B5EF4-FFF2-40B4-BE49-F238E27FC236}">
                <a16:creationId xmlns:a16="http://schemas.microsoft.com/office/drawing/2014/main" id="{7856089A-95D1-4EC5-B8B2-42E0FD8F9749}"/>
              </a:ext>
            </a:extLst>
          </p:cNvPr>
          <p:cNvSpPr>
            <a:spLocks noGrp="1"/>
          </p:cNvSpPr>
          <p:nvPr>
            <p:ph idx="1"/>
          </p:nvPr>
        </p:nvSpPr>
        <p:spPr>
          <a:xfrm>
            <a:off x="514350" y="1570037"/>
            <a:ext cx="9258300" cy="4525963"/>
          </a:xfrm>
        </p:spPr>
        <p:txBody>
          <a:bodyPr/>
          <a:lstStyle/>
          <a:p>
            <a:pPr marL="0" indent="0">
              <a:buNone/>
            </a:pPr>
            <a:r>
              <a:rPr lang="en-US" b="1" dirty="0">
                <a:solidFill>
                  <a:srgbClr val="FFFF00"/>
                </a:solidFill>
              </a:rPr>
              <a:t>“A risk assessment evaluates the risk and protective</a:t>
            </a:r>
          </a:p>
          <a:p>
            <a:pPr marL="0" indent="0">
              <a:buNone/>
            </a:pPr>
            <a:r>
              <a:rPr lang="en-US" b="1" dirty="0">
                <a:solidFill>
                  <a:srgbClr val="FFFF00"/>
                </a:solidFill>
              </a:rPr>
              <a:t>factors present in a person and evaluates the risk for general and specific forms of violence (e.g., intimate partner violence, stalking).” (pp. 123). </a:t>
            </a:r>
          </a:p>
        </p:txBody>
      </p:sp>
      <p:sp>
        <p:nvSpPr>
          <p:cNvPr id="4" name="Footer Placeholder 3">
            <a:extLst>
              <a:ext uri="{FF2B5EF4-FFF2-40B4-BE49-F238E27FC236}">
                <a16:creationId xmlns:a16="http://schemas.microsoft.com/office/drawing/2014/main" id="{773AB328-0B22-476D-82E1-5E4D1C35618B}"/>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EA9B382F-ABC0-456F-0811-954B781032B1}"/>
              </a:ext>
            </a:extLst>
          </p:cNvPr>
          <p:cNvSpPr>
            <a:spLocks noGrp="1"/>
          </p:cNvSpPr>
          <p:nvPr>
            <p:ph type="dt" sz="half" idx="10"/>
          </p:nvPr>
        </p:nvSpPr>
        <p:spPr/>
        <p:txBody>
          <a:bodyPr/>
          <a:lstStyle/>
          <a:p>
            <a:pPr>
              <a:defRPr/>
            </a:pPr>
            <a:fld id="{5A720822-9896-4125-B5F1-9FDB816FE407}" type="datetime1">
              <a:rPr lang="en-US" smtClean="0"/>
              <a:t>9/27/2022</a:t>
            </a:fld>
            <a:endParaRPr lang="en-US" dirty="0"/>
          </a:p>
        </p:txBody>
      </p:sp>
    </p:spTree>
    <p:extLst>
      <p:ext uri="{BB962C8B-B14F-4D97-AF65-F5344CB8AC3E}">
        <p14:creationId xmlns:p14="http://schemas.microsoft.com/office/powerpoint/2010/main" val="391481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latin typeface="+mn-lt"/>
              </a:rPr>
              <a:t>Risk v. Threat  Assessment (Meloy, et al., 2011)</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800" b="1" dirty="0">
                <a:solidFill>
                  <a:srgbClr val="FFFF00"/>
                </a:solidFill>
                <a:latin typeface="+mn-lt"/>
              </a:rPr>
              <a:t>Violence risk assessment has older provenance</a:t>
            </a:r>
          </a:p>
          <a:p>
            <a:pPr>
              <a:buFont typeface="Wingdings" panose="05000000000000000000" pitchFamily="2" charset="2"/>
              <a:buChar char="Ø"/>
            </a:pPr>
            <a:r>
              <a:rPr lang="en-US" sz="2800" b="1" dirty="0">
                <a:solidFill>
                  <a:srgbClr val="FFFF00"/>
                </a:solidFill>
                <a:latin typeface="+mn-lt"/>
              </a:rPr>
              <a:t>Risk assessment focuses on probability of violence and estimated for an individual based upon his/her comparison to a known group</a:t>
            </a:r>
          </a:p>
          <a:p>
            <a:pPr>
              <a:buFont typeface="Wingdings" panose="05000000000000000000" pitchFamily="2" charset="2"/>
              <a:buChar char="Ø"/>
            </a:pPr>
            <a:r>
              <a:rPr lang="en-US" sz="2800" b="1" dirty="0">
                <a:solidFill>
                  <a:srgbClr val="FFFF00"/>
                </a:solidFill>
                <a:latin typeface="+mn-lt"/>
              </a:rPr>
              <a:t>Typically a history of violence</a:t>
            </a:r>
          </a:p>
          <a:p>
            <a:pPr>
              <a:buFont typeface="Wingdings" panose="05000000000000000000" pitchFamily="2" charset="2"/>
              <a:buChar char="Ø"/>
            </a:pPr>
            <a:r>
              <a:rPr lang="en-US" sz="2800" b="1" dirty="0">
                <a:solidFill>
                  <a:srgbClr val="FFFF00"/>
                </a:solidFill>
                <a:latin typeface="+mn-lt"/>
              </a:rPr>
              <a:t>Classification of low, medium or high risk</a:t>
            </a:r>
          </a:p>
          <a:p>
            <a:pPr>
              <a:buFont typeface="Wingdings" panose="05000000000000000000" pitchFamily="2" charset="2"/>
              <a:buChar char="Ø"/>
            </a:pPr>
            <a:endParaRPr lang="en-US" sz="2800" b="1"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71DF8D6C-9AB5-2335-071E-A10B972A9E07}"/>
              </a:ext>
            </a:extLst>
          </p:cNvPr>
          <p:cNvSpPr>
            <a:spLocks noGrp="1"/>
          </p:cNvSpPr>
          <p:nvPr>
            <p:ph type="dt" sz="half" idx="10"/>
          </p:nvPr>
        </p:nvSpPr>
        <p:spPr/>
        <p:txBody>
          <a:bodyPr/>
          <a:lstStyle/>
          <a:p>
            <a:pPr>
              <a:defRPr/>
            </a:pPr>
            <a:fld id="{3AAA5008-5499-4D01-8758-994C64E7B53B}" type="datetime1">
              <a:rPr lang="en-US" smtClean="0"/>
              <a:t>9/27/2022</a:t>
            </a:fld>
            <a:endParaRPr lang="en-US" dirty="0"/>
          </a:p>
        </p:txBody>
      </p:sp>
    </p:spTree>
    <p:extLst>
      <p:ext uri="{BB962C8B-B14F-4D97-AF65-F5344CB8AC3E}">
        <p14:creationId xmlns:p14="http://schemas.microsoft.com/office/powerpoint/2010/main" val="400063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latin typeface="+mn-lt"/>
              </a:rPr>
              <a:t>Risk v. Threat  Assessment (Meloy, et al., 2011)</a:t>
            </a:r>
          </a:p>
        </p:txBody>
      </p:sp>
      <p:sp>
        <p:nvSpPr>
          <p:cNvPr id="3" name="Content Placeholder 2"/>
          <p:cNvSpPr>
            <a:spLocks noGrp="1"/>
          </p:cNvSpPr>
          <p:nvPr>
            <p:ph idx="1"/>
          </p:nvPr>
        </p:nvSpPr>
        <p:spPr/>
        <p:txBody>
          <a:bodyPr/>
          <a:lstStyle/>
          <a:p>
            <a:r>
              <a:rPr lang="en-US" b="1" dirty="0">
                <a:solidFill>
                  <a:srgbClr val="FFFF00"/>
                </a:solidFill>
                <a:latin typeface="+mn-lt"/>
              </a:rPr>
              <a:t>Threat assessment focuses on </a:t>
            </a:r>
            <a:r>
              <a:rPr lang="en-US" b="1" u="sng" dirty="0">
                <a:solidFill>
                  <a:srgbClr val="FFFF00"/>
                </a:solidFill>
                <a:latin typeface="+mn-lt"/>
              </a:rPr>
              <a:t>targeted violence </a:t>
            </a:r>
            <a:r>
              <a:rPr lang="en-US" b="1" dirty="0">
                <a:solidFill>
                  <a:srgbClr val="FFFF00"/>
                </a:solidFill>
                <a:latin typeface="+mn-lt"/>
              </a:rPr>
              <a:t>by a subject of concern and encompasses a behavioral and profiling focus.  </a:t>
            </a:r>
          </a:p>
          <a:p>
            <a:r>
              <a:rPr lang="en-US" b="1" dirty="0">
                <a:solidFill>
                  <a:srgbClr val="FFFF00"/>
                </a:solidFill>
                <a:latin typeface="+mn-lt"/>
              </a:rPr>
              <a:t>Person of focus may have no history of violence.</a:t>
            </a:r>
          </a:p>
          <a:p>
            <a:endParaRPr lang="en-US" b="1" dirty="0">
              <a:solidFill>
                <a:srgbClr val="FFFF00"/>
              </a:solidFill>
              <a:latin typeface="+mn-lt"/>
            </a:endParaRPr>
          </a:p>
          <a:p>
            <a:endParaRPr lang="en-US" b="1"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E581053A-F4F2-4FE3-5F0F-B0D86E12F849}"/>
              </a:ext>
            </a:extLst>
          </p:cNvPr>
          <p:cNvSpPr>
            <a:spLocks noGrp="1"/>
          </p:cNvSpPr>
          <p:nvPr>
            <p:ph type="dt" sz="half" idx="10"/>
          </p:nvPr>
        </p:nvSpPr>
        <p:spPr/>
        <p:txBody>
          <a:bodyPr/>
          <a:lstStyle/>
          <a:p>
            <a:pPr>
              <a:defRPr/>
            </a:pPr>
            <a:fld id="{53C9BBED-1A1D-450E-9FCE-8E02767FB181}" type="datetime1">
              <a:rPr lang="en-US" smtClean="0"/>
              <a:t>9/27/2022</a:t>
            </a:fld>
            <a:endParaRPr lang="en-US" dirty="0"/>
          </a:p>
        </p:txBody>
      </p:sp>
    </p:spTree>
    <p:extLst>
      <p:ext uri="{BB962C8B-B14F-4D97-AF65-F5344CB8AC3E}">
        <p14:creationId xmlns:p14="http://schemas.microsoft.com/office/powerpoint/2010/main" val="202586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8113"/>
            <a:ext cx="9258300" cy="1143000"/>
          </a:xfrm>
        </p:spPr>
        <p:txBody>
          <a:bodyPr/>
          <a:lstStyle/>
          <a:p>
            <a:pPr>
              <a:defRPr/>
            </a:pPr>
            <a:r>
              <a:rPr lang="en-US" b="1" dirty="0">
                <a:solidFill>
                  <a:srgbClr val="FFFF00"/>
                </a:solidFill>
                <a:latin typeface="+mn-lt"/>
              </a:rPr>
              <a:t>Differences between TA and RA</a:t>
            </a:r>
          </a:p>
        </p:txBody>
      </p:sp>
      <p:sp>
        <p:nvSpPr>
          <p:cNvPr id="21507" name="Content Placeholder 2"/>
          <p:cNvSpPr>
            <a:spLocks noGrp="1"/>
          </p:cNvSpPr>
          <p:nvPr>
            <p:ph idx="1"/>
          </p:nvPr>
        </p:nvSpPr>
        <p:spPr>
          <a:xfrm>
            <a:off x="647700" y="1600200"/>
            <a:ext cx="9258300" cy="4495800"/>
          </a:xfrm>
        </p:spPr>
        <p:txBody>
          <a:bodyPr/>
          <a:lstStyle/>
          <a:p>
            <a:r>
              <a:rPr lang="en-US" altLang="en-US" sz="2400" b="1" dirty="0">
                <a:solidFill>
                  <a:srgbClr val="FFFF00"/>
                </a:solidFill>
                <a:latin typeface="+mn-lt"/>
              </a:rPr>
              <a:t>Operational context</a:t>
            </a:r>
          </a:p>
          <a:p>
            <a:r>
              <a:rPr lang="en-US" altLang="en-US" sz="2400" b="1" dirty="0">
                <a:solidFill>
                  <a:srgbClr val="FFFF00"/>
                </a:solidFill>
                <a:latin typeface="+mn-lt"/>
              </a:rPr>
              <a:t>Dynamic emphasis</a:t>
            </a:r>
          </a:p>
          <a:p>
            <a:r>
              <a:rPr lang="en-US" altLang="en-US" sz="2400" b="1" dirty="0">
                <a:solidFill>
                  <a:srgbClr val="FFFF00"/>
                </a:solidFill>
                <a:latin typeface="+mn-lt"/>
              </a:rPr>
              <a:t>Idiographic (case-driven) approach</a:t>
            </a:r>
          </a:p>
          <a:p>
            <a:r>
              <a:rPr lang="en-US" altLang="en-US" sz="2400" b="1" dirty="0">
                <a:solidFill>
                  <a:srgbClr val="FFFF00"/>
                </a:solidFill>
                <a:latin typeface="+mn-lt"/>
              </a:rPr>
              <a:t>Very low base rates </a:t>
            </a:r>
          </a:p>
          <a:p>
            <a:r>
              <a:rPr lang="en-US" altLang="en-US" sz="2400" b="1" dirty="0">
                <a:solidFill>
                  <a:srgbClr val="FFFF00"/>
                </a:solidFill>
                <a:latin typeface="+mn-lt"/>
              </a:rPr>
              <a:t>Risk management rather than prediction</a:t>
            </a:r>
          </a:p>
          <a:p>
            <a:r>
              <a:rPr lang="en-US" altLang="en-US" sz="2400" b="1" dirty="0">
                <a:solidFill>
                  <a:srgbClr val="FFFF00"/>
                </a:solidFill>
                <a:latin typeface="+mn-lt"/>
              </a:rPr>
              <a:t>Subject and potential victim </a:t>
            </a:r>
          </a:p>
          <a:p>
            <a:r>
              <a:rPr lang="en-US" altLang="en-US" sz="2400" b="1" dirty="0">
                <a:solidFill>
                  <a:srgbClr val="FFFF00"/>
                </a:solidFill>
                <a:latin typeface="+mn-lt"/>
              </a:rPr>
              <a:t>Predatory (instrumental, intended) violence</a:t>
            </a:r>
          </a:p>
          <a:p>
            <a:r>
              <a:rPr lang="en-US" altLang="en-US" sz="2400" b="1" dirty="0">
                <a:solidFill>
                  <a:srgbClr val="FFFF00"/>
                </a:solidFill>
                <a:latin typeface="+mn-lt"/>
              </a:rPr>
              <a:t>Likely urgency</a:t>
            </a:r>
          </a:p>
          <a:p>
            <a:endParaRPr lang="en-US" altLang="en-US" b="1" dirty="0">
              <a:solidFill>
                <a:srgbClr val="FFFF00"/>
              </a:solidFill>
              <a:latin typeface="+mn-lt"/>
            </a:endParaRP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5A84DBE7-474D-FC8A-A910-FE6038C20ECA}"/>
              </a:ext>
            </a:extLst>
          </p:cNvPr>
          <p:cNvSpPr>
            <a:spLocks noGrp="1"/>
          </p:cNvSpPr>
          <p:nvPr>
            <p:ph type="dt" sz="half" idx="10"/>
          </p:nvPr>
        </p:nvSpPr>
        <p:spPr/>
        <p:txBody>
          <a:bodyPr/>
          <a:lstStyle/>
          <a:p>
            <a:pPr>
              <a:defRPr/>
            </a:pPr>
            <a:fld id="{0A8E55D5-4CD1-4BAA-8AFE-7EB201AE2E1D}" type="datetime1">
              <a:rPr lang="en-US" smtClean="0"/>
              <a:t>9/27/2022</a:t>
            </a:fld>
            <a:endParaRPr lang="en-US" dirty="0"/>
          </a:p>
        </p:txBody>
      </p:sp>
    </p:spTree>
    <p:extLst>
      <p:ext uri="{BB962C8B-B14F-4D97-AF65-F5344CB8AC3E}">
        <p14:creationId xmlns:p14="http://schemas.microsoft.com/office/powerpoint/2010/main" val="109585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mn-lt"/>
              </a:rPr>
              <a:t>Threat Assessment Model</a:t>
            </a:r>
          </a:p>
        </p:txBody>
      </p:sp>
      <p:sp>
        <p:nvSpPr>
          <p:cNvPr id="3" name="Content Placeholder 2"/>
          <p:cNvSpPr>
            <a:spLocks noGrp="1"/>
          </p:cNvSpPr>
          <p:nvPr>
            <p:ph idx="1"/>
          </p:nvPr>
        </p:nvSpPr>
        <p:spPr>
          <a:xfrm>
            <a:off x="571500" y="1371602"/>
            <a:ext cx="9258300" cy="4525963"/>
          </a:xfrm>
        </p:spPr>
        <p:txBody>
          <a:bodyPr/>
          <a:lstStyle/>
          <a:p>
            <a:pPr>
              <a:buFont typeface="Wingdings" panose="05000000000000000000" pitchFamily="2" charset="2"/>
              <a:buChar char="Ø"/>
            </a:pPr>
            <a:r>
              <a:rPr lang="en-US" altLang="en-US" sz="2800" b="1" dirty="0">
                <a:solidFill>
                  <a:srgbClr val="FFFF00"/>
                </a:solidFill>
              </a:rPr>
              <a:t>We don’t focus on </a:t>
            </a:r>
            <a:r>
              <a:rPr lang="en-US" altLang="en-US" sz="2800" b="1" i="1" dirty="0">
                <a:solidFill>
                  <a:srgbClr val="FFFF00"/>
                </a:solidFill>
              </a:rPr>
              <a:t>predicting</a:t>
            </a:r>
            <a:r>
              <a:rPr lang="en-US" altLang="en-US" sz="2800" b="1" dirty="0">
                <a:solidFill>
                  <a:srgbClr val="FFFF00"/>
                </a:solidFill>
              </a:rPr>
              <a:t> what the subject will do in the future. We focus on</a:t>
            </a:r>
            <a:r>
              <a:rPr lang="en-US" altLang="en-US" sz="2800" b="1" i="1" dirty="0">
                <a:solidFill>
                  <a:srgbClr val="FFFF00"/>
                </a:solidFill>
              </a:rPr>
              <a:t> managing risk </a:t>
            </a:r>
            <a:r>
              <a:rPr lang="en-US" altLang="en-US" sz="2800" b="1" dirty="0">
                <a:solidFill>
                  <a:srgbClr val="FFFF00"/>
                </a:solidFill>
              </a:rPr>
              <a:t> for what subject is </a:t>
            </a:r>
            <a:r>
              <a:rPr lang="en-US" altLang="en-US" sz="4000" b="1" dirty="0">
                <a:solidFill>
                  <a:srgbClr val="FF0000"/>
                </a:solidFill>
              </a:rPr>
              <a:t>doing now.</a:t>
            </a:r>
          </a:p>
          <a:p>
            <a:pPr>
              <a:buFont typeface="Wingdings" panose="05000000000000000000" pitchFamily="2" charset="2"/>
              <a:buChar char="Ø"/>
            </a:pPr>
            <a:r>
              <a:rPr lang="en-US" altLang="en-US" sz="2800" b="1" dirty="0">
                <a:solidFill>
                  <a:srgbClr val="FFFF00"/>
                </a:solidFill>
              </a:rPr>
              <a:t>We are not able to anticipate threats with certainty (Meloy, et al., 2014).</a:t>
            </a:r>
          </a:p>
          <a:p>
            <a:pPr>
              <a:buFont typeface="Wingdings" panose="05000000000000000000" pitchFamily="2" charset="2"/>
              <a:buChar char="Ø"/>
            </a:pPr>
            <a:r>
              <a:rPr lang="en-US" altLang="en-US" sz="2800" b="1" dirty="0">
                <a:solidFill>
                  <a:srgbClr val="FFFF00"/>
                </a:solidFill>
              </a:rPr>
              <a:t>We attempt to implement sound practices to identify and intervene with subjects as early as possible on the path toward violence (Cornell, 2010).  </a:t>
            </a:r>
          </a:p>
          <a:p>
            <a:pPr>
              <a:buFont typeface="Wingdings" panose="05000000000000000000" pitchFamily="2" charset="2"/>
              <a:buChar char="Ø"/>
            </a:pPr>
            <a:endParaRPr lang="en-US" altLang="en-US" sz="2800" b="1" dirty="0">
              <a:solidFill>
                <a:srgbClr val="FFFF00"/>
              </a:solidFill>
            </a:endParaRPr>
          </a:p>
          <a:p>
            <a:pPr>
              <a:buFont typeface="Wingdings" panose="05000000000000000000" pitchFamily="2" charset="2"/>
              <a:buChar char="Ø"/>
            </a:pPr>
            <a:endParaRPr lang="en-US" altLang="en-US" sz="2800" b="1" dirty="0">
              <a:solidFill>
                <a:srgbClr val="FFFF00"/>
              </a:solidFill>
            </a:endParaRPr>
          </a:p>
          <a:p>
            <a:pPr>
              <a:buFont typeface="Wingdings" panose="05000000000000000000" pitchFamily="2" charset="2"/>
              <a:buChar char="Ø"/>
            </a:pPr>
            <a:endParaRPr lang="en-US" sz="2800" b="1"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82C54845-7AB6-5C85-313C-ECDFF89F0245}"/>
              </a:ext>
            </a:extLst>
          </p:cNvPr>
          <p:cNvSpPr>
            <a:spLocks noGrp="1"/>
          </p:cNvSpPr>
          <p:nvPr>
            <p:ph type="dt" sz="half" idx="10"/>
          </p:nvPr>
        </p:nvSpPr>
        <p:spPr/>
        <p:txBody>
          <a:bodyPr/>
          <a:lstStyle/>
          <a:p>
            <a:pPr>
              <a:defRPr/>
            </a:pPr>
            <a:fld id="{CDC87D46-DBED-430D-A5E8-7816E9FA4999}" type="datetime1">
              <a:rPr lang="en-US" smtClean="0"/>
              <a:t>9/27/2022</a:t>
            </a:fld>
            <a:endParaRPr lang="en-US" dirty="0"/>
          </a:p>
        </p:txBody>
      </p:sp>
    </p:spTree>
    <p:extLst>
      <p:ext uri="{BB962C8B-B14F-4D97-AF65-F5344CB8AC3E}">
        <p14:creationId xmlns:p14="http://schemas.microsoft.com/office/powerpoint/2010/main" val="263954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mn-lt"/>
              </a:rPr>
              <a:t>Threat Assessment Model</a:t>
            </a:r>
          </a:p>
        </p:txBody>
      </p:sp>
      <p:sp>
        <p:nvSpPr>
          <p:cNvPr id="3" name="Content Placeholder 2"/>
          <p:cNvSpPr>
            <a:spLocks noGrp="1"/>
          </p:cNvSpPr>
          <p:nvPr>
            <p:ph idx="1"/>
          </p:nvPr>
        </p:nvSpPr>
        <p:spPr>
          <a:xfrm>
            <a:off x="571500" y="1371602"/>
            <a:ext cx="9258300" cy="4525963"/>
          </a:xfrm>
        </p:spPr>
        <p:txBody>
          <a:bodyPr/>
          <a:lstStyle/>
          <a:p>
            <a:pPr>
              <a:buFont typeface="Wingdings" panose="05000000000000000000" pitchFamily="2" charset="2"/>
              <a:buChar char="Ø"/>
            </a:pPr>
            <a:r>
              <a:rPr lang="en-US" altLang="en-US" b="1" dirty="0">
                <a:solidFill>
                  <a:srgbClr val="FFFF00"/>
                </a:solidFill>
              </a:rPr>
              <a:t>Generally posits that targeted violence is deliberate, planned and well thought out versus expressive/reactive violence</a:t>
            </a:r>
          </a:p>
          <a:p>
            <a:pPr>
              <a:buFont typeface="Wingdings" panose="05000000000000000000" pitchFamily="2" charset="2"/>
              <a:buChar char="Ø"/>
            </a:pPr>
            <a:endParaRPr lang="en-US" altLang="en-US" b="1" dirty="0">
              <a:solidFill>
                <a:srgbClr val="FFFF00"/>
              </a:solidFill>
            </a:endParaRPr>
          </a:p>
          <a:p>
            <a:pPr>
              <a:buFont typeface="Wingdings" panose="05000000000000000000" pitchFamily="2" charset="2"/>
              <a:buChar char="Ø"/>
            </a:pPr>
            <a:r>
              <a:rPr lang="en-US" altLang="en-US" b="1" dirty="0">
                <a:solidFill>
                  <a:srgbClr val="FFFF00"/>
                </a:solidFill>
              </a:rPr>
              <a:t>The progress occurs from ideation &gt;&gt; planning &gt;&gt; acquisition&gt;&gt; implementation (Deisinger et al., 2008).</a:t>
            </a:r>
          </a:p>
          <a:p>
            <a:pPr marL="0" indent="0">
              <a:buNone/>
            </a:pPr>
            <a:endParaRPr lang="en-US" altLang="en-US" b="1" dirty="0">
              <a:solidFill>
                <a:srgbClr val="FFFF00"/>
              </a:solidFill>
            </a:endParaRPr>
          </a:p>
          <a:p>
            <a:pPr>
              <a:buFont typeface="Wingdings" panose="05000000000000000000" pitchFamily="2" charset="2"/>
              <a:buChar char="Ø"/>
            </a:pPr>
            <a:endParaRPr lang="en-US" altLang="en-US" b="1" dirty="0">
              <a:solidFill>
                <a:srgbClr val="FFFF00"/>
              </a:solidFill>
            </a:endParaRPr>
          </a:p>
          <a:p>
            <a:pPr>
              <a:buFont typeface="Wingdings" panose="05000000000000000000" pitchFamily="2" charset="2"/>
              <a:buChar char="Ø"/>
            </a:pPr>
            <a:endParaRPr lang="en-US" altLang="en-US" b="1" dirty="0">
              <a:solidFill>
                <a:srgbClr val="FFFF00"/>
              </a:solidFill>
            </a:endParaRPr>
          </a:p>
          <a:p>
            <a:pPr>
              <a:buFont typeface="Wingdings" panose="05000000000000000000" pitchFamily="2" charset="2"/>
              <a:buChar char="Ø"/>
            </a:pPr>
            <a:endParaRPr lang="en-US" altLang="en-US" b="1" dirty="0">
              <a:solidFill>
                <a:srgbClr val="FFFF00"/>
              </a:solidFill>
            </a:endParaRPr>
          </a:p>
          <a:p>
            <a:pPr>
              <a:buFont typeface="Wingdings" panose="05000000000000000000" pitchFamily="2" charset="2"/>
              <a:buChar char="Ø"/>
            </a:pPr>
            <a:endParaRPr lang="en-US" b="1"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D23F37F0-2872-0BAD-2FCC-70D5A256BB4B}"/>
              </a:ext>
            </a:extLst>
          </p:cNvPr>
          <p:cNvSpPr>
            <a:spLocks noGrp="1"/>
          </p:cNvSpPr>
          <p:nvPr>
            <p:ph type="dt" sz="half" idx="10"/>
          </p:nvPr>
        </p:nvSpPr>
        <p:spPr/>
        <p:txBody>
          <a:bodyPr/>
          <a:lstStyle/>
          <a:p>
            <a:pPr>
              <a:defRPr/>
            </a:pPr>
            <a:fld id="{E1A03934-8C03-4BEF-9CB7-F24B1FAA2131}" type="datetime1">
              <a:rPr lang="en-US" smtClean="0"/>
              <a:t>9/27/2022</a:t>
            </a:fld>
            <a:endParaRPr lang="en-US" dirty="0"/>
          </a:p>
        </p:txBody>
      </p:sp>
    </p:spTree>
    <p:extLst>
      <p:ext uri="{BB962C8B-B14F-4D97-AF65-F5344CB8AC3E}">
        <p14:creationId xmlns:p14="http://schemas.microsoft.com/office/powerpoint/2010/main" val="119265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mn-lt"/>
              </a:rPr>
              <a:t>Threat Assessment Model</a:t>
            </a:r>
          </a:p>
        </p:txBody>
      </p:sp>
      <p:sp>
        <p:nvSpPr>
          <p:cNvPr id="3" name="Content Placeholder 2"/>
          <p:cNvSpPr>
            <a:spLocks noGrp="1"/>
          </p:cNvSpPr>
          <p:nvPr>
            <p:ph idx="1"/>
          </p:nvPr>
        </p:nvSpPr>
        <p:spPr>
          <a:xfrm>
            <a:off x="571500" y="1371602"/>
            <a:ext cx="9258300" cy="4525963"/>
          </a:xfrm>
        </p:spPr>
        <p:txBody>
          <a:bodyPr/>
          <a:lstStyle/>
          <a:p>
            <a:pPr>
              <a:buFont typeface="Wingdings" panose="05000000000000000000" pitchFamily="2" charset="2"/>
              <a:buChar char="Ø"/>
            </a:pPr>
            <a:r>
              <a:rPr lang="en-US" altLang="en-US" sz="3600" b="1" dirty="0">
                <a:solidFill>
                  <a:srgbClr val="FFFF00"/>
                </a:solidFill>
              </a:rPr>
              <a:t>Pathway to violence is not linear</a:t>
            </a:r>
          </a:p>
          <a:p>
            <a:pPr>
              <a:buFont typeface="Wingdings" panose="05000000000000000000" pitchFamily="2" charset="2"/>
              <a:buChar char="Ø"/>
            </a:pPr>
            <a:r>
              <a:rPr lang="en-US" altLang="en-US" sz="3600" b="1" dirty="0">
                <a:solidFill>
                  <a:srgbClr val="FFFF00"/>
                </a:solidFill>
              </a:rPr>
              <a:t>Iterative such that the person can cycle between the pathway, contingent upon information gathered, increased desperation and monitoring.</a:t>
            </a:r>
          </a:p>
          <a:p>
            <a:pPr>
              <a:buFont typeface="Wingdings" panose="05000000000000000000" pitchFamily="2" charset="2"/>
              <a:buChar char="Ø"/>
            </a:pPr>
            <a:endParaRPr lang="en-US" altLang="en-US" sz="3600" b="1" dirty="0">
              <a:solidFill>
                <a:srgbClr val="FFFF00"/>
              </a:solidFill>
            </a:endParaRPr>
          </a:p>
          <a:p>
            <a:pPr>
              <a:buFont typeface="Wingdings" panose="05000000000000000000" pitchFamily="2" charset="2"/>
              <a:buChar char="Ø"/>
            </a:pPr>
            <a:endParaRPr lang="en-US" altLang="en-US" sz="3600" b="1" dirty="0">
              <a:solidFill>
                <a:srgbClr val="FFFF00"/>
              </a:solidFill>
            </a:endParaRPr>
          </a:p>
          <a:p>
            <a:pPr>
              <a:buFont typeface="Wingdings" panose="05000000000000000000" pitchFamily="2" charset="2"/>
              <a:buChar char="Ø"/>
            </a:pPr>
            <a:endParaRPr lang="en-US" altLang="en-US" sz="3600" b="1" dirty="0">
              <a:solidFill>
                <a:srgbClr val="FFFF00"/>
              </a:solidFill>
            </a:endParaRPr>
          </a:p>
          <a:p>
            <a:pPr>
              <a:buFont typeface="Wingdings" panose="05000000000000000000" pitchFamily="2" charset="2"/>
              <a:buChar char="Ø"/>
            </a:pPr>
            <a:endParaRPr lang="en-US" sz="3600" b="1"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3DA83F2C-8A34-9F9C-9C38-353D8547271A}"/>
              </a:ext>
            </a:extLst>
          </p:cNvPr>
          <p:cNvSpPr>
            <a:spLocks noGrp="1"/>
          </p:cNvSpPr>
          <p:nvPr>
            <p:ph type="dt" sz="half" idx="10"/>
          </p:nvPr>
        </p:nvSpPr>
        <p:spPr/>
        <p:txBody>
          <a:bodyPr/>
          <a:lstStyle/>
          <a:p>
            <a:pPr>
              <a:defRPr/>
            </a:pPr>
            <a:fld id="{CCBEA301-6147-46D7-97C8-39BF3735F2B8}" type="datetime1">
              <a:rPr lang="en-US" smtClean="0"/>
              <a:t>9/27/2022</a:t>
            </a:fld>
            <a:endParaRPr lang="en-US" dirty="0"/>
          </a:p>
        </p:txBody>
      </p:sp>
    </p:spTree>
    <p:extLst>
      <p:ext uri="{BB962C8B-B14F-4D97-AF65-F5344CB8AC3E}">
        <p14:creationId xmlns:p14="http://schemas.microsoft.com/office/powerpoint/2010/main" val="396514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DBBFA59-9732-4E7F-AB5F-5B810750CF1C}"/>
              </a:ext>
            </a:extLst>
          </p:cNvPr>
          <p:cNvPicPr>
            <a:picLocks noGrp="1" noChangeAspect="1"/>
          </p:cNvPicPr>
          <p:nvPr>
            <p:ph idx="1"/>
          </p:nvPr>
        </p:nvPicPr>
        <p:blipFill>
          <a:blip r:embed="rId2"/>
          <a:stretch>
            <a:fillRect/>
          </a:stretch>
        </p:blipFill>
        <p:spPr>
          <a:xfrm>
            <a:off x="309562" y="1219200"/>
            <a:ext cx="9220200" cy="4197099"/>
          </a:xfrm>
          <a:prstGeom prst="rect">
            <a:avLst/>
          </a:prstGeom>
        </p:spPr>
      </p:pic>
      <p:sp>
        <p:nvSpPr>
          <p:cNvPr id="4" name="Date Placeholder 3">
            <a:extLst>
              <a:ext uri="{FF2B5EF4-FFF2-40B4-BE49-F238E27FC236}">
                <a16:creationId xmlns:a16="http://schemas.microsoft.com/office/drawing/2014/main" id="{66252377-EF78-4CCF-82DA-1FC4E8B2C6F6}"/>
              </a:ext>
            </a:extLst>
          </p:cNvPr>
          <p:cNvSpPr>
            <a:spLocks noGrp="1"/>
          </p:cNvSpPr>
          <p:nvPr>
            <p:ph type="dt" sz="half" idx="10"/>
          </p:nvPr>
        </p:nvSpPr>
        <p:spPr/>
        <p:txBody>
          <a:bodyPr/>
          <a:lstStyle/>
          <a:p>
            <a:pPr>
              <a:defRPr/>
            </a:pPr>
            <a:fld id="{68F234B9-DBBE-44EC-AA7C-F1A4F003D8A0}" type="datetime1">
              <a:rPr lang="en-US" smtClean="0"/>
              <a:t>9/27/2022</a:t>
            </a:fld>
            <a:endParaRPr lang="en-US" dirty="0"/>
          </a:p>
        </p:txBody>
      </p:sp>
      <p:sp>
        <p:nvSpPr>
          <p:cNvPr id="5" name="Footer Placeholder 4">
            <a:extLst>
              <a:ext uri="{FF2B5EF4-FFF2-40B4-BE49-F238E27FC236}">
                <a16:creationId xmlns:a16="http://schemas.microsoft.com/office/drawing/2014/main" id="{D008E520-B0D2-42B8-BA77-4B7EBEDCA327}"/>
              </a:ext>
            </a:extLst>
          </p:cNvPr>
          <p:cNvSpPr>
            <a:spLocks noGrp="1"/>
          </p:cNvSpPr>
          <p:nvPr>
            <p:ph type="ftr" sz="quarter" idx="12"/>
          </p:nvPr>
        </p:nvSpPr>
        <p:spPr/>
        <p:txBody>
          <a:bodyPr/>
          <a:lstStyle/>
          <a:p>
            <a:pPr>
              <a:defRPr/>
            </a:pPr>
            <a:r>
              <a:rPr lang="en-US" dirty="0"/>
              <a:t>St. Cloud, MN 09302022</a:t>
            </a:r>
          </a:p>
        </p:txBody>
      </p:sp>
      <p:sp>
        <p:nvSpPr>
          <p:cNvPr id="8" name="Title 1">
            <a:extLst>
              <a:ext uri="{FF2B5EF4-FFF2-40B4-BE49-F238E27FC236}">
                <a16:creationId xmlns:a16="http://schemas.microsoft.com/office/drawing/2014/main" id="{59ADDDDA-10E6-4204-BBCE-D9D498C90E40}"/>
              </a:ext>
            </a:extLst>
          </p:cNvPr>
          <p:cNvSpPr>
            <a:spLocks noGrp="1"/>
          </p:cNvSpPr>
          <p:nvPr>
            <p:ph type="title"/>
          </p:nvPr>
        </p:nvSpPr>
        <p:spPr>
          <a:xfrm>
            <a:off x="190500" y="345783"/>
            <a:ext cx="9258300" cy="808038"/>
          </a:xfrm>
        </p:spPr>
        <p:txBody>
          <a:bodyPr/>
          <a:lstStyle/>
          <a:p>
            <a:r>
              <a:rPr lang="en-US" dirty="0">
                <a:solidFill>
                  <a:srgbClr val="FFFF00"/>
                </a:solidFill>
              </a:rPr>
              <a:t>U.S. Bureau of Labor Statistics, 2018</a:t>
            </a:r>
          </a:p>
        </p:txBody>
      </p:sp>
    </p:spTree>
    <p:extLst>
      <p:ext uri="{BB962C8B-B14F-4D97-AF65-F5344CB8AC3E}">
        <p14:creationId xmlns:p14="http://schemas.microsoft.com/office/powerpoint/2010/main" val="348823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mn-lt"/>
              </a:rPr>
              <a:t>Threat Assessment Model</a:t>
            </a:r>
          </a:p>
        </p:txBody>
      </p:sp>
      <p:sp>
        <p:nvSpPr>
          <p:cNvPr id="3" name="Content Placeholder 2"/>
          <p:cNvSpPr>
            <a:spLocks noGrp="1"/>
          </p:cNvSpPr>
          <p:nvPr>
            <p:ph idx="1"/>
          </p:nvPr>
        </p:nvSpPr>
        <p:spPr/>
        <p:txBody>
          <a:bodyPr/>
          <a:lstStyle/>
          <a:p>
            <a:r>
              <a:rPr lang="en-US" sz="3600" b="1" dirty="0">
                <a:solidFill>
                  <a:srgbClr val="FFFF00"/>
                </a:solidFill>
                <a:latin typeface="+mn-lt"/>
              </a:rPr>
              <a:t>De-emphasizes:</a:t>
            </a:r>
          </a:p>
          <a:p>
            <a:pPr lvl="1"/>
            <a:r>
              <a:rPr lang="en-US" sz="3600" b="1" dirty="0">
                <a:solidFill>
                  <a:srgbClr val="FFFF00"/>
                </a:solidFill>
                <a:latin typeface="+mn-lt"/>
              </a:rPr>
              <a:t>Psychiatric Diagnoses</a:t>
            </a:r>
          </a:p>
          <a:p>
            <a:pPr lvl="1"/>
            <a:r>
              <a:rPr lang="en-US" sz="3600" b="1" dirty="0">
                <a:solidFill>
                  <a:srgbClr val="FFFF00"/>
                </a:solidFill>
                <a:latin typeface="+mn-lt"/>
              </a:rPr>
              <a:t>Static variables</a:t>
            </a:r>
          </a:p>
          <a:p>
            <a:pPr lvl="1"/>
            <a:r>
              <a:rPr lang="en-US" sz="3600" b="1" dirty="0">
                <a:solidFill>
                  <a:srgbClr val="FFFF00"/>
                </a:solidFill>
                <a:latin typeface="+mn-lt"/>
              </a:rPr>
              <a:t>Communicated threats</a:t>
            </a: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F1860E2F-E9B5-3D74-9A74-A7CECDE5D3ED}"/>
              </a:ext>
            </a:extLst>
          </p:cNvPr>
          <p:cNvSpPr>
            <a:spLocks noGrp="1"/>
          </p:cNvSpPr>
          <p:nvPr>
            <p:ph type="dt" sz="half" idx="10"/>
          </p:nvPr>
        </p:nvSpPr>
        <p:spPr/>
        <p:txBody>
          <a:bodyPr/>
          <a:lstStyle/>
          <a:p>
            <a:pPr>
              <a:defRPr/>
            </a:pPr>
            <a:fld id="{87C3A72A-7FF1-41FD-B4FB-D097507BF765}" type="datetime1">
              <a:rPr lang="en-US" smtClean="0"/>
              <a:t>9/27/2022</a:t>
            </a:fld>
            <a:endParaRPr lang="en-US" dirty="0"/>
          </a:p>
        </p:txBody>
      </p:sp>
    </p:spTree>
    <p:extLst>
      <p:ext uri="{BB962C8B-B14F-4D97-AF65-F5344CB8AC3E}">
        <p14:creationId xmlns:p14="http://schemas.microsoft.com/office/powerpoint/2010/main" val="137260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rPr>
              <a:t>Implication for Threat Assessment,</a:t>
            </a:r>
            <a:br>
              <a:rPr lang="en-US" sz="2800" b="1" dirty="0">
                <a:solidFill>
                  <a:srgbClr val="FFFF00"/>
                </a:solidFill>
              </a:rPr>
            </a:br>
            <a:r>
              <a:rPr lang="en-US" sz="2800" b="1" dirty="0">
                <a:solidFill>
                  <a:srgbClr val="FFFF00"/>
                </a:solidFill>
              </a:rPr>
              <a:t>(Vossekuil, Fein and Berglund, 2015)</a:t>
            </a:r>
          </a:p>
        </p:txBody>
      </p:sp>
      <p:sp>
        <p:nvSpPr>
          <p:cNvPr id="3" name="Content Placeholder 2"/>
          <p:cNvSpPr>
            <a:spLocks noGrp="1"/>
          </p:cNvSpPr>
          <p:nvPr>
            <p:ph idx="1"/>
          </p:nvPr>
        </p:nvSpPr>
        <p:spPr/>
        <p:txBody>
          <a:bodyPr/>
          <a:lstStyle/>
          <a:p>
            <a:pPr marL="514350" indent="-514350">
              <a:buFont typeface="+mj-lt"/>
              <a:buAutoNum type="arabicPeriod"/>
            </a:pPr>
            <a:r>
              <a:rPr lang="en-US" sz="2800" b="1" dirty="0">
                <a:solidFill>
                  <a:srgbClr val="FF0000"/>
                </a:solidFill>
              </a:rPr>
              <a:t>Targeted violence </a:t>
            </a:r>
            <a:r>
              <a:rPr lang="en-US" sz="2800" b="1" dirty="0">
                <a:solidFill>
                  <a:srgbClr val="FFFF00"/>
                </a:solidFill>
              </a:rPr>
              <a:t>is the end result of an understandable, and often time discernible, process of thinking and behavior.</a:t>
            </a:r>
          </a:p>
          <a:p>
            <a:pPr marL="514350" indent="-514350">
              <a:buFont typeface="+mj-lt"/>
              <a:buAutoNum type="arabicPeriod"/>
            </a:pPr>
            <a:r>
              <a:rPr lang="en-US" sz="2800" b="1" dirty="0">
                <a:solidFill>
                  <a:srgbClr val="FF0000"/>
                </a:solidFill>
              </a:rPr>
              <a:t>Targeted violence </a:t>
            </a:r>
            <a:r>
              <a:rPr lang="en-US" sz="2800" b="1" dirty="0">
                <a:solidFill>
                  <a:srgbClr val="FFFF00"/>
                </a:solidFill>
              </a:rPr>
              <a:t>stems from an interaction among the individual, the situation, the setting, and the target.</a:t>
            </a:r>
          </a:p>
          <a:p>
            <a:pPr marL="514350" indent="-514350">
              <a:buFont typeface="+mj-lt"/>
              <a:buAutoNum type="arabicPeriod"/>
            </a:pPr>
            <a:r>
              <a:rPr lang="en-US" sz="2800" b="1" dirty="0">
                <a:solidFill>
                  <a:srgbClr val="FFFF00"/>
                </a:solidFill>
              </a:rPr>
              <a:t>An investigative, skeptical, inquisitive mind-set is critical to successful threat assessment.</a:t>
            </a:r>
          </a:p>
          <a:p>
            <a:pPr marL="514350" indent="-514350">
              <a:buFont typeface="+mj-lt"/>
              <a:buAutoNum type="arabicPeriod"/>
            </a:pPr>
            <a:endParaRPr lang="en-US" sz="28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DCD8790D-7675-4F77-98E7-3D000B240387}"/>
              </a:ext>
            </a:extLst>
          </p:cNvPr>
          <p:cNvSpPr>
            <a:spLocks noGrp="1"/>
          </p:cNvSpPr>
          <p:nvPr>
            <p:ph type="dt" sz="half" idx="10"/>
          </p:nvPr>
        </p:nvSpPr>
        <p:spPr/>
        <p:txBody>
          <a:bodyPr/>
          <a:lstStyle/>
          <a:p>
            <a:pPr>
              <a:defRPr/>
            </a:pPr>
            <a:fld id="{CD09D4BC-11DF-4B8B-9EB9-9032AE096947}" type="datetime1">
              <a:rPr lang="en-US" smtClean="0"/>
              <a:t>9/27/2022</a:t>
            </a:fld>
            <a:endParaRPr lang="en-US" dirty="0"/>
          </a:p>
        </p:txBody>
      </p:sp>
    </p:spTree>
    <p:extLst>
      <p:ext uri="{BB962C8B-B14F-4D97-AF65-F5344CB8AC3E}">
        <p14:creationId xmlns:p14="http://schemas.microsoft.com/office/powerpoint/2010/main" val="1300497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rPr>
              <a:t>Implication for Threat Assessment,</a:t>
            </a:r>
            <a:br>
              <a:rPr lang="en-US" sz="2800" b="1" dirty="0">
                <a:solidFill>
                  <a:srgbClr val="FFFF00"/>
                </a:solidFill>
              </a:rPr>
            </a:br>
            <a:r>
              <a:rPr lang="en-US" sz="2800" b="1" dirty="0">
                <a:solidFill>
                  <a:srgbClr val="FFFF00"/>
                </a:solidFill>
              </a:rPr>
              <a:t>(Vossekuil, Fein and Berglund, 2015)</a:t>
            </a:r>
          </a:p>
        </p:txBody>
      </p:sp>
      <p:sp>
        <p:nvSpPr>
          <p:cNvPr id="3" name="Content Placeholder 2"/>
          <p:cNvSpPr>
            <a:spLocks noGrp="1"/>
          </p:cNvSpPr>
          <p:nvPr>
            <p:ph idx="1"/>
          </p:nvPr>
        </p:nvSpPr>
        <p:spPr/>
        <p:txBody>
          <a:bodyPr/>
          <a:lstStyle/>
          <a:p>
            <a:pPr marL="514350" indent="-514350">
              <a:buFont typeface="+mj-lt"/>
              <a:buAutoNum type="arabicPeriod" startAt="4"/>
            </a:pPr>
            <a:r>
              <a:rPr lang="en-US" sz="2400" b="1" dirty="0">
                <a:solidFill>
                  <a:srgbClr val="FFFF00"/>
                </a:solidFill>
              </a:rPr>
              <a:t>Effective threat assessment is based on </a:t>
            </a:r>
            <a:r>
              <a:rPr lang="en-US" sz="2400" b="1" dirty="0">
                <a:solidFill>
                  <a:srgbClr val="FF0000"/>
                </a:solidFill>
              </a:rPr>
              <a:t>facts</a:t>
            </a:r>
            <a:r>
              <a:rPr lang="en-US" sz="2400" b="1" dirty="0">
                <a:solidFill>
                  <a:srgbClr val="FFFF00"/>
                </a:solidFill>
              </a:rPr>
              <a:t> rather than on characteristics or “traits.”</a:t>
            </a:r>
          </a:p>
          <a:p>
            <a:pPr marL="514350" indent="-514350">
              <a:buFont typeface="+mj-lt"/>
              <a:buAutoNum type="arabicPeriod" startAt="4"/>
            </a:pPr>
            <a:r>
              <a:rPr lang="en-US" sz="2400" b="1" dirty="0">
                <a:solidFill>
                  <a:srgbClr val="FFFF00"/>
                </a:solidFill>
              </a:rPr>
              <a:t>An integrated systems approach should guide threat assessment inquires and investigations</a:t>
            </a:r>
          </a:p>
          <a:p>
            <a:pPr marL="514350" indent="-514350">
              <a:buFont typeface="+mj-lt"/>
              <a:buAutoNum type="arabicPeriod" startAt="4"/>
            </a:pPr>
            <a:r>
              <a:rPr lang="en-US" sz="2400" b="1" dirty="0">
                <a:solidFill>
                  <a:srgbClr val="FFFF00"/>
                </a:solidFill>
              </a:rPr>
              <a:t>The central question in a threat assessment investigation or inquiry is whether her person of interest poses a threat, not whether the person of interest made a threat. </a:t>
            </a:r>
          </a:p>
          <a:p>
            <a:pPr marL="514350" indent="-514350">
              <a:buFont typeface="+mj-lt"/>
              <a:buAutoNum type="arabicPeriod" startAt="4"/>
            </a:pPr>
            <a:endParaRPr lang="en-US" sz="24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5EA867D1-EA28-8A4F-7C0A-73E7B31C4EAD}"/>
              </a:ext>
            </a:extLst>
          </p:cNvPr>
          <p:cNvSpPr>
            <a:spLocks noGrp="1"/>
          </p:cNvSpPr>
          <p:nvPr>
            <p:ph type="dt" sz="half" idx="10"/>
          </p:nvPr>
        </p:nvSpPr>
        <p:spPr/>
        <p:txBody>
          <a:bodyPr/>
          <a:lstStyle/>
          <a:p>
            <a:pPr>
              <a:defRPr/>
            </a:pPr>
            <a:fld id="{6BDF641D-88B1-4A5C-9A30-F34F3E2C1CB3}" type="datetime1">
              <a:rPr lang="en-US" smtClean="0"/>
              <a:t>9/27/2022</a:t>
            </a:fld>
            <a:endParaRPr lang="en-US" dirty="0"/>
          </a:p>
        </p:txBody>
      </p:sp>
    </p:spTree>
    <p:extLst>
      <p:ext uri="{BB962C8B-B14F-4D97-AF65-F5344CB8AC3E}">
        <p14:creationId xmlns:p14="http://schemas.microsoft.com/office/powerpoint/2010/main" val="2486513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latin typeface="+mn-lt"/>
              </a:rPr>
              <a:t>What are vulnerabilities within threat assessment?</a:t>
            </a:r>
          </a:p>
        </p:txBody>
      </p:sp>
      <p:sp>
        <p:nvSpPr>
          <p:cNvPr id="23555" name="Content Placeholder 2"/>
          <p:cNvSpPr>
            <a:spLocks noGrp="1"/>
          </p:cNvSpPr>
          <p:nvPr>
            <p:ph idx="1"/>
          </p:nvPr>
        </p:nvSpPr>
        <p:spPr>
          <a:xfrm>
            <a:off x="600075" y="1524000"/>
            <a:ext cx="9258300" cy="4495800"/>
          </a:xfrm>
        </p:spPr>
        <p:txBody>
          <a:bodyPr/>
          <a:lstStyle/>
          <a:p>
            <a:r>
              <a:rPr lang="en-US" altLang="en-US" sz="2400" b="1" dirty="0">
                <a:solidFill>
                  <a:srgbClr val="FFFF00"/>
                </a:solidFill>
                <a:latin typeface="+mn-lt"/>
              </a:rPr>
              <a:t>Inductive (abductive) reasoning</a:t>
            </a:r>
          </a:p>
          <a:p>
            <a:pPr lvl="1"/>
            <a:r>
              <a:rPr lang="en-US" altLang="en-US" sz="2400" b="1" dirty="0">
                <a:solidFill>
                  <a:srgbClr val="FFFF00"/>
                </a:solidFill>
                <a:latin typeface="+mn-lt"/>
              </a:rPr>
              <a:t>One moves from particular facts about a case to a general principal</a:t>
            </a:r>
          </a:p>
          <a:p>
            <a:r>
              <a:rPr lang="en-US" altLang="en-US" sz="2400" b="1" dirty="0">
                <a:solidFill>
                  <a:srgbClr val="FFFF00"/>
                </a:solidFill>
                <a:latin typeface="+mn-lt"/>
              </a:rPr>
              <a:t>Availability bias</a:t>
            </a:r>
          </a:p>
          <a:p>
            <a:pPr lvl="1"/>
            <a:r>
              <a:rPr lang="en-US" altLang="en-US" sz="2400" b="1" dirty="0">
                <a:solidFill>
                  <a:srgbClr val="FFFF00"/>
                </a:solidFill>
                <a:latin typeface="+mn-lt"/>
              </a:rPr>
              <a:t>Importance is judged by ease and emotional charge with which it comes to mind, not actual probability</a:t>
            </a:r>
          </a:p>
          <a:p>
            <a:r>
              <a:rPr lang="en-US" altLang="en-US" sz="2400" b="1" dirty="0">
                <a:solidFill>
                  <a:srgbClr val="FFFF00"/>
                </a:solidFill>
                <a:latin typeface="+mn-lt"/>
              </a:rPr>
              <a:t>Predictable world bias</a:t>
            </a:r>
          </a:p>
          <a:p>
            <a:pPr lvl="1"/>
            <a:r>
              <a:rPr lang="en-US" altLang="en-US" sz="2400" b="1" dirty="0">
                <a:solidFill>
                  <a:srgbClr val="FFFF00"/>
                </a:solidFill>
                <a:latin typeface="+mn-lt"/>
              </a:rPr>
              <a:t>Tendency to see events as more predictable than they were (hindsight bias) or are (foresight bias)</a:t>
            </a:r>
          </a:p>
          <a:p>
            <a:pPr lvl="1"/>
            <a:endParaRPr lang="en-US" altLang="en-US" sz="2400" b="1" dirty="0">
              <a:solidFill>
                <a:srgbClr val="FFFF00"/>
              </a:solidFill>
              <a:latin typeface="+mn-lt"/>
            </a:endParaRPr>
          </a:p>
          <a:p>
            <a:endParaRPr lang="en-US" altLang="en-US" b="1" dirty="0">
              <a:solidFill>
                <a:srgbClr val="FFFF00"/>
              </a:solidFill>
              <a:latin typeface="+mn-lt"/>
            </a:endParaRP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1308737E-15FF-4DCF-FF93-4488B8335FA1}"/>
              </a:ext>
            </a:extLst>
          </p:cNvPr>
          <p:cNvSpPr>
            <a:spLocks noGrp="1"/>
          </p:cNvSpPr>
          <p:nvPr>
            <p:ph type="dt" sz="half" idx="10"/>
          </p:nvPr>
        </p:nvSpPr>
        <p:spPr/>
        <p:txBody>
          <a:bodyPr/>
          <a:lstStyle/>
          <a:p>
            <a:pPr>
              <a:defRPr/>
            </a:pPr>
            <a:fld id="{AA1AEE65-49C6-4C22-B1D6-CF52F55AA9E0}" type="datetime1">
              <a:rPr lang="en-US" smtClean="0"/>
              <a:t>9/27/2022</a:t>
            </a:fld>
            <a:endParaRPr lang="en-US" dirty="0"/>
          </a:p>
        </p:txBody>
      </p:sp>
    </p:spTree>
    <p:extLst>
      <p:ext uri="{BB962C8B-B14F-4D97-AF65-F5344CB8AC3E}">
        <p14:creationId xmlns:p14="http://schemas.microsoft.com/office/powerpoint/2010/main" val="1046336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latin typeface="+mn-lt"/>
              </a:rPr>
              <a:t>Confirmatory Bias—how we seek to protect our beliefs</a:t>
            </a:r>
          </a:p>
        </p:txBody>
      </p:sp>
      <p:sp>
        <p:nvSpPr>
          <p:cNvPr id="24579" name="Content Placeholder 2"/>
          <p:cNvSpPr>
            <a:spLocks noGrp="1"/>
          </p:cNvSpPr>
          <p:nvPr>
            <p:ph idx="1"/>
          </p:nvPr>
        </p:nvSpPr>
        <p:spPr>
          <a:xfrm>
            <a:off x="514350" y="1828800"/>
            <a:ext cx="9258300" cy="4495800"/>
          </a:xfrm>
        </p:spPr>
        <p:txBody>
          <a:bodyPr/>
          <a:lstStyle/>
          <a:p>
            <a:r>
              <a:rPr lang="en-US" altLang="en-US" b="1" dirty="0">
                <a:solidFill>
                  <a:srgbClr val="FFFF00"/>
                </a:solidFill>
                <a:latin typeface="+mn-lt"/>
              </a:rPr>
              <a:t>We </a:t>
            </a:r>
            <a:r>
              <a:rPr lang="en-US" altLang="en-US" b="1" i="1" dirty="0">
                <a:solidFill>
                  <a:srgbClr val="FFFF00"/>
                </a:solidFill>
                <a:latin typeface="+mn-lt"/>
              </a:rPr>
              <a:t>notice</a:t>
            </a:r>
            <a:r>
              <a:rPr lang="en-US" altLang="en-US" b="1" dirty="0">
                <a:solidFill>
                  <a:srgbClr val="FFFF00"/>
                </a:solidFill>
                <a:latin typeface="+mn-lt"/>
              </a:rPr>
              <a:t> facts to support our beliefs</a:t>
            </a:r>
          </a:p>
          <a:p>
            <a:r>
              <a:rPr lang="en-US" altLang="en-US" b="1" dirty="0">
                <a:solidFill>
                  <a:srgbClr val="FFFF00"/>
                </a:solidFill>
                <a:latin typeface="+mn-lt"/>
              </a:rPr>
              <a:t>We </a:t>
            </a:r>
            <a:r>
              <a:rPr lang="en-US" altLang="en-US" b="1" i="1" dirty="0">
                <a:solidFill>
                  <a:srgbClr val="FFFF00"/>
                </a:solidFill>
                <a:latin typeface="+mn-lt"/>
              </a:rPr>
              <a:t>overlook</a:t>
            </a:r>
            <a:r>
              <a:rPr lang="en-US" altLang="en-US" b="1" dirty="0">
                <a:solidFill>
                  <a:srgbClr val="FFFF00"/>
                </a:solidFill>
                <a:latin typeface="+mn-lt"/>
              </a:rPr>
              <a:t> facts that don’t</a:t>
            </a:r>
          </a:p>
          <a:p>
            <a:r>
              <a:rPr lang="en-US" altLang="en-US" b="1" dirty="0">
                <a:solidFill>
                  <a:srgbClr val="FFFF00"/>
                </a:solidFill>
                <a:latin typeface="+mn-lt"/>
              </a:rPr>
              <a:t>We </a:t>
            </a:r>
            <a:r>
              <a:rPr lang="en-US" altLang="en-US" b="1" i="1" dirty="0">
                <a:solidFill>
                  <a:srgbClr val="FFFF00"/>
                </a:solidFill>
                <a:latin typeface="+mn-lt"/>
              </a:rPr>
              <a:t>seek</a:t>
            </a:r>
            <a:r>
              <a:rPr lang="en-US" altLang="en-US" b="1" dirty="0">
                <a:solidFill>
                  <a:srgbClr val="FFFF00"/>
                </a:solidFill>
                <a:latin typeface="+mn-lt"/>
              </a:rPr>
              <a:t> information to support our beliefs</a:t>
            </a:r>
          </a:p>
          <a:p>
            <a:r>
              <a:rPr lang="en-US" altLang="en-US" b="1" dirty="0">
                <a:solidFill>
                  <a:srgbClr val="FFFF00"/>
                </a:solidFill>
                <a:latin typeface="+mn-lt"/>
              </a:rPr>
              <a:t>We give </a:t>
            </a:r>
            <a:r>
              <a:rPr lang="en-US" altLang="en-US" b="1" i="1" dirty="0">
                <a:solidFill>
                  <a:srgbClr val="FFFF00"/>
                </a:solidFill>
                <a:latin typeface="+mn-lt"/>
              </a:rPr>
              <a:t>greater weight </a:t>
            </a:r>
            <a:r>
              <a:rPr lang="en-US" altLang="en-US" b="1" dirty="0">
                <a:solidFill>
                  <a:srgbClr val="FFFF00"/>
                </a:solidFill>
                <a:latin typeface="+mn-lt"/>
              </a:rPr>
              <a:t>to such information</a:t>
            </a:r>
          </a:p>
          <a:p>
            <a:r>
              <a:rPr lang="en-US" altLang="en-US" b="1" dirty="0">
                <a:solidFill>
                  <a:srgbClr val="FFFF00"/>
                </a:solidFill>
                <a:latin typeface="+mn-lt"/>
              </a:rPr>
              <a:t>We </a:t>
            </a:r>
            <a:r>
              <a:rPr lang="en-US" altLang="en-US" b="1" i="1" dirty="0">
                <a:solidFill>
                  <a:srgbClr val="FFFF00"/>
                </a:solidFill>
                <a:latin typeface="+mn-lt"/>
              </a:rPr>
              <a:t>accept at face value </a:t>
            </a:r>
            <a:r>
              <a:rPr lang="en-US" altLang="en-US" b="1" dirty="0">
                <a:solidFill>
                  <a:srgbClr val="FFFF00"/>
                </a:solidFill>
                <a:latin typeface="+mn-lt"/>
              </a:rPr>
              <a:t>such information</a:t>
            </a:r>
          </a:p>
          <a:p>
            <a:r>
              <a:rPr lang="en-US" altLang="en-US" b="1" dirty="0">
                <a:solidFill>
                  <a:srgbClr val="FFFF00"/>
                </a:solidFill>
                <a:latin typeface="+mn-lt"/>
              </a:rPr>
              <a:t>We are better able to </a:t>
            </a:r>
            <a:r>
              <a:rPr lang="en-US" altLang="en-US" b="1" i="1" dirty="0">
                <a:solidFill>
                  <a:srgbClr val="FFFF00"/>
                </a:solidFill>
                <a:latin typeface="+mn-lt"/>
              </a:rPr>
              <a:t>remember</a:t>
            </a:r>
            <a:r>
              <a:rPr lang="en-US" altLang="en-US" b="1" dirty="0">
                <a:solidFill>
                  <a:srgbClr val="FFFF00"/>
                </a:solidFill>
                <a:latin typeface="+mn-lt"/>
              </a:rPr>
              <a:t> such information</a:t>
            </a: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AFAD874A-B149-1924-B4BC-4544380A6157}"/>
              </a:ext>
            </a:extLst>
          </p:cNvPr>
          <p:cNvSpPr>
            <a:spLocks noGrp="1"/>
          </p:cNvSpPr>
          <p:nvPr>
            <p:ph type="dt" sz="half" idx="10"/>
          </p:nvPr>
        </p:nvSpPr>
        <p:spPr/>
        <p:txBody>
          <a:bodyPr/>
          <a:lstStyle/>
          <a:p>
            <a:pPr>
              <a:defRPr/>
            </a:pPr>
            <a:fld id="{B0C3B2C0-DA01-4EAF-A1C2-117EAE72481E}" type="datetime1">
              <a:rPr lang="en-US" smtClean="0"/>
              <a:t>9/27/2022</a:t>
            </a:fld>
            <a:endParaRPr lang="en-US" dirty="0"/>
          </a:p>
        </p:txBody>
      </p:sp>
    </p:spTree>
    <p:extLst>
      <p:ext uri="{BB962C8B-B14F-4D97-AF65-F5344CB8AC3E}">
        <p14:creationId xmlns:p14="http://schemas.microsoft.com/office/powerpoint/2010/main" val="312046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286B-CB54-434E-AEA1-EB6193B30FE4}"/>
              </a:ext>
            </a:extLst>
          </p:cNvPr>
          <p:cNvSpPr>
            <a:spLocks noGrp="1"/>
          </p:cNvSpPr>
          <p:nvPr>
            <p:ph type="title"/>
          </p:nvPr>
        </p:nvSpPr>
        <p:spPr/>
        <p:txBody>
          <a:bodyPr/>
          <a:lstStyle/>
          <a:p>
            <a:r>
              <a:rPr lang="en-US" b="1" dirty="0">
                <a:solidFill>
                  <a:srgbClr val="FFFF00"/>
                </a:solidFill>
              </a:rPr>
              <a:t>Additional Biases</a:t>
            </a:r>
          </a:p>
        </p:txBody>
      </p:sp>
      <p:sp>
        <p:nvSpPr>
          <p:cNvPr id="3" name="Content Placeholder 2">
            <a:extLst>
              <a:ext uri="{FF2B5EF4-FFF2-40B4-BE49-F238E27FC236}">
                <a16:creationId xmlns:a16="http://schemas.microsoft.com/office/drawing/2014/main" id="{BCA2E591-2B61-4DAF-9D16-3BD34E73AB60}"/>
              </a:ext>
            </a:extLst>
          </p:cNvPr>
          <p:cNvSpPr>
            <a:spLocks noGrp="1"/>
          </p:cNvSpPr>
          <p:nvPr>
            <p:ph idx="1"/>
          </p:nvPr>
        </p:nvSpPr>
        <p:spPr/>
        <p:txBody>
          <a:bodyPr/>
          <a:lstStyle/>
          <a:p>
            <a:r>
              <a:rPr lang="en-US" b="1" dirty="0">
                <a:solidFill>
                  <a:srgbClr val="FFFF00"/>
                </a:solidFill>
              </a:rPr>
              <a:t>Google Bias</a:t>
            </a:r>
          </a:p>
          <a:p>
            <a:pPr lvl="1"/>
            <a:r>
              <a:rPr lang="en-US" b="1" dirty="0">
                <a:solidFill>
                  <a:srgbClr val="FFFF00"/>
                </a:solidFill>
              </a:rPr>
              <a:t>Tendency to not remember information is easily found online – (cell phones)</a:t>
            </a:r>
          </a:p>
          <a:p>
            <a:r>
              <a:rPr lang="en-US" b="1" dirty="0">
                <a:solidFill>
                  <a:srgbClr val="FFFF00"/>
                </a:solidFill>
              </a:rPr>
              <a:t>Ikea Effect</a:t>
            </a:r>
          </a:p>
          <a:p>
            <a:pPr lvl="1"/>
            <a:r>
              <a:rPr lang="en-US" b="1" dirty="0">
                <a:solidFill>
                  <a:srgbClr val="FFFF00"/>
                </a:solidFill>
              </a:rPr>
              <a:t>Tendency to overvalue something that we put together</a:t>
            </a:r>
          </a:p>
          <a:p>
            <a:r>
              <a:rPr lang="en-US" b="1" dirty="0">
                <a:solidFill>
                  <a:srgbClr val="FFFF00"/>
                </a:solidFill>
              </a:rPr>
              <a:t>Cheerleader Effect</a:t>
            </a:r>
          </a:p>
          <a:p>
            <a:pPr lvl="1"/>
            <a:r>
              <a:rPr lang="en-US" b="1" dirty="0">
                <a:solidFill>
                  <a:srgbClr val="FFFF00"/>
                </a:solidFill>
              </a:rPr>
              <a:t>Perception that people look more attractive in a group that in isolation</a:t>
            </a:r>
          </a:p>
        </p:txBody>
      </p:sp>
      <p:sp>
        <p:nvSpPr>
          <p:cNvPr id="4" name="Footer Placeholder 3">
            <a:extLst>
              <a:ext uri="{FF2B5EF4-FFF2-40B4-BE49-F238E27FC236}">
                <a16:creationId xmlns:a16="http://schemas.microsoft.com/office/drawing/2014/main" id="{8B8212DA-BAAA-48E4-BCEE-036B306C17E5}"/>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46228085-0440-7E8E-B82F-EAEAEEFD8916}"/>
              </a:ext>
            </a:extLst>
          </p:cNvPr>
          <p:cNvSpPr>
            <a:spLocks noGrp="1"/>
          </p:cNvSpPr>
          <p:nvPr>
            <p:ph type="dt" sz="half" idx="10"/>
          </p:nvPr>
        </p:nvSpPr>
        <p:spPr/>
        <p:txBody>
          <a:bodyPr/>
          <a:lstStyle/>
          <a:p>
            <a:pPr>
              <a:defRPr/>
            </a:pPr>
            <a:fld id="{905F4A5F-D37A-44DF-A4D3-B8BC37996293}" type="datetime1">
              <a:rPr lang="en-US" smtClean="0"/>
              <a:t>9/27/2022</a:t>
            </a:fld>
            <a:endParaRPr lang="en-US" dirty="0"/>
          </a:p>
        </p:txBody>
      </p:sp>
    </p:spTree>
    <p:extLst>
      <p:ext uri="{BB962C8B-B14F-4D97-AF65-F5344CB8AC3E}">
        <p14:creationId xmlns:p14="http://schemas.microsoft.com/office/powerpoint/2010/main" val="117681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latin typeface="+mn-lt"/>
              </a:rPr>
              <a:t>The low base rate dilemma</a:t>
            </a:r>
          </a:p>
        </p:txBody>
      </p:sp>
      <p:sp>
        <p:nvSpPr>
          <p:cNvPr id="31747" name="Content Placeholder 2"/>
          <p:cNvSpPr>
            <a:spLocks noGrp="1"/>
          </p:cNvSpPr>
          <p:nvPr>
            <p:ph idx="1"/>
          </p:nvPr>
        </p:nvSpPr>
        <p:spPr/>
        <p:txBody>
          <a:bodyPr/>
          <a:lstStyle/>
          <a:p>
            <a:r>
              <a:rPr lang="en-US" altLang="en-US" b="1" dirty="0">
                <a:solidFill>
                  <a:srgbClr val="FFFF00"/>
                </a:solidFill>
                <a:latin typeface="+mn-lt"/>
              </a:rPr>
              <a:t>Predictive attempts will result in too many false positives due to low base rate for targeted violence</a:t>
            </a:r>
          </a:p>
          <a:p>
            <a:r>
              <a:rPr lang="en-US" altLang="en-US" b="1" i="1" dirty="0">
                <a:solidFill>
                  <a:srgbClr val="FFFF00"/>
                </a:solidFill>
                <a:latin typeface="+mn-lt"/>
              </a:rPr>
              <a:t>The Paradox: we will never know the violent acts we prevented</a:t>
            </a: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5C3F3AF7-99FD-7A65-5864-C1426937A52B}"/>
              </a:ext>
            </a:extLst>
          </p:cNvPr>
          <p:cNvSpPr>
            <a:spLocks noGrp="1"/>
          </p:cNvSpPr>
          <p:nvPr>
            <p:ph type="dt" sz="half" idx="10"/>
          </p:nvPr>
        </p:nvSpPr>
        <p:spPr/>
        <p:txBody>
          <a:bodyPr/>
          <a:lstStyle/>
          <a:p>
            <a:pPr>
              <a:defRPr/>
            </a:pPr>
            <a:fld id="{84CDF79E-826B-4046-A7BC-329141D37A75}" type="datetime1">
              <a:rPr lang="en-US" smtClean="0"/>
              <a:t>9/27/2022</a:t>
            </a:fld>
            <a:endParaRPr lang="en-US" dirty="0"/>
          </a:p>
        </p:txBody>
      </p:sp>
    </p:spTree>
    <p:extLst>
      <p:ext uri="{BB962C8B-B14F-4D97-AF65-F5344CB8AC3E}">
        <p14:creationId xmlns:p14="http://schemas.microsoft.com/office/powerpoint/2010/main" val="2589170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057400"/>
            <a:ext cx="9258300" cy="1143000"/>
          </a:xfrm>
        </p:spPr>
        <p:txBody>
          <a:bodyPr/>
          <a:lstStyle/>
          <a:p>
            <a:pPr>
              <a:defRPr/>
            </a:pPr>
            <a:r>
              <a:rPr lang="en-US" b="1" dirty="0">
                <a:solidFill>
                  <a:srgbClr val="FFFF00"/>
                </a:solidFill>
                <a:latin typeface="+mn-lt"/>
              </a:rPr>
              <a:t>Dynamic Factors for </a:t>
            </a:r>
            <a:br>
              <a:rPr lang="en-US" b="1" dirty="0">
                <a:solidFill>
                  <a:srgbClr val="FFFF00"/>
                </a:solidFill>
                <a:latin typeface="+mn-lt"/>
              </a:rPr>
            </a:br>
            <a:r>
              <a:rPr lang="en-US" b="1" dirty="0">
                <a:solidFill>
                  <a:srgbClr val="FFFF00"/>
                </a:solidFill>
                <a:latin typeface="+mn-lt"/>
              </a:rPr>
              <a:t>Targeted Violence</a:t>
            </a: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CFAD36A1-0FA2-CF9A-1F78-38B2564BE0ED}"/>
              </a:ext>
            </a:extLst>
          </p:cNvPr>
          <p:cNvSpPr>
            <a:spLocks noGrp="1"/>
          </p:cNvSpPr>
          <p:nvPr>
            <p:ph type="dt" sz="half" idx="10"/>
          </p:nvPr>
        </p:nvSpPr>
        <p:spPr/>
        <p:txBody>
          <a:bodyPr/>
          <a:lstStyle/>
          <a:p>
            <a:pPr>
              <a:defRPr/>
            </a:pPr>
            <a:fld id="{D35B0F51-C552-41D9-B838-E2E17AB1C274}" type="datetime1">
              <a:rPr lang="en-US" smtClean="0"/>
              <a:t>9/27/2022</a:t>
            </a:fld>
            <a:endParaRPr lang="en-US" dirty="0"/>
          </a:p>
        </p:txBody>
      </p:sp>
    </p:spTree>
    <p:extLst>
      <p:ext uri="{BB962C8B-B14F-4D97-AF65-F5344CB8AC3E}">
        <p14:creationId xmlns:p14="http://schemas.microsoft.com/office/powerpoint/2010/main" val="1439650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14350" y="457200"/>
            <a:ext cx="9258300" cy="1143000"/>
          </a:xfrm>
        </p:spPr>
        <p:txBody>
          <a:bodyPr/>
          <a:lstStyle/>
          <a:p>
            <a:pPr eaLnBrk="1" hangingPunct="1">
              <a:defRPr/>
            </a:pPr>
            <a:r>
              <a:rPr lang="en-US" sz="2400" b="1" dirty="0">
                <a:solidFill>
                  <a:srgbClr val="FFFF00"/>
                </a:solidFill>
                <a:latin typeface="+mn-lt"/>
              </a:rPr>
              <a:t>Warning Behaviors (Meloy, Hoffmann, Guldimann &amp; James, </a:t>
            </a:r>
            <a:br>
              <a:rPr lang="en-US" sz="2400" b="1" dirty="0">
                <a:solidFill>
                  <a:srgbClr val="FFFF00"/>
                </a:solidFill>
                <a:latin typeface="+mn-lt"/>
              </a:rPr>
            </a:br>
            <a:r>
              <a:rPr lang="en-US" sz="2400" b="1" u="sng" dirty="0">
                <a:solidFill>
                  <a:srgbClr val="FFFF00"/>
                </a:solidFill>
                <a:latin typeface="+mn-lt"/>
              </a:rPr>
              <a:t>BS&amp;L</a:t>
            </a:r>
            <a:r>
              <a:rPr lang="en-US" sz="2400" b="1" dirty="0">
                <a:solidFill>
                  <a:srgbClr val="FFFF00"/>
                </a:solidFill>
                <a:latin typeface="+mn-lt"/>
              </a:rPr>
              <a:t>, 2012; 30:256-279</a:t>
            </a:r>
          </a:p>
        </p:txBody>
      </p:sp>
      <p:sp>
        <p:nvSpPr>
          <p:cNvPr id="36867" name="Rectangle 3"/>
          <p:cNvSpPr>
            <a:spLocks noGrp="1" noChangeArrowheads="1"/>
          </p:cNvSpPr>
          <p:nvPr>
            <p:ph type="body" idx="1"/>
          </p:nvPr>
        </p:nvSpPr>
        <p:spPr>
          <a:xfrm>
            <a:off x="2095500" y="1759373"/>
            <a:ext cx="9258300" cy="4495800"/>
          </a:xfrm>
        </p:spPr>
        <p:txBody>
          <a:bodyPr/>
          <a:lstStyle/>
          <a:p>
            <a:pPr marL="514350" indent="-514350" eaLnBrk="1" hangingPunct="1">
              <a:lnSpc>
                <a:spcPct val="90000"/>
              </a:lnSpc>
              <a:buFont typeface="+mj-lt"/>
              <a:buAutoNum type="arabicPeriod"/>
            </a:pPr>
            <a:r>
              <a:rPr lang="en-US" altLang="en-US" b="1" dirty="0">
                <a:solidFill>
                  <a:srgbClr val="FFFF00"/>
                </a:solidFill>
                <a:latin typeface="+mn-lt"/>
              </a:rPr>
              <a:t>Pathway </a:t>
            </a:r>
          </a:p>
          <a:p>
            <a:pPr marL="514350" indent="-514350" eaLnBrk="1" hangingPunct="1">
              <a:lnSpc>
                <a:spcPct val="90000"/>
              </a:lnSpc>
              <a:buFont typeface="+mj-lt"/>
              <a:buAutoNum type="arabicPeriod"/>
            </a:pPr>
            <a:r>
              <a:rPr lang="en-US" altLang="en-US" b="1" dirty="0">
                <a:solidFill>
                  <a:srgbClr val="FFFF00"/>
                </a:solidFill>
                <a:latin typeface="+mn-lt"/>
              </a:rPr>
              <a:t>Fixation</a:t>
            </a:r>
          </a:p>
          <a:p>
            <a:pPr marL="514350" indent="-514350" eaLnBrk="1" hangingPunct="1">
              <a:lnSpc>
                <a:spcPct val="90000"/>
              </a:lnSpc>
              <a:buFont typeface="+mj-lt"/>
              <a:buAutoNum type="arabicPeriod"/>
            </a:pPr>
            <a:r>
              <a:rPr lang="en-US" altLang="en-US" b="1" dirty="0">
                <a:solidFill>
                  <a:srgbClr val="FFFF00"/>
                </a:solidFill>
                <a:latin typeface="+mn-lt"/>
              </a:rPr>
              <a:t>Identification</a:t>
            </a:r>
          </a:p>
          <a:p>
            <a:pPr marL="514350" indent="-514350" eaLnBrk="1" hangingPunct="1">
              <a:lnSpc>
                <a:spcPct val="90000"/>
              </a:lnSpc>
              <a:buFont typeface="+mj-lt"/>
              <a:buAutoNum type="arabicPeriod"/>
            </a:pPr>
            <a:r>
              <a:rPr lang="en-US" altLang="en-US" b="1" dirty="0">
                <a:solidFill>
                  <a:srgbClr val="FFFF00"/>
                </a:solidFill>
                <a:latin typeface="+mn-lt"/>
              </a:rPr>
              <a:t>Novel aggression</a:t>
            </a:r>
          </a:p>
          <a:p>
            <a:pPr marL="514350" indent="-514350" eaLnBrk="1" hangingPunct="1">
              <a:lnSpc>
                <a:spcPct val="90000"/>
              </a:lnSpc>
              <a:buFont typeface="+mj-lt"/>
              <a:buAutoNum type="arabicPeriod"/>
            </a:pPr>
            <a:r>
              <a:rPr lang="en-US" altLang="en-US" b="1" dirty="0">
                <a:solidFill>
                  <a:srgbClr val="FFFF00"/>
                </a:solidFill>
                <a:latin typeface="+mn-lt"/>
              </a:rPr>
              <a:t>Energy burst</a:t>
            </a:r>
          </a:p>
          <a:p>
            <a:pPr marL="514350" indent="-514350" eaLnBrk="1" hangingPunct="1">
              <a:lnSpc>
                <a:spcPct val="90000"/>
              </a:lnSpc>
              <a:buFont typeface="+mj-lt"/>
              <a:buAutoNum type="arabicPeriod"/>
            </a:pPr>
            <a:r>
              <a:rPr lang="en-US" altLang="en-US" b="1" dirty="0">
                <a:solidFill>
                  <a:srgbClr val="FFFF00"/>
                </a:solidFill>
                <a:latin typeface="+mn-lt"/>
              </a:rPr>
              <a:t>Leakage</a:t>
            </a:r>
          </a:p>
          <a:p>
            <a:pPr marL="514350" indent="-514350" eaLnBrk="1" hangingPunct="1">
              <a:lnSpc>
                <a:spcPct val="90000"/>
              </a:lnSpc>
              <a:buFont typeface="+mj-lt"/>
              <a:buAutoNum type="arabicPeriod"/>
            </a:pPr>
            <a:r>
              <a:rPr lang="en-US" altLang="en-US" b="1" dirty="0">
                <a:solidFill>
                  <a:srgbClr val="FFFF00"/>
                </a:solidFill>
                <a:latin typeface="+mn-lt"/>
              </a:rPr>
              <a:t>Directly communicated threat</a:t>
            </a:r>
          </a:p>
          <a:p>
            <a:pPr marL="514350" indent="-514350" eaLnBrk="1" hangingPunct="1">
              <a:lnSpc>
                <a:spcPct val="90000"/>
              </a:lnSpc>
              <a:buFont typeface="+mj-lt"/>
              <a:buAutoNum type="arabicPeriod"/>
            </a:pPr>
            <a:r>
              <a:rPr lang="en-US" altLang="en-US" b="1" dirty="0">
                <a:solidFill>
                  <a:srgbClr val="FFFF00"/>
                </a:solidFill>
                <a:latin typeface="+mn-lt"/>
              </a:rPr>
              <a:t>Last resort behavior</a:t>
            </a:r>
          </a:p>
          <a:p>
            <a:pPr marL="514350" indent="-514350" eaLnBrk="1" hangingPunct="1">
              <a:lnSpc>
                <a:spcPct val="90000"/>
              </a:lnSpc>
              <a:buFont typeface="+mj-lt"/>
              <a:buAutoNum type="arabicPeriod"/>
            </a:pPr>
            <a:endParaRPr lang="en-US" altLang="en-US"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420434F3-5099-1DCD-C0E4-F876B64E7814}"/>
              </a:ext>
            </a:extLst>
          </p:cNvPr>
          <p:cNvSpPr>
            <a:spLocks noGrp="1"/>
          </p:cNvSpPr>
          <p:nvPr>
            <p:ph type="dt" sz="half" idx="10"/>
          </p:nvPr>
        </p:nvSpPr>
        <p:spPr/>
        <p:txBody>
          <a:bodyPr/>
          <a:lstStyle/>
          <a:p>
            <a:pPr>
              <a:defRPr/>
            </a:pPr>
            <a:fld id="{C07D3225-854E-40DA-8EA4-28ED64AD87ED}" type="datetime1">
              <a:rPr lang="en-US" smtClean="0"/>
              <a:t>9/27/2022</a:t>
            </a:fld>
            <a:endParaRPr lang="en-US" dirty="0"/>
          </a:p>
        </p:txBody>
      </p:sp>
    </p:spTree>
    <p:extLst>
      <p:ext uri="{BB962C8B-B14F-4D97-AF65-F5344CB8AC3E}">
        <p14:creationId xmlns:p14="http://schemas.microsoft.com/office/powerpoint/2010/main" val="2362422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a:solidFill>
                  <a:srgbClr val="FFFF00"/>
                </a:solidFill>
                <a:latin typeface="+mn-lt"/>
              </a:rPr>
              <a:t>Warning Behaviors</a:t>
            </a:r>
          </a:p>
        </p:txBody>
      </p:sp>
      <p:sp>
        <p:nvSpPr>
          <p:cNvPr id="37891" name="Rectangle 3"/>
          <p:cNvSpPr>
            <a:spLocks noGrp="1" noChangeArrowheads="1"/>
          </p:cNvSpPr>
          <p:nvPr>
            <p:ph type="body" idx="1"/>
          </p:nvPr>
        </p:nvSpPr>
        <p:spPr>
          <a:xfrm>
            <a:off x="514350" y="1752600"/>
            <a:ext cx="9258300" cy="4495800"/>
          </a:xfrm>
        </p:spPr>
        <p:txBody>
          <a:bodyPr/>
          <a:lstStyle/>
          <a:p>
            <a:pPr eaLnBrk="1" hangingPunct="1"/>
            <a:r>
              <a:rPr lang="en-US" altLang="en-US" b="1" dirty="0">
                <a:solidFill>
                  <a:srgbClr val="FFFF00"/>
                </a:solidFill>
                <a:latin typeface="+mn-lt"/>
              </a:rPr>
              <a:t>They are </a:t>
            </a:r>
            <a:r>
              <a:rPr lang="en-US" altLang="en-US" b="1" i="1" dirty="0">
                <a:solidFill>
                  <a:srgbClr val="FFFF00"/>
                </a:solidFill>
                <a:latin typeface="+mn-lt"/>
              </a:rPr>
              <a:t>accelerants</a:t>
            </a:r>
            <a:r>
              <a:rPr lang="en-US" altLang="en-US" b="1" dirty="0">
                <a:solidFill>
                  <a:srgbClr val="FFFF00"/>
                </a:solidFill>
                <a:latin typeface="+mn-lt"/>
              </a:rPr>
              <a:t>—focus on accelerating change</a:t>
            </a:r>
          </a:p>
          <a:p>
            <a:pPr eaLnBrk="1" hangingPunct="1"/>
            <a:r>
              <a:rPr lang="en-US" altLang="en-US" b="1" dirty="0">
                <a:solidFill>
                  <a:srgbClr val="FFFF00"/>
                </a:solidFill>
                <a:latin typeface="+mn-lt"/>
              </a:rPr>
              <a:t>Patterns of behavior rather than individual risk factors: </a:t>
            </a:r>
            <a:r>
              <a:rPr lang="en-US" altLang="en-US" b="1" i="1" dirty="0">
                <a:solidFill>
                  <a:srgbClr val="FFFF00"/>
                </a:solidFill>
                <a:latin typeface="+mn-lt"/>
              </a:rPr>
              <a:t>pattern analysis</a:t>
            </a:r>
          </a:p>
          <a:p>
            <a:pPr eaLnBrk="1" hangingPunct="1"/>
            <a:r>
              <a:rPr lang="en-US" altLang="en-US" b="1" dirty="0">
                <a:solidFill>
                  <a:srgbClr val="FFFF00"/>
                </a:solidFill>
                <a:latin typeface="+mn-lt"/>
              </a:rPr>
              <a:t>Appear to correlate with targeted violence, but do they predict?</a:t>
            </a: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2911CBA5-0D50-16FD-A44F-C641AFEE9810}"/>
              </a:ext>
            </a:extLst>
          </p:cNvPr>
          <p:cNvSpPr>
            <a:spLocks noGrp="1"/>
          </p:cNvSpPr>
          <p:nvPr>
            <p:ph type="dt" sz="half" idx="10"/>
          </p:nvPr>
        </p:nvSpPr>
        <p:spPr/>
        <p:txBody>
          <a:bodyPr/>
          <a:lstStyle/>
          <a:p>
            <a:pPr>
              <a:defRPr/>
            </a:pPr>
            <a:fld id="{488BB5D8-30C7-4D33-9B1B-E48895FCFB4F}" type="datetime1">
              <a:rPr lang="en-US" smtClean="0"/>
              <a:t>9/27/2022</a:t>
            </a:fld>
            <a:endParaRPr lang="en-US" dirty="0"/>
          </a:p>
        </p:txBody>
      </p:sp>
    </p:spTree>
    <p:extLst>
      <p:ext uri="{BB962C8B-B14F-4D97-AF65-F5344CB8AC3E}">
        <p14:creationId xmlns:p14="http://schemas.microsoft.com/office/powerpoint/2010/main" val="49628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4747408-3974-46EB-B952-45F883F3BCD8}"/>
              </a:ext>
            </a:extLst>
          </p:cNvPr>
          <p:cNvPicPr>
            <a:picLocks noGrp="1" noChangeAspect="1"/>
          </p:cNvPicPr>
          <p:nvPr>
            <p:ph idx="1"/>
          </p:nvPr>
        </p:nvPicPr>
        <p:blipFill>
          <a:blip r:embed="rId2"/>
          <a:stretch>
            <a:fillRect/>
          </a:stretch>
        </p:blipFill>
        <p:spPr>
          <a:xfrm>
            <a:off x="1181100" y="836613"/>
            <a:ext cx="7543800" cy="4746958"/>
          </a:xfrm>
          <a:prstGeom prst="rect">
            <a:avLst/>
          </a:prstGeom>
        </p:spPr>
      </p:pic>
      <p:sp>
        <p:nvSpPr>
          <p:cNvPr id="4" name="Date Placeholder 3">
            <a:extLst>
              <a:ext uri="{FF2B5EF4-FFF2-40B4-BE49-F238E27FC236}">
                <a16:creationId xmlns:a16="http://schemas.microsoft.com/office/drawing/2014/main" id="{198AC678-0DF7-4C76-9795-676FF5A50A5B}"/>
              </a:ext>
            </a:extLst>
          </p:cNvPr>
          <p:cNvSpPr>
            <a:spLocks noGrp="1"/>
          </p:cNvSpPr>
          <p:nvPr>
            <p:ph type="dt" sz="half" idx="10"/>
          </p:nvPr>
        </p:nvSpPr>
        <p:spPr/>
        <p:txBody>
          <a:bodyPr/>
          <a:lstStyle/>
          <a:p>
            <a:pPr>
              <a:defRPr/>
            </a:pPr>
            <a:fld id="{41C68B27-7160-4E6B-BD93-21A7C9D509EA}" type="datetime1">
              <a:rPr lang="en-US" smtClean="0"/>
              <a:t>9/27/2022</a:t>
            </a:fld>
            <a:endParaRPr lang="en-US" dirty="0"/>
          </a:p>
        </p:txBody>
      </p:sp>
      <p:sp>
        <p:nvSpPr>
          <p:cNvPr id="5" name="Footer Placeholder 4">
            <a:extLst>
              <a:ext uri="{FF2B5EF4-FFF2-40B4-BE49-F238E27FC236}">
                <a16:creationId xmlns:a16="http://schemas.microsoft.com/office/drawing/2014/main" id="{C9866156-BF09-4DCF-BDE2-006B96502CF5}"/>
              </a:ext>
            </a:extLst>
          </p:cNvPr>
          <p:cNvSpPr>
            <a:spLocks noGrp="1"/>
          </p:cNvSpPr>
          <p:nvPr>
            <p:ph type="ftr" sz="quarter" idx="12"/>
          </p:nvPr>
        </p:nvSpPr>
        <p:spPr/>
        <p:txBody>
          <a:bodyPr/>
          <a:lstStyle/>
          <a:p>
            <a:pPr>
              <a:defRPr/>
            </a:pPr>
            <a:r>
              <a:rPr lang="en-US" dirty="0"/>
              <a:t>St. Cloud, MN 09302022</a:t>
            </a:r>
          </a:p>
        </p:txBody>
      </p:sp>
      <p:sp>
        <p:nvSpPr>
          <p:cNvPr id="7" name="Title 1">
            <a:extLst>
              <a:ext uri="{FF2B5EF4-FFF2-40B4-BE49-F238E27FC236}">
                <a16:creationId xmlns:a16="http://schemas.microsoft.com/office/drawing/2014/main" id="{471BAEA5-9E74-4755-82BB-F71385DECA2C}"/>
              </a:ext>
            </a:extLst>
          </p:cNvPr>
          <p:cNvSpPr>
            <a:spLocks noGrp="1"/>
          </p:cNvSpPr>
          <p:nvPr>
            <p:ph type="title"/>
          </p:nvPr>
        </p:nvSpPr>
        <p:spPr>
          <a:xfrm>
            <a:off x="323850" y="228600"/>
            <a:ext cx="9258300" cy="579438"/>
          </a:xfrm>
        </p:spPr>
        <p:txBody>
          <a:bodyPr/>
          <a:lstStyle/>
          <a:p>
            <a:r>
              <a:rPr lang="en-US" sz="2000" dirty="0">
                <a:solidFill>
                  <a:srgbClr val="FFFF00"/>
                </a:solidFill>
              </a:rPr>
              <a:t>The National Center for Victims of Crimes, 2018</a:t>
            </a:r>
            <a:br>
              <a:rPr lang="en-US" sz="2000" dirty="0">
                <a:solidFill>
                  <a:srgbClr val="FFFF00"/>
                </a:solidFill>
              </a:rPr>
            </a:br>
            <a:r>
              <a:rPr lang="en-US" sz="2000" dirty="0">
                <a:solidFill>
                  <a:srgbClr val="FFFF00"/>
                </a:solidFill>
              </a:rPr>
              <a:t>(1995-2015)</a:t>
            </a:r>
          </a:p>
        </p:txBody>
      </p:sp>
    </p:spTree>
    <p:extLst>
      <p:ext uri="{BB962C8B-B14F-4D97-AF65-F5344CB8AC3E}">
        <p14:creationId xmlns:p14="http://schemas.microsoft.com/office/powerpoint/2010/main" val="919200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b="1" u="sng" dirty="0">
                <a:solidFill>
                  <a:srgbClr val="FFFF00"/>
                </a:solidFill>
                <a:effectLst/>
                <a:latin typeface="+mn-lt"/>
              </a:rPr>
              <a:t>Pathway</a:t>
            </a:r>
            <a:r>
              <a:rPr lang="en-US" b="1" dirty="0">
                <a:solidFill>
                  <a:srgbClr val="FFFF00"/>
                </a:solidFill>
                <a:effectLst/>
                <a:latin typeface="+mn-lt"/>
              </a:rPr>
              <a:t> warning behavior</a:t>
            </a:r>
            <a:r>
              <a:rPr lang="en-US" b="1" dirty="0">
                <a:solidFill>
                  <a:srgbClr val="FFFF00"/>
                </a:solidFill>
                <a:latin typeface="+mn-lt"/>
              </a:rPr>
              <a:t> </a:t>
            </a:r>
          </a:p>
        </p:txBody>
      </p:sp>
      <p:sp>
        <p:nvSpPr>
          <p:cNvPr id="41987" name="Rectangle 3"/>
          <p:cNvSpPr>
            <a:spLocks noGrp="1" noChangeArrowheads="1"/>
          </p:cNvSpPr>
          <p:nvPr>
            <p:ph type="body" idx="1"/>
          </p:nvPr>
        </p:nvSpPr>
        <p:spPr>
          <a:xfrm>
            <a:off x="600075" y="2057400"/>
            <a:ext cx="9258300" cy="4495800"/>
          </a:xfrm>
        </p:spPr>
        <p:txBody>
          <a:bodyPr/>
          <a:lstStyle/>
          <a:p>
            <a:pPr eaLnBrk="1" hangingPunct="1">
              <a:buFontTx/>
              <a:buNone/>
            </a:pPr>
            <a:r>
              <a:rPr lang="en-US" altLang="en-US" b="1" dirty="0">
                <a:solidFill>
                  <a:srgbClr val="FFFF00"/>
                </a:solidFill>
                <a:latin typeface="+mn-lt"/>
              </a:rPr>
              <a:t>	Any behavior that is part of research, planning, preparation, or implementation of an attack (Fein &amp; Vossekuil, 1998, 1999; Calhoun &amp; Weston, 2003)</a:t>
            </a:r>
          </a:p>
          <a:p>
            <a:pPr eaLnBrk="1" hangingPunct="1">
              <a:buFontTx/>
              <a:buNone/>
            </a:pPr>
            <a:endParaRPr lang="en-US" altLang="en-US" b="1" dirty="0">
              <a:solidFill>
                <a:srgbClr val="FFFF00"/>
              </a:solidFill>
              <a:latin typeface="+mn-lt"/>
            </a:endParaRPr>
          </a:p>
          <a:p>
            <a:pPr eaLnBrk="1" hangingPunct="1"/>
            <a:endParaRPr lang="en-US" altLang="en-US" b="1" dirty="0">
              <a:solidFill>
                <a:srgbClr val="FFFF00"/>
              </a:solidFill>
              <a:latin typeface="+mn-lt"/>
            </a:endParaRPr>
          </a:p>
          <a:p>
            <a:pPr eaLnBrk="1" hangingPunct="1"/>
            <a:endParaRPr lang="en-US" altLang="en-US" sz="2800" b="1" dirty="0">
              <a:solidFill>
                <a:srgbClr val="FFFF00"/>
              </a:solidFill>
              <a:latin typeface="+mn-lt"/>
            </a:endParaRPr>
          </a:p>
          <a:p>
            <a:pPr eaLnBrk="1" hangingPunct="1"/>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2CE674D3-7872-A375-C102-CCE76770873C}"/>
              </a:ext>
            </a:extLst>
          </p:cNvPr>
          <p:cNvSpPr>
            <a:spLocks noGrp="1"/>
          </p:cNvSpPr>
          <p:nvPr>
            <p:ph type="dt" sz="half" idx="10"/>
          </p:nvPr>
        </p:nvSpPr>
        <p:spPr/>
        <p:txBody>
          <a:bodyPr/>
          <a:lstStyle/>
          <a:p>
            <a:pPr>
              <a:defRPr/>
            </a:pPr>
            <a:fld id="{E302227A-3D19-41D4-A21F-F339B3BC1E84}" type="datetime1">
              <a:rPr lang="en-US" smtClean="0"/>
              <a:t>9/27/2022</a:t>
            </a:fld>
            <a:endParaRPr lang="en-US" dirty="0"/>
          </a:p>
        </p:txBody>
      </p:sp>
    </p:spTree>
    <p:extLst>
      <p:ext uri="{BB962C8B-B14F-4D97-AF65-F5344CB8AC3E}">
        <p14:creationId xmlns:p14="http://schemas.microsoft.com/office/powerpoint/2010/main" val="2083196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342900" y="254794"/>
            <a:ext cx="10972800" cy="733425"/>
          </a:xfrm>
        </p:spPr>
        <p:txBody>
          <a:bodyPr/>
          <a:lstStyle/>
          <a:p>
            <a:pPr>
              <a:defRPr/>
            </a:pPr>
            <a:r>
              <a:rPr lang="en-US" sz="2800" dirty="0">
                <a:solidFill>
                  <a:srgbClr val="FFFF00"/>
                </a:solidFill>
                <a:latin typeface="+mn-lt"/>
              </a:rPr>
              <a:t>Pathway to Targeted or Intended Violence</a:t>
            </a:r>
          </a:p>
        </p:txBody>
      </p:sp>
      <p:sp>
        <p:nvSpPr>
          <p:cNvPr id="43011" name="Arc 3"/>
          <p:cNvSpPr>
            <a:spLocks/>
          </p:cNvSpPr>
          <p:nvPr/>
        </p:nvSpPr>
        <p:spPr bwMode="auto">
          <a:xfrm flipV="1">
            <a:off x="7800975" y="1562100"/>
            <a:ext cx="120015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3012" name="Arc 4"/>
          <p:cNvSpPr>
            <a:spLocks/>
          </p:cNvSpPr>
          <p:nvPr/>
        </p:nvSpPr>
        <p:spPr bwMode="auto">
          <a:xfrm flipV="1">
            <a:off x="6600825" y="2476500"/>
            <a:ext cx="120015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3013" name="Arc 5"/>
          <p:cNvSpPr>
            <a:spLocks/>
          </p:cNvSpPr>
          <p:nvPr/>
        </p:nvSpPr>
        <p:spPr bwMode="auto">
          <a:xfrm flipV="1">
            <a:off x="5400675" y="3390900"/>
            <a:ext cx="120015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3014" name="Arc 6"/>
          <p:cNvSpPr>
            <a:spLocks/>
          </p:cNvSpPr>
          <p:nvPr/>
        </p:nvSpPr>
        <p:spPr bwMode="auto">
          <a:xfrm flipV="1">
            <a:off x="4200525" y="4305300"/>
            <a:ext cx="120015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3015" name="Arc 7"/>
          <p:cNvSpPr>
            <a:spLocks/>
          </p:cNvSpPr>
          <p:nvPr/>
        </p:nvSpPr>
        <p:spPr bwMode="auto">
          <a:xfrm flipV="1">
            <a:off x="3000375" y="5219700"/>
            <a:ext cx="120015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3016" name="Line 8"/>
          <p:cNvSpPr>
            <a:spLocks noChangeShapeType="1"/>
          </p:cNvSpPr>
          <p:nvPr/>
        </p:nvSpPr>
        <p:spPr bwMode="auto">
          <a:xfrm flipV="1">
            <a:off x="5143500" y="2400300"/>
            <a:ext cx="4714875" cy="3581400"/>
          </a:xfrm>
          <a:prstGeom prst="line">
            <a:avLst/>
          </a:prstGeom>
          <a:noFill/>
          <a:ln w="4445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43017" name="Text Box 9"/>
          <p:cNvSpPr txBox="1">
            <a:spLocks noChangeArrowheads="1"/>
          </p:cNvSpPr>
          <p:nvPr/>
        </p:nvSpPr>
        <p:spPr bwMode="auto">
          <a:xfrm>
            <a:off x="857250" y="1257301"/>
            <a:ext cx="4286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endParaRPr lang="de-DE" altLang="en-US" sz="2800">
              <a:latin typeface="Times" pitchFamily="18" charset="0"/>
              <a:ea typeface="ＭＳ Ｐゴシック" pitchFamily="34" charset="-128"/>
            </a:endParaRPr>
          </a:p>
        </p:txBody>
      </p:sp>
      <p:sp>
        <p:nvSpPr>
          <p:cNvPr id="43018" name="Text Box 10"/>
          <p:cNvSpPr txBox="1">
            <a:spLocks noChangeArrowheads="1"/>
          </p:cNvSpPr>
          <p:nvPr/>
        </p:nvSpPr>
        <p:spPr bwMode="auto">
          <a:xfrm rot="-2527173">
            <a:off x="6756202" y="4257675"/>
            <a:ext cx="2657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200" dirty="0">
                <a:latin typeface="Times" pitchFamily="18" charset="0"/>
                <a:ea typeface="ＭＳ Ｐゴシック" pitchFamily="34" charset="-128"/>
              </a:rPr>
              <a:t>De-Escalation</a:t>
            </a:r>
          </a:p>
        </p:txBody>
      </p:sp>
      <p:sp>
        <p:nvSpPr>
          <p:cNvPr id="43019" name="Line 11"/>
          <p:cNvSpPr>
            <a:spLocks noChangeShapeType="1"/>
          </p:cNvSpPr>
          <p:nvPr/>
        </p:nvSpPr>
        <p:spPr bwMode="auto">
          <a:xfrm flipV="1">
            <a:off x="5400675" y="2781300"/>
            <a:ext cx="4457700" cy="3429000"/>
          </a:xfrm>
          <a:prstGeom prst="line">
            <a:avLst/>
          </a:prstGeom>
          <a:noFill/>
          <a:ln w="4445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en-US" dirty="0"/>
          </a:p>
        </p:txBody>
      </p:sp>
      <p:sp>
        <p:nvSpPr>
          <p:cNvPr id="43020" name="Text Box 12"/>
          <p:cNvSpPr txBox="1">
            <a:spLocks noChangeArrowheads="1"/>
          </p:cNvSpPr>
          <p:nvPr/>
        </p:nvSpPr>
        <p:spPr bwMode="auto">
          <a:xfrm rot="-2445176">
            <a:off x="6000750" y="3238500"/>
            <a:ext cx="4029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200" dirty="0">
                <a:latin typeface="Times" pitchFamily="18" charset="0"/>
                <a:ea typeface="ＭＳ Ｐゴシック" pitchFamily="34" charset="-128"/>
              </a:rPr>
              <a:t>Escalation</a:t>
            </a:r>
          </a:p>
        </p:txBody>
      </p:sp>
      <p:sp>
        <p:nvSpPr>
          <p:cNvPr id="43021" name="Text Box 13"/>
          <p:cNvSpPr txBox="1">
            <a:spLocks noChangeArrowheads="1"/>
          </p:cNvSpPr>
          <p:nvPr/>
        </p:nvSpPr>
        <p:spPr bwMode="auto">
          <a:xfrm>
            <a:off x="600075" y="5905500"/>
            <a:ext cx="29146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200" dirty="0">
                <a:solidFill>
                  <a:srgbClr val="00FF00"/>
                </a:solidFill>
                <a:latin typeface="Times" pitchFamily="18" charset="0"/>
                <a:ea typeface="ＭＳ Ｐゴシック" pitchFamily="34" charset="-128"/>
              </a:rPr>
              <a:t>The “Grievance”</a:t>
            </a:r>
          </a:p>
        </p:txBody>
      </p:sp>
      <p:sp>
        <p:nvSpPr>
          <p:cNvPr id="43022" name="Text Box 14"/>
          <p:cNvSpPr txBox="1">
            <a:spLocks noChangeArrowheads="1"/>
          </p:cNvSpPr>
          <p:nvPr/>
        </p:nvSpPr>
        <p:spPr bwMode="auto">
          <a:xfrm>
            <a:off x="1714500" y="5021264"/>
            <a:ext cx="30003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200" dirty="0">
                <a:solidFill>
                  <a:srgbClr val="FFFF00"/>
                </a:solidFill>
                <a:latin typeface="Times" pitchFamily="18" charset="0"/>
                <a:ea typeface="ＭＳ Ｐゴシック" pitchFamily="34" charset="-128"/>
              </a:rPr>
              <a:t>Violent Ideation</a:t>
            </a:r>
          </a:p>
        </p:txBody>
      </p:sp>
      <p:sp>
        <p:nvSpPr>
          <p:cNvPr id="43023" name="Text Box 15"/>
          <p:cNvSpPr txBox="1">
            <a:spLocks noChangeArrowheads="1"/>
          </p:cNvSpPr>
          <p:nvPr/>
        </p:nvSpPr>
        <p:spPr bwMode="auto">
          <a:xfrm>
            <a:off x="771525" y="4059239"/>
            <a:ext cx="4902399"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200" dirty="0">
                <a:solidFill>
                  <a:srgbClr val="FFFF00"/>
                </a:solidFill>
                <a:latin typeface="Times" pitchFamily="18" charset="0"/>
                <a:ea typeface="ＭＳ Ｐゴシック" pitchFamily="34" charset="-128"/>
              </a:rPr>
              <a:t>Research &amp; Planning the Attack</a:t>
            </a:r>
          </a:p>
        </p:txBody>
      </p:sp>
      <p:sp>
        <p:nvSpPr>
          <p:cNvPr id="43024" name="Text Box 16"/>
          <p:cNvSpPr txBox="1">
            <a:spLocks noChangeArrowheads="1"/>
          </p:cNvSpPr>
          <p:nvPr/>
        </p:nvSpPr>
        <p:spPr bwMode="auto">
          <a:xfrm>
            <a:off x="3128725" y="3094037"/>
            <a:ext cx="4886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200" dirty="0">
                <a:solidFill>
                  <a:srgbClr val="FF9900"/>
                </a:solidFill>
                <a:latin typeface="Times" pitchFamily="18" charset="0"/>
                <a:ea typeface="ＭＳ Ｐゴシック" pitchFamily="34" charset="-128"/>
              </a:rPr>
              <a:t>Pre-attack Preparation</a:t>
            </a:r>
          </a:p>
        </p:txBody>
      </p:sp>
      <p:sp>
        <p:nvSpPr>
          <p:cNvPr id="43025" name="Text Box 17"/>
          <p:cNvSpPr txBox="1">
            <a:spLocks noChangeArrowheads="1"/>
          </p:cNvSpPr>
          <p:nvPr/>
        </p:nvSpPr>
        <p:spPr bwMode="auto">
          <a:xfrm>
            <a:off x="4714875" y="2209800"/>
            <a:ext cx="3171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200" dirty="0">
                <a:solidFill>
                  <a:srgbClr val="FF9900"/>
                </a:solidFill>
                <a:latin typeface="Times" pitchFamily="18" charset="0"/>
                <a:ea typeface="ＭＳ Ｐゴシック" pitchFamily="34" charset="-128"/>
              </a:rPr>
              <a:t>Probing &amp; Breaches</a:t>
            </a:r>
          </a:p>
        </p:txBody>
      </p:sp>
      <p:sp>
        <p:nvSpPr>
          <p:cNvPr id="43026" name="Text Box 18"/>
          <p:cNvSpPr txBox="1">
            <a:spLocks noChangeArrowheads="1"/>
          </p:cNvSpPr>
          <p:nvPr/>
        </p:nvSpPr>
        <p:spPr bwMode="auto">
          <a:xfrm>
            <a:off x="7715250" y="1333500"/>
            <a:ext cx="2143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200" dirty="0">
                <a:solidFill>
                  <a:srgbClr val="FF0000"/>
                </a:solidFill>
                <a:latin typeface="Times" pitchFamily="18" charset="0"/>
                <a:ea typeface="ＭＳ Ｐゴシック" pitchFamily="34" charset="-128"/>
              </a:rPr>
              <a:t>Attack</a:t>
            </a:r>
          </a:p>
        </p:txBody>
      </p:sp>
      <p:sp>
        <p:nvSpPr>
          <p:cNvPr id="43027" name="Text Box 19"/>
          <p:cNvSpPr txBox="1">
            <a:spLocks noChangeArrowheads="1"/>
          </p:cNvSpPr>
          <p:nvPr/>
        </p:nvSpPr>
        <p:spPr bwMode="auto">
          <a:xfrm rot="-2711451">
            <a:off x="8513565" y="1358870"/>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000" dirty="0">
                <a:latin typeface="Times" pitchFamily="18" charset="0"/>
                <a:ea typeface="ＭＳ Ｐゴシック" pitchFamily="34" charset="-128"/>
              </a:rPr>
              <a:t>final acts</a:t>
            </a:r>
          </a:p>
        </p:txBody>
      </p:sp>
      <p:sp>
        <p:nvSpPr>
          <p:cNvPr id="43028" name="AutoShape 20"/>
          <p:cNvSpPr>
            <a:spLocks noChangeArrowheads="1"/>
          </p:cNvSpPr>
          <p:nvPr/>
        </p:nvSpPr>
        <p:spPr bwMode="auto">
          <a:xfrm>
            <a:off x="8743950" y="1028700"/>
            <a:ext cx="685800" cy="533400"/>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spcBef>
                <a:spcPct val="0"/>
              </a:spcBef>
              <a:buClrTx/>
              <a:buFontTx/>
              <a:buNone/>
            </a:pPr>
            <a:endParaRPr lang="de-DE" altLang="en-US" sz="2800">
              <a:latin typeface="Times" pitchFamily="18" charset="0"/>
              <a:ea typeface="ＭＳ Ｐゴシック" pitchFamily="34" charset="-128"/>
            </a:endParaRPr>
          </a:p>
        </p:txBody>
      </p:sp>
      <p:sp>
        <p:nvSpPr>
          <p:cNvPr id="43029" name="Text Box 21"/>
          <p:cNvSpPr txBox="1">
            <a:spLocks noChangeArrowheads="1"/>
          </p:cNvSpPr>
          <p:nvPr/>
        </p:nvSpPr>
        <p:spPr bwMode="auto">
          <a:xfrm rot="-2711451">
            <a:off x="4496992" y="4456083"/>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50000"/>
              </a:spcBef>
              <a:buClrTx/>
              <a:buFontTx/>
              <a:buNone/>
            </a:pPr>
            <a:r>
              <a:rPr lang="en-US" altLang="en-US" sz="2000" dirty="0">
                <a:latin typeface="Times" pitchFamily="18" charset="0"/>
                <a:ea typeface="ＭＳ Ｐゴシック" pitchFamily="34" charset="-128"/>
              </a:rPr>
              <a:t>decision</a:t>
            </a:r>
          </a:p>
        </p:txBody>
      </p:sp>
      <p:sp>
        <p:nvSpPr>
          <p:cNvPr id="43030" name="Text Box 22"/>
          <p:cNvSpPr txBox="1">
            <a:spLocks noChangeArrowheads="1"/>
          </p:cNvSpPr>
          <p:nvPr/>
        </p:nvSpPr>
        <p:spPr bwMode="auto">
          <a:xfrm>
            <a:off x="1397041" y="1088039"/>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ctr" eaLnBrk="1" hangingPunct="1">
              <a:spcBef>
                <a:spcPct val="15000"/>
              </a:spcBef>
              <a:buClrTx/>
              <a:buFontTx/>
              <a:buNone/>
            </a:pPr>
            <a:r>
              <a:rPr lang="en-US" altLang="en-US" sz="900" i="1" dirty="0">
                <a:solidFill>
                  <a:srgbClr val="FFFF00"/>
                </a:solidFill>
                <a:latin typeface="+mn-lt"/>
                <a:ea typeface="ＭＳ Ｐゴシック" pitchFamily="34" charset="-128"/>
              </a:rPr>
              <a:t>Adapted with permission from F.S. Calhoun and S.W. Weston (2003). Contemporary threat management: A practical guide for identifying, assessing and managing individuals of violent intent.  ©  2003 F.S. Calhoun and S.W. Weston. All rights reserved.</a:t>
            </a:r>
          </a:p>
        </p:txBody>
      </p:sp>
      <p:sp>
        <p:nvSpPr>
          <p:cNvPr id="3" name="Footer Placeholder 2"/>
          <p:cNvSpPr>
            <a:spLocks noGrp="1"/>
          </p:cNvSpPr>
          <p:nvPr>
            <p:ph type="ftr" sz="quarter" idx="12"/>
          </p:nvPr>
        </p:nvSpPr>
        <p:spPr>
          <a:xfrm>
            <a:off x="3848100" y="6191249"/>
            <a:ext cx="3257550" cy="476250"/>
          </a:xfrm>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22AD21EA-71BB-591B-1D09-BDFC1D50A5B8}"/>
              </a:ext>
            </a:extLst>
          </p:cNvPr>
          <p:cNvSpPr>
            <a:spLocks noGrp="1"/>
          </p:cNvSpPr>
          <p:nvPr>
            <p:ph type="dt" sz="half" idx="10"/>
          </p:nvPr>
        </p:nvSpPr>
        <p:spPr/>
        <p:txBody>
          <a:bodyPr/>
          <a:lstStyle/>
          <a:p>
            <a:pPr>
              <a:defRPr/>
            </a:pPr>
            <a:fld id="{2740CBB9-1CFB-4429-B25E-196B0B07304D}" type="datetime1">
              <a:rPr lang="en-US" smtClean="0"/>
              <a:t>9/27/2022</a:t>
            </a:fld>
            <a:endParaRPr lang="en-US" dirty="0"/>
          </a:p>
        </p:txBody>
      </p:sp>
    </p:spTree>
    <p:extLst>
      <p:ext uri="{BB962C8B-B14F-4D97-AF65-F5344CB8AC3E}">
        <p14:creationId xmlns:p14="http://schemas.microsoft.com/office/powerpoint/2010/main" val="3036263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FC31-16F3-4FED-9ED8-92C33102F09C}"/>
              </a:ext>
            </a:extLst>
          </p:cNvPr>
          <p:cNvSpPr>
            <a:spLocks noGrp="1"/>
          </p:cNvSpPr>
          <p:nvPr>
            <p:ph type="title"/>
          </p:nvPr>
        </p:nvSpPr>
        <p:spPr/>
        <p:txBody>
          <a:bodyPr/>
          <a:lstStyle/>
          <a:p>
            <a:r>
              <a:rPr lang="en-US" dirty="0">
                <a:solidFill>
                  <a:srgbClr val="FFFF00"/>
                </a:solidFill>
              </a:rPr>
              <a:t>Grievance</a:t>
            </a:r>
          </a:p>
        </p:txBody>
      </p:sp>
      <p:sp>
        <p:nvSpPr>
          <p:cNvPr id="3" name="Content Placeholder 2">
            <a:extLst>
              <a:ext uri="{FF2B5EF4-FFF2-40B4-BE49-F238E27FC236}">
                <a16:creationId xmlns:a16="http://schemas.microsoft.com/office/drawing/2014/main" id="{B318C10E-D310-4894-96F5-7707ECC0FFCF}"/>
              </a:ext>
            </a:extLst>
          </p:cNvPr>
          <p:cNvSpPr>
            <a:spLocks noGrp="1"/>
          </p:cNvSpPr>
          <p:nvPr>
            <p:ph idx="1"/>
          </p:nvPr>
        </p:nvSpPr>
        <p:spPr>
          <a:xfrm>
            <a:off x="514350" y="1427336"/>
            <a:ext cx="9258300" cy="4525963"/>
          </a:xfrm>
        </p:spPr>
        <p:txBody>
          <a:bodyPr/>
          <a:lstStyle/>
          <a:p>
            <a:r>
              <a:rPr lang="en-US" b="1" dirty="0">
                <a:solidFill>
                  <a:srgbClr val="FFFF00"/>
                </a:solidFill>
                <a:ea typeface="Times New Roman" panose="02020603050405020304" pitchFamily="18" charset="0"/>
              </a:rPr>
              <a:t>Loss</a:t>
            </a:r>
          </a:p>
          <a:p>
            <a:r>
              <a:rPr lang="en-US" b="1" dirty="0">
                <a:solidFill>
                  <a:srgbClr val="FFFF00"/>
                </a:solidFill>
                <a:ea typeface="Times New Roman" panose="02020603050405020304" pitchFamily="18" charset="0"/>
              </a:rPr>
              <a:t>Humiliation</a:t>
            </a:r>
          </a:p>
          <a:p>
            <a:r>
              <a:rPr lang="en-US" b="1" dirty="0">
                <a:solidFill>
                  <a:srgbClr val="FFFF00"/>
                </a:solidFill>
                <a:ea typeface="Times New Roman" panose="02020603050405020304" pitchFamily="18" charset="0"/>
              </a:rPr>
              <a:t>Anger</a:t>
            </a:r>
          </a:p>
          <a:p>
            <a:r>
              <a:rPr lang="en-US" b="1" dirty="0">
                <a:solidFill>
                  <a:srgbClr val="FFFF00"/>
                </a:solidFill>
                <a:ea typeface="Times New Roman" panose="02020603050405020304" pitchFamily="18" charset="0"/>
              </a:rPr>
              <a:t>Blame</a:t>
            </a:r>
            <a:br>
              <a:rPr lang="en-US" b="1" dirty="0">
                <a:solidFill>
                  <a:srgbClr val="FFFF00"/>
                </a:solidFill>
                <a:ea typeface="Times New Roman" panose="02020603050405020304" pitchFamily="18" charset="0"/>
              </a:rPr>
            </a:br>
            <a:endParaRPr lang="en-US" dirty="0"/>
          </a:p>
        </p:txBody>
      </p:sp>
      <p:sp>
        <p:nvSpPr>
          <p:cNvPr id="4" name="Footer Placeholder 3">
            <a:extLst>
              <a:ext uri="{FF2B5EF4-FFF2-40B4-BE49-F238E27FC236}">
                <a16:creationId xmlns:a16="http://schemas.microsoft.com/office/drawing/2014/main" id="{E07CE64D-E744-4FD6-BE3F-8158D072815C}"/>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B9C8D121-9BBC-8D65-80B5-05013A103EE8}"/>
              </a:ext>
            </a:extLst>
          </p:cNvPr>
          <p:cNvSpPr>
            <a:spLocks noGrp="1"/>
          </p:cNvSpPr>
          <p:nvPr>
            <p:ph type="dt" sz="half" idx="10"/>
          </p:nvPr>
        </p:nvSpPr>
        <p:spPr/>
        <p:txBody>
          <a:bodyPr/>
          <a:lstStyle/>
          <a:p>
            <a:pPr>
              <a:defRPr/>
            </a:pPr>
            <a:fld id="{AF806672-D13E-4F1F-AE30-B65A3C7E0F72}" type="datetime1">
              <a:rPr lang="en-US" smtClean="0"/>
              <a:t>9/27/2022</a:t>
            </a:fld>
            <a:endParaRPr lang="en-US" dirty="0"/>
          </a:p>
        </p:txBody>
      </p:sp>
    </p:spTree>
    <p:extLst>
      <p:ext uri="{BB962C8B-B14F-4D97-AF65-F5344CB8AC3E}">
        <p14:creationId xmlns:p14="http://schemas.microsoft.com/office/powerpoint/2010/main" val="1128279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b="1" u="sng" dirty="0">
                <a:solidFill>
                  <a:srgbClr val="FFFF00"/>
                </a:solidFill>
                <a:effectLst/>
                <a:latin typeface="+mn-lt"/>
              </a:rPr>
              <a:t>Fixation</a:t>
            </a:r>
            <a:r>
              <a:rPr lang="en-US" b="1" dirty="0">
                <a:solidFill>
                  <a:srgbClr val="FFFF00"/>
                </a:solidFill>
                <a:effectLst/>
                <a:latin typeface="+mn-lt"/>
              </a:rPr>
              <a:t> warning behavior</a:t>
            </a:r>
            <a:r>
              <a:rPr lang="en-US" b="1" dirty="0">
                <a:solidFill>
                  <a:srgbClr val="FFFF00"/>
                </a:solidFill>
                <a:latin typeface="+mn-lt"/>
              </a:rPr>
              <a:t> </a:t>
            </a:r>
          </a:p>
        </p:txBody>
      </p:sp>
      <p:sp>
        <p:nvSpPr>
          <p:cNvPr id="51203" name="Rectangle 3"/>
          <p:cNvSpPr>
            <a:spLocks noGrp="1" noChangeArrowheads="1"/>
          </p:cNvSpPr>
          <p:nvPr>
            <p:ph type="body" idx="1"/>
          </p:nvPr>
        </p:nvSpPr>
        <p:spPr>
          <a:xfrm>
            <a:off x="0" y="2209800"/>
            <a:ext cx="9515475" cy="5105400"/>
          </a:xfrm>
        </p:spPr>
        <p:txBody>
          <a:bodyPr/>
          <a:lstStyle/>
          <a:p>
            <a:pPr lvl="2" eaLnBrk="1" hangingPunct="1">
              <a:lnSpc>
                <a:spcPct val="90000"/>
              </a:lnSpc>
              <a:buFontTx/>
              <a:buNone/>
            </a:pPr>
            <a:r>
              <a:rPr lang="en-US" altLang="en-US" b="1" dirty="0">
                <a:solidFill>
                  <a:srgbClr val="FFFF00"/>
                </a:solidFill>
                <a:latin typeface="+mn-lt"/>
              </a:rPr>
              <a:t>	Any behavior that indicates an increasingly pathological preoccupation with a person or a cause (Mullen et al., 2009).  It is measured by: a) increasing perseveration on the person or cause; b) increasingly strident opinion; c) increasingly negative characterization of the object of fixation; d) impact on the family of the object of fixation, if present and aware; e) angry emotional undertone.  It typically causes deterioration of social and occupational functioning.</a:t>
            </a:r>
          </a:p>
          <a:p>
            <a:pPr eaLnBrk="1" hangingPunct="1">
              <a:lnSpc>
                <a:spcPct val="90000"/>
              </a:lnSpc>
              <a:buFontTx/>
              <a:buNone/>
            </a:pPr>
            <a:endParaRPr lang="en-US" altLang="en-US" b="1" dirty="0">
              <a:solidFill>
                <a:srgbClr val="FFFF00"/>
              </a:solidFill>
              <a:latin typeface="+mn-lt"/>
            </a:endParaRPr>
          </a:p>
          <a:p>
            <a:pPr eaLnBrk="1" hangingPunct="1">
              <a:lnSpc>
                <a:spcPct val="90000"/>
              </a:lnSpc>
              <a:buFontTx/>
              <a:buNone/>
            </a:pPr>
            <a:endParaRPr lang="en-US" altLang="en-US" b="1" dirty="0">
              <a:solidFill>
                <a:srgbClr val="FFFF00"/>
              </a:solidFill>
              <a:latin typeface="+mn-lt"/>
            </a:endParaRPr>
          </a:p>
          <a:p>
            <a:pPr eaLnBrk="1" hangingPunct="1">
              <a:lnSpc>
                <a:spcPct val="90000"/>
              </a:lnSpc>
            </a:pPr>
            <a:endParaRPr lang="en-US" altLang="en-US"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76F61561-0A11-1D73-27CE-68A2EFEB8643}"/>
              </a:ext>
            </a:extLst>
          </p:cNvPr>
          <p:cNvSpPr>
            <a:spLocks noGrp="1"/>
          </p:cNvSpPr>
          <p:nvPr>
            <p:ph type="dt" sz="half" idx="10"/>
          </p:nvPr>
        </p:nvSpPr>
        <p:spPr/>
        <p:txBody>
          <a:bodyPr/>
          <a:lstStyle/>
          <a:p>
            <a:pPr>
              <a:defRPr/>
            </a:pPr>
            <a:fld id="{970F993A-2AB0-43FC-B0D3-5D29FE3142A3}" type="datetime1">
              <a:rPr lang="en-US" smtClean="0"/>
              <a:t>9/27/2022</a:t>
            </a:fld>
            <a:endParaRPr lang="en-US" dirty="0"/>
          </a:p>
        </p:txBody>
      </p:sp>
    </p:spTree>
    <p:extLst>
      <p:ext uri="{BB962C8B-B14F-4D97-AF65-F5344CB8AC3E}">
        <p14:creationId xmlns:p14="http://schemas.microsoft.com/office/powerpoint/2010/main" val="2988398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rPr>
              <a:t>Characteristics of Identification</a:t>
            </a:r>
            <a:br>
              <a:rPr lang="en-US" sz="2800" b="1" dirty="0">
                <a:solidFill>
                  <a:srgbClr val="FFFF00"/>
                </a:solidFill>
              </a:rPr>
            </a:br>
            <a:r>
              <a:rPr lang="en-US" sz="2800" b="1" dirty="0">
                <a:solidFill>
                  <a:srgbClr val="FFFF00"/>
                </a:solidFill>
              </a:rPr>
              <a:t>Meloy, Mohandie, Knoll &amp; Hoffman, 2015</a:t>
            </a:r>
          </a:p>
        </p:txBody>
      </p:sp>
      <p:sp>
        <p:nvSpPr>
          <p:cNvPr id="3" name="Content Placeholder 2"/>
          <p:cNvSpPr>
            <a:spLocks noGrp="1"/>
          </p:cNvSpPr>
          <p:nvPr>
            <p:ph idx="1"/>
          </p:nvPr>
        </p:nvSpPr>
        <p:spPr/>
        <p:txBody>
          <a:bodyPr/>
          <a:lstStyle/>
          <a:p>
            <a:pPr marL="514350" indent="-514350">
              <a:buFont typeface="+mj-lt"/>
              <a:buAutoNum type="arabicPeriod"/>
            </a:pPr>
            <a:r>
              <a:rPr lang="en-US" b="1" dirty="0">
                <a:solidFill>
                  <a:srgbClr val="FFFF00"/>
                </a:solidFill>
              </a:rPr>
              <a:t>Pseudo-commando</a:t>
            </a:r>
          </a:p>
          <a:p>
            <a:pPr marL="514350" indent="-514350">
              <a:buFont typeface="+mj-lt"/>
              <a:buAutoNum type="arabicPeriod"/>
            </a:pPr>
            <a:r>
              <a:rPr lang="en-US" b="1" dirty="0">
                <a:solidFill>
                  <a:srgbClr val="FFFF00"/>
                </a:solidFill>
              </a:rPr>
              <a:t>Warrior mentality</a:t>
            </a:r>
          </a:p>
          <a:p>
            <a:pPr marL="514350" indent="-514350">
              <a:buFont typeface="+mj-lt"/>
              <a:buAutoNum type="arabicPeriod"/>
            </a:pPr>
            <a:r>
              <a:rPr lang="en-US" b="1" dirty="0">
                <a:solidFill>
                  <a:srgbClr val="FFFF00"/>
                </a:solidFill>
              </a:rPr>
              <a:t>Close association with weaponry, law enforcement, military paraphernalia</a:t>
            </a:r>
          </a:p>
          <a:p>
            <a:pPr marL="514350" indent="-514350">
              <a:buFont typeface="+mj-lt"/>
              <a:buAutoNum type="arabicPeriod"/>
            </a:pPr>
            <a:r>
              <a:rPr lang="en-US" b="1" dirty="0">
                <a:solidFill>
                  <a:srgbClr val="FFFF00"/>
                </a:solidFill>
              </a:rPr>
              <a:t>Identify with other attackers or assassins</a:t>
            </a:r>
          </a:p>
          <a:p>
            <a:pPr marL="514350" indent="-514350">
              <a:buFont typeface="+mj-lt"/>
              <a:buAutoNum type="arabicPeriod"/>
            </a:pPr>
            <a:r>
              <a:rPr lang="en-US" b="1" dirty="0">
                <a:solidFill>
                  <a:srgbClr val="FFFF00"/>
                </a:solidFill>
              </a:rPr>
              <a:t>Become an agent to advance a particular cause or belief system</a:t>
            </a: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8F29B8DC-C4DB-CEDD-B214-1815AD191D25}"/>
              </a:ext>
            </a:extLst>
          </p:cNvPr>
          <p:cNvSpPr>
            <a:spLocks noGrp="1"/>
          </p:cNvSpPr>
          <p:nvPr>
            <p:ph type="dt" sz="half" idx="10"/>
          </p:nvPr>
        </p:nvSpPr>
        <p:spPr/>
        <p:txBody>
          <a:bodyPr/>
          <a:lstStyle/>
          <a:p>
            <a:pPr>
              <a:defRPr/>
            </a:pPr>
            <a:fld id="{7CF05CCB-10DE-4613-A4BB-10D209632C9D}" type="datetime1">
              <a:rPr lang="en-US" smtClean="0"/>
              <a:t>9/27/2022</a:t>
            </a:fld>
            <a:endParaRPr lang="en-US" dirty="0"/>
          </a:p>
        </p:txBody>
      </p:sp>
    </p:spTree>
    <p:extLst>
      <p:ext uri="{BB962C8B-B14F-4D97-AF65-F5344CB8AC3E}">
        <p14:creationId xmlns:p14="http://schemas.microsoft.com/office/powerpoint/2010/main" val="288568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Weapon Access and Background</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a:solidFill>
                  <a:srgbClr val="FFFF00"/>
                </a:solidFill>
              </a:rPr>
              <a:t>What is the subject’s familiarity with weapons?</a:t>
            </a:r>
          </a:p>
          <a:p>
            <a:pPr>
              <a:buFont typeface="Wingdings" panose="05000000000000000000" pitchFamily="2" charset="2"/>
              <a:buChar char="Ø"/>
            </a:pPr>
            <a:r>
              <a:rPr lang="en-US" b="1" dirty="0">
                <a:solidFill>
                  <a:srgbClr val="FFFF00"/>
                </a:solidFill>
              </a:rPr>
              <a:t>Do they possess weapons?</a:t>
            </a:r>
          </a:p>
          <a:p>
            <a:pPr>
              <a:buFont typeface="Wingdings" panose="05000000000000000000" pitchFamily="2" charset="2"/>
              <a:buChar char="Ø"/>
            </a:pPr>
            <a:r>
              <a:rPr lang="en-US" b="1" dirty="0">
                <a:solidFill>
                  <a:srgbClr val="FFFF00"/>
                </a:solidFill>
              </a:rPr>
              <a:t>Do they seek out weapons?</a:t>
            </a:r>
          </a:p>
          <a:p>
            <a:pPr>
              <a:buFont typeface="Wingdings" panose="05000000000000000000" pitchFamily="2" charset="2"/>
              <a:buChar char="Ø"/>
            </a:pPr>
            <a:r>
              <a:rPr lang="en-US" b="1" dirty="0">
                <a:solidFill>
                  <a:srgbClr val="FFFF00"/>
                </a:solidFill>
              </a:rPr>
              <a:t>Frequency of attending gun shows</a:t>
            </a:r>
          </a:p>
          <a:p>
            <a:pPr>
              <a:buFont typeface="Wingdings" panose="05000000000000000000" pitchFamily="2" charset="2"/>
              <a:buChar char="Ø"/>
            </a:pPr>
            <a:r>
              <a:rPr lang="en-US" b="1" dirty="0">
                <a:solidFill>
                  <a:srgbClr val="FFFF00"/>
                </a:solidFill>
              </a:rPr>
              <a:t>Do they collect/stockpile ammunition</a:t>
            </a:r>
          </a:p>
          <a:p>
            <a:pPr>
              <a:buFont typeface="Wingdings" panose="05000000000000000000" pitchFamily="2" charset="2"/>
              <a:buChar char="Ø"/>
            </a:pPr>
            <a:r>
              <a:rPr lang="en-US" b="1" dirty="0">
                <a:solidFill>
                  <a:srgbClr val="FFFF00"/>
                </a:solidFill>
              </a:rPr>
              <a:t>Do they carry/conceal weapons?</a:t>
            </a:r>
          </a:p>
          <a:p>
            <a:pPr>
              <a:buFont typeface="Wingdings" panose="05000000000000000000" pitchFamily="2" charset="2"/>
              <a:buChar char="Ø"/>
            </a:pPr>
            <a:r>
              <a:rPr lang="en-US" b="1" dirty="0">
                <a:solidFill>
                  <a:srgbClr val="FFFF00"/>
                </a:solidFill>
              </a:rPr>
              <a:t>Have they made recent purchases?</a:t>
            </a: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F23C2114-F581-D715-15B9-E0D5598A2938}"/>
              </a:ext>
            </a:extLst>
          </p:cNvPr>
          <p:cNvSpPr>
            <a:spLocks noGrp="1"/>
          </p:cNvSpPr>
          <p:nvPr>
            <p:ph type="dt" sz="half" idx="10"/>
          </p:nvPr>
        </p:nvSpPr>
        <p:spPr/>
        <p:txBody>
          <a:bodyPr/>
          <a:lstStyle/>
          <a:p>
            <a:pPr>
              <a:defRPr/>
            </a:pPr>
            <a:fld id="{8C18DEA4-5997-4CDC-AA5D-51CFBEDEDF63}" type="datetime1">
              <a:rPr lang="en-US" smtClean="0"/>
              <a:t>9/27/2022</a:t>
            </a:fld>
            <a:endParaRPr lang="en-US" dirty="0"/>
          </a:p>
        </p:txBody>
      </p:sp>
    </p:spTree>
    <p:extLst>
      <p:ext uri="{BB962C8B-B14F-4D97-AF65-F5344CB8AC3E}">
        <p14:creationId xmlns:p14="http://schemas.microsoft.com/office/powerpoint/2010/main" val="897932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Weapon Access and Background</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a:solidFill>
                  <a:srgbClr val="FFFF00"/>
                </a:solidFill>
              </a:rPr>
              <a:t>Internet searches for weapons?</a:t>
            </a:r>
          </a:p>
          <a:p>
            <a:pPr>
              <a:buFont typeface="Wingdings" panose="05000000000000000000" pitchFamily="2" charset="2"/>
              <a:buChar char="Ø"/>
            </a:pPr>
            <a:r>
              <a:rPr lang="en-US" b="1" dirty="0">
                <a:solidFill>
                  <a:srgbClr val="FFFF00"/>
                </a:solidFill>
              </a:rPr>
              <a:t>Does the subject of interest purchase parts from internet sites “swap meet” sites; etc., craigslist</a:t>
            </a:r>
          </a:p>
          <a:p>
            <a:pPr>
              <a:buFont typeface="Wingdings" panose="05000000000000000000" pitchFamily="2" charset="2"/>
              <a:buChar char="Ø"/>
            </a:pPr>
            <a:r>
              <a:rPr lang="en-US" b="1" dirty="0">
                <a:solidFill>
                  <a:srgbClr val="FFFF00"/>
                </a:solidFill>
              </a:rPr>
              <a:t>Is the person purchasing attire/clothing related to identification or “pseudo-commando” goals</a:t>
            </a:r>
          </a:p>
          <a:p>
            <a:pPr>
              <a:buFont typeface="Wingdings" panose="05000000000000000000" pitchFamily="2" charset="2"/>
              <a:buChar char="Ø"/>
            </a:pPr>
            <a:r>
              <a:rPr lang="en-US" b="1" dirty="0">
                <a:solidFill>
                  <a:srgbClr val="FFFF00"/>
                </a:solidFill>
              </a:rPr>
              <a:t>Does the subject of interest have relatives who possess guns?</a:t>
            </a: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184377FE-FADA-0EC7-7783-937C03A308E8}"/>
              </a:ext>
            </a:extLst>
          </p:cNvPr>
          <p:cNvSpPr>
            <a:spLocks noGrp="1"/>
          </p:cNvSpPr>
          <p:nvPr>
            <p:ph type="dt" sz="half" idx="10"/>
          </p:nvPr>
        </p:nvSpPr>
        <p:spPr/>
        <p:txBody>
          <a:bodyPr/>
          <a:lstStyle/>
          <a:p>
            <a:pPr>
              <a:defRPr/>
            </a:pPr>
            <a:fld id="{F8F373D2-B98C-473C-AC50-256CD545D3AD}" type="datetime1">
              <a:rPr lang="en-US" smtClean="0"/>
              <a:t>9/27/2022</a:t>
            </a:fld>
            <a:endParaRPr lang="en-US" dirty="0"/>
          </a:p>
        </p:txBody>
      </p:sp>
    </p:spTree>
    <p:extLst>
      <p:ext uri="{BB962C8B-B14F-4D97-AF65-F5344CB8AC3E}">
        <p14:creationId xmlns:p14="http://schemas.microsoft.com/office/powerpoint/2010/main" val="2845126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b="1" u="sng" dirty="0">
                <a:solidFill>
                  <a:srgbClr val="FFFF00"/>
                </a:solidFill>
                <a:effectLst/>
                <a:latin typeface="+mn-lt"/>
              </a:rPr>
              <a:t>Novel aggression</a:t>
            </a:r>
            <a:r>
              <a:rPr lang="en-US" altLang="en-US" b="1" dirty="0">
                <a:solidFill>
                  <a:srgbClr val="FFFF00"/>
                </a:solidFill>
                <a:effectLst/>
                <a:latin typeface="+mn-lt"/>
              </a:rPr>
              <a:t> warning behavior</a:t>
            </a:r>
          </a:p>
        </p:txBody>
      </p:sp>
      <p:sp>
        <p:nvSpPr>
          <p:cNvPr id="56323" name="Rectangle 3"/>
          <p:cNvSpPr>
            <a:spLocks noGrp="1" noChangeArrowheads="1"/>
          </p:cNvSpPr>
          <p:nvPr>
            <p:ph type="body" idx="1"/>
          </p:nvPr>
        </p:nvSpPr>
        <p:spPr>
          <a:xfrm>
            <a:off x="0" y="2209800"/>
            <a:ext cx="9515475" cy="5105400"/>
          </a:xfrm>
        </p:spPr>
        <p:txBody>
          <a:bodyPr/>
          <a:lstStyle/>
          <a:p>
            <a:pPr lvl="2" eaLnBrk="1" hangingPunct="1">
              <a:lnSpc>
                <a:spcPct val="90000"/>
              </a:lnSpc>
              <a:buFontTx/>
              <a:buNone/>
            </a:pPr>
            <a:r>
              <a:rPr lang="en-US" altLang="en-US" b="1" dirty="0">
                <a:solidFill>
                  <a:srgbClr val="FFFF00"/>
                </a:solidFill>
                <a:latin typeface="+mn-lt"/>
              </a:rPr>
              <a:t> 	An act of violence which appears unrelated to any targeted violence pathway warning behavior which is committed for the first time.  Such behaviors may be utilized to test the </a:t>
            </a:r>
            <a:r>
              <a:rPr lang="en-US" altLang="en-US" b="1" i="1" dirty="0">
                <a:solidFill>
                  <a:srgbClr val="FFFF00"/>
                </a:solidFill>
                <a:latin typeface="+mn-lt"/>
              </a:rPr>
              <a:t>ability </a:t>
            </a:r>
            <a:r>
              <a:rPr lang="en-US" altLang="en-US" b="1" dirty="0">
                <a:solidFill>
                  <a:srgbClr val="FFFF00"/>
                </a:solidFill>
                <a:latin typeface="+mn-lt"/>
              </a:rPr>
              <a:t>(de Becker, JACA) of the subject to actually do a violent act, may be a measure of </a:t>
            </a:r>
            <a:r>
              <a:rPr lang="en-US" altLang="en-US" b="1" i="1" dirty="0">
                <a:solidFill>
                  <a:srgbClr val="FFFF00"/>
                </a:solidFill>
                <a:latin typeface="+mn-lt"/>
              </a:rPr>
              <a:t>response</a:t>
            </a:r>
            <a:r>
              <a:rPr lang="en-US" altLang="en-US" b="1" dirty="0">
                <a:solidFill>
                  <a:srgbClr val="FFFF00"/>
                </a:solidFill>
                <a:latin typeface="+mn-lt"/>
              </a:rPr>
              <a:t> </a:t>
            </a:r>
            <a:r>
              <a:rPr lang="en-US" altLang="en-US" b="1" i="1" dirty="0">
                <a:solidFill>
                  <a:srgbClr val="FFFF00"/>
                </a:solidFill>
                <a:latin typeface="+mn-lt"/>
              </a:rPr>
              <a:t>tendency</a:t>
            </a:r>
            <a:r>
              <a:rPr lang="en-US" altLang="en-US" b="1" dirty="0">
                <a:solidFill>
                  <a:srgbClr val="FFFF00"/>
                </a:solidFill>
                <a:latin typeface="+mn-lt"/>
              </a:rPr>
              <a:t>, the motivation to act on the environment (Hull, 1952), a </a:t>
            </a:r>
            <a:r>
              <a:rPr lang="en-US" altLang="en-US" b="1" i="1" dirty="0">
                <a:solidFill>
                  <a:srgbClr val="FFFF00"/>
                </a:solidFill>
                <a:latin typeface="+mn-lt"/>
              </a:rPr>
              <a:t>behavioral tryout</a:t>
            </a:r>
            <a:r>
              <a:rPr lang="en-US" altLang="en-US" b="1" dirty="0">
                <a:solidFill>
                  <a:srgbClr val="FFFF00"/>
                </a:solidFill>
                <a:latin typeface="+mn-lt"/>
              </a:rPr>
              <a:t> (MacCulloch, Snowden, Wood &amp; Mills, 1983), or </a:t>
            </a:r>
            <a:r>
              <a:rPr lang="en-US" altLang="en-US" b="1" i="1" dirty="0">
                <a:solidFill>
                  <a:srgbClr val="FFFF00"/>
                </a:solidFill>
                <a:latin typeface="+mn-lt"/>
              </a:rPr>
              <a:t>proof</a:t>
            </a:r>
            <a:r>
              <a:rPr lang="en-US" altLang="en-US" b="1" dirty="0">
                <a:solidFill>
                  <a:srgbClr val="FFFF00"/>
                </a:solidFill>
                <a:latin typeface="+mn-lt"/>
              </a:rPr>
              <a:t> </a:t>
            </a:r>
            <a:r>
              <a:rPr lang="en-US" altLang="en-US" b="1" i="1" dirty="0">
                <a:solidFill>
                  <a:srgbClr val="FFFF00"/>
                </a:solidFill>
                <a:latin typeface="+mn-lt"/>
              </a:rPr>
              <a:t>of kill</a:t>
            </a:r>
            <a:r>
              <a:rPr lang="en-US" altLang="en-US" b="1" dirty="0">
                <a:solidFill>
                  <a:srgbClr val="FFFF00"/>
                </a:solidFill>
                <a:latin typeface="+mn-lt"/>
              </a:rPr>
              <a:t> (G. Deisinger, personal communication, 2011).</a:t>
            </a:r>
          </a:p>
          <a:p>
            <a:pPr lvl="2" eaLnBrk="1" hangingPunct="1">
              <a:lnSpc>
                <a:spcPct val="90000"/>
              </a:lnSpc>
              <a:buFontTx/>
              <a:buNone/>
            </a:pPr>
            <a:endParaRPr lang="en-US" altLang="en-US" b="1" dirty="0">
              <a:solidFill>
                <a:srgbClr val="FFFF00"/>
              </a:solidFill>
              <a:latin typeface="+mn-lt"/>
            </a:endParaRPr>
          </a:p>
          <a:p>
            <a:pPr lvl="2" eaLnBrk="1" hangingPunct="1">
              <a:lnSpc>
                <a:spcPct val="90000"/>
              </a:lnSpc>
              <a:buFontTx/>
              <a:buNone/>
            </a:pPr>
            <a:endParaRPr lang="en-US" altLang="en-US" b="1" dirty="0">
              <a:solidFill>
                <a:srgbClr val="FFFF00"/>
              </a:solidFill>
              <a:latin typeface="+mn-lt"/>
            </a:endParaRPr>
          </a:p>
          <a:p>
            <a:pPr eaLnBrk="1" hangingPunct="1">
              <a:lnSpc>
                <a:spcPct val="90000"/>
              </a:lnSpc>
            </a:pPr>
            <a:endParaRPr lang="en-US" altLang="en-US"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068B8C22-CCEB-A89E-11ED-4EEDB42A7736}"/>
              </a:ext>
            </a:extLst>
          </p:cNvPr>
          <p:cNvSpPr>
            <a:spLocks noGrp="1"/>
          </p:cNvSpPr>
          <p:nvPr>
            <p:ph type="dt" sz="half" idx="10"/>
          </p:nvPr>
        </p:nvSpPr>
        <p:spPr/>
        <p:txBody>
          <a:bodyPr/>
          <a:lstStyle/>
          <a:p>
            <a:pPr>
              <a:defRPr/>
            </a:pPr>
            <a:fld id="{845E4BB6-CCAB-48E3-9BCC-4BCB99D7600D}" type="datetime1">
              <a:rPr lang="en-US" smtClean="0"/>
              <a:t>9/27/2022</a:t>
            </a:fld>
            <a:endParaRPr lang="en-US" dirty="0"/>
          </a:p>
        </p:txBody>
      </p:sp>
    </p:spTree>
    <p:extLst>
      <p:ext uri="{BB962C8B-B14F-4D97-AF65-F5344CB8AC3E}">
        <p14:creationId xmlns:p14="http://schemas.microsoft.com/office/powerpoint/2010/main" val="1996141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657225" y="101184"/>
            <a:ext cx="8972550" cy="677108"/>
          </a:xfrm>
          <a:noFill/>
        </p:spPr>
        <p:txBody>
          <a:bodyPr lIns="0" tIns="0" rIns="0" bIns="0">
            <a:spAutoFit/>
          </a:bodyPr>
          <a:lstStyle/>
          <a:p>
            <a:r>
              <a:rPr lang="en-US" altLang="en-US" b="1" dirty="0">
                <a:solidFill>
                  <a:srgbClr val="FFFF00"/>
                </a:solidFill>
                <a:effectLst/>
                <a:latin typeface="+mn-lt"/>
              </a:rPr>
              <a:t>Energy Burst (cont’d)</a:t>
            </a:r>
          </a:p>
        </p:txBody>
      </p:sp>
      <p:sp>
        <p:nvSpPr>
          <p:cNvPr id="65539" name="Rectangle 3"/>
          <p:cNvSpPr>
            <a:spLocks noGrp="1" noChangeArrowheads="1"/>
          </p:cNvSpPr>
          <p:nvPr>
            <p:ph type="body" idx="4294967295"/>
          </p:nvPr>
        </p:nvSpPr>
        <p:spPr>
          <a:xfrm>
            <a:off x="942976" y="1371601"/>
            <a:ext cx="8534996" cy="4226542"/>
          </a:xfrm>
        </p:spPr>
        <p:txBody>
          <a:bodyPr lIns="0" tIns="0" rIns="0" bIns="0">
            <a:spAutoFit/>
          </a:bodyPr>
          <a:lstStyle/>
          <a:p>
            <a:pPr marL="236538" indent="-236538"/>
            <a:r>
              <a:rPr lang="en-US" altLang="en-US" sz="2800" b="1" dirty="0">
                <a:solidFill>
                  <a:srgbClr val="FFFF00"/>
                </a:solidFill>
                <a:latin typeface="+mn-lt"/>
              </a:rPr>
              <a:t>Unable to purchase ammunition at first Walmart, purchases 9 mm full metal jacket ammo and diaper bag at 0727</a:t>
            </a:r>
          </a:p>
          <a:p>
            <a:pPr marL="236538" indent="-236538"/>
            <a:r>
              <a:rPr lang="en-US" altLang="en-US" sz="2800" b="1" dirty="0">
                <a:solidFill>
                  <a:srgbClr val="FFFF00"/>
                </a:solidFill>
                <a:latin typeface="+mn-lt"/>
              </a:rPr>
              <a:t>Stopped by police officer for running a red light</a:t>
            </a:r>
          </a:p>
          <a:p>
            <a:pPr marL="236538" indent="-236538"/>
            <a:r>
              <a:rPr lang="en-US" altLang="en-US" sz="2800" b="1" dirty="0">
                <a:solidFill>
                  <a:srgbClr val="FFFF00"/>
                </a:solidFill>
                <a:latin typeface="+mn-lt"/>
              </a:rPr>
              <a:t>Confronted by father at home, runs away</a:t>
            </a:r>
          </a:p>
          <a:p>
            <a:pPr marL="236538" indent="-236538"/>
            <a:r>
              <a:rPr lang="en-US" altLang="en-US" sz="2800" b="1" dirty="0">
                <a:solidFill>
                  <a:srgbClr val="FFFF00"/>
                </a:solidFill>
                <a:latin typeface="+mn-lt"/>
              </a:rPr>
              <a:t>Returns to Circle K, gets a cab, goes to supermarket where he insists on getting correct change for cab ride</a:t>
            </a:r>
          </a:p>
          <a:p>
            <a:pPr marL="236538" indent="-236538">
              <a:lnSpc>
                <a:spcPct val="90000"/>
              </a:lnSpc>
            </a:pPr>
            <a:endParaRPr lang="en-US" altLang="en-US" sz="2800" b="1" dirty="0">
              <a:solidFill>
                <a:srgbClr val="FFFF00"/>
              </a:solidFill>
              <a:latin typeface="+mn-lt"/>
            </a:endParaRPr>
          </a:p>
          <a:p>
            <a:pPr marL="236538" indent="-236538">
              <a:lnSpc>
                <a:spcPct val="9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9A7E2715-40AC-51B0-1B9A-9D8775F80259}"/>
              </a:ext>
            </a:extLst>
          </p:cNvPr>
          <p:cNvSpPr>
            <a:spLocks noGrp="1"/>
          </p:cNvSpPr>
          <p:nvPr>
            <p:ph type="dt" sz="half" idx="10"/>
          </p:nvPr>
        </p:nvSpPr>
        <p:spPr/>
        <p:txBody>
          <a:bodyPr/>
          <a:lstStyle/>
          <a:p>
            <a:pPr>
              <a:defRPr/>
            </a:pPr>
            <a:fld id="{B663DDB3-7900-4F76-808E-27212DD44F2F}" type="datetime1">
              <a:rPr lang="en-US" smtClean="0"/>
              <a:t>9/27/2022</a:t>
            </a:fld>
            <a:endParaRPr lang="en-US" dirty="0"/>
          </a:p>
        </p:txBody>
      </p:sp>
    </p:spTree>
    <p:extLst>
      <p:ext uri="{BB962C8B-B14F-4D97-AF65-F5344CB8AC3E}">
        <p14:creationId xmlns:p14="http://schemas.microsoft.com/office/powerpoint/2010/main" val="2555392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u="sng" dirty="0">
                <a:solidFill>
                  <a:srgbClr val="FFFF00"/>
                </a:solidFill>
                <a:effectLst/>
                <a:latin typeface="+mn-lt"/>
              </a:rPr>
              <a:t>Leakage</a:t>
            </a:r>
            <a:r>
              <a:rPr lang="en-US" altLang="en-US" dirty="0">
                <a:solidFill>
                  <a:srgbClr val="FFFF00"/>
                </a:solidFill>
                <a:effectLst/>
                <a:latin typeface="+mn-lt"/>
              </a:rPr>
              <a:t> warning behavior</a:t>
            </a:r>
          </a:p>
        </p:txBody>
      </p:sp>
      <p:sp>
        <p:nvSpPr>
          <p:cNvPr id="67587" name="Rectangle 3"/>
          <p:cNvSpPr>
            <a:spLocks noGrp="1" noChangeArrowheads="1"/>
          </p:cNvSpPr>
          <p:nvPr>
            <p:ph type="body" idx="1"/>
          </p:nvPr>
        </p:nvSpPr>
        <p:spPr>
          <a:xfrm>
            <a:off x="0" y="2362200"/>
            <a:ext cx="9515475" cy="5105400"/>
          </a:xfrm>
        </p:spPr>
        <p:txBody>
          <a:bodyPr/>
          <a:lstStyle/>
          <a:p>
            <a:pPr lvl="2" eaLnBrk="1" hangingPunct="1">
              <a:lnSpc>
                <a:spcPct val="90000"/>
              </a:lnSpc>
              <a:buFontTx/>
              <a:buNone/>
            </a:pPr>
            <a:r>
              <a:rPr lang="en-US" altLang="en-US" b="1" dirty="0">
                <a:solidFill>
                  <a:srgbClr val="FFFF00"/>
                </a:solidFill>
                <a:latin typeface="+mn-lt"/>
              </a:rPr>
              <a:t>	The communication to a third party of an intent to do harm to a target through an attack (Meloy &amp; O’Toole, </a:t>
            </a:r>
            <a:r>
              <a:rPr lang="en-US" altLang="en-US" b="1" u="sng" dirty="0">
                <a:solidFill>
                  <a:srgbClr val="FFFF00"/>
                </a:solidFill>
                <a:latin typeface="+mn-lt"/>
              </a:rPr>
              <a:t>Behavioral Sciences and the Law</a:t>
            </a:r>
            <a:r>
              <a:rPr lang="en-US" altLang="en-US" b="1" dirty="0">
                <a:solidFill>
                  <a:srgbClr val="FFFF00"/>
                </a:solidFill>
                <a:latin typeface="+mn-lt"/>
              </a:rPr>
              <a:t>, 29:513-527, 2011). </a:t>
            </a:r>
          </a:p>
          <a:p>
            <a:pPr eaLnBrk="1" hangingPunct="1">
              <a:lnSpc>
                <a:spcPct val="90000"/>
              </a:lnSpc>
            </a:pPr>
            <a:endParaRPr lang="en-US" altLang="en-US"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4048DAFE-8BA1-F7D5-AE7C-01BF6AA82F75}"/>
              </a:ext>
            </a:extLst>
          </p:cNvPr>
          <p:cNvSpPr>
            <a:spLocks noGrp="1"/>
          </p:cNvSpPr>
          <p:nvPr>
            <p:ph type="dt" sz="half" idx="10"/>
          </p:nvPr>
        </p:nvSpPr>
        <p:spPr/>
        <p:txBody>
          <a:bodyPr/>
          <a:lstStyle/>
          <a:p>
            <a:pPr>
              <a:defRPr/>
            </a:pPr>
            <a:fld id="{C9FD7762-FF9E-4174-8FFB-3DD374EC83EF}" type="datetime1">
              <a:rPr lang="en-US" smtClean="0"/>
              <a:t>9/27/2022</a:t>
            </a:fld>
            <a:endParaRPr lang="en-US" dirty="0"/>
          </a:p>
        </p:txBody>
      </p:sp>
    </p:spTree>
    <p:extLst>
      <p:ext uri="{BB962C8B-B14F-4D97-AF65-F5344CB8AC3E}">
        <p14:creationId xmlns:p14="http://schemas.microsoft.com/office/powerpoint/2010/main" val="420734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8AC678-0DF7-4C76-9795-676FF5A50A5B}"/>
              </a:ext>
            </a:extLst>
          </p:cNvPr>
          <p:cNvSpPr>
            <a:spLocks noGrp="1"/>
          </p:cNvSpPr>
          <p:nvPr>
            <p:ph type="dt" sz="half" idx="10"/>
          </p:nvPr>
        </p:nvSpPr>
        <p:spPr/>
        <p:txBody>
          <a:bodyPr/>
          <a:lstStyle/>
          <a:p>
            <a:pPr>
              <a:defRPr/>
            </a:pPr>
            <a:fld id="{E865C6CA-D1A7-45B8-817D-529C6C1A6756}" type="datetime1">
              <a:rPr lang="en-US" smtClean="0"/>
              <a:t>9/27/2022</a:t>
            </a:fld>
            <a:endParaRPr lang="en-US" dirty="0"/>
          </a:p>
        </p:txBody>
      </p:sp>
      <p:sp>
        <p:nvSpPr>
          <p:cNvPr id="5" name="Footer Placeholder 4">
            <a:extLst>
              <a:ext uri="{FF2B5EF4-FFF2-40B4-BE49-F238E27FC236}">
                <a16:creationId xmlns:a16="http://schemas.microsoft.com/office/drawing/2014/main" id="{C9866156-BF09-4DCF-BDE2-006B96502CF5}"/>
              </a:ext>
            </a:extLst>
          </p:cNvPr>
          <p:cNvSpPr>
            <a:spLocks noGrp="1"/>
          </p:cNvSpPr>
          <p:nvPr>
            <p:ph type="ftr" sz="quarter" idx="12"/>
          </p:nvPr>
        </p:nvSpPr>
        <p:spPr/>
        <p:txBody>
          <a:bodyPr/>
          <a:lstStyle/>
          <a:p>
            <a:pPr>
              <a:defRPr/>
            </a:pPr>
            <a:r>
              <a:rPr lang="en-US" dirty="0"/>
              <a:t>St. Cloud, MN 09302022</a:t>
            </a:r>
          </a:p>
        </p:txBody>
      </p:sp>
      <p:sp>
        <p:nvSpPr>
          <p:cNvPr id="7" name="Title 1">
            <a:extLst>
              <a:ext uri="{FF2B5EF4-FFF2-40B4-BE49-F238E27FC236}">
                <a16:creationId xmlns:a16="http://schemas.microsoft.com/office/drawing/2014/main" id="{471BAEA5-9E74-4755-82BB-F71385DECA2C}"/>
              </a:ext>
            </a:extLst>
          </p:cNvPr>
          <p:cNvSpPr>
            <a:spLocks noGrp="1"/>
          </p:cNvSpPr>
          <p:nvPr>
            <p:ph type="title"/>
          </p:nvPr>
        </p:nvSpPr>
        <p:spPr>
          <a:xfrm>
            <a:off x="323850" y="228600"/>
            <a:ext cx="9258300" cy="579438"/>
          </a:xfrm>
        </p:spPr>
        <p:txBody>
          <a:bodyPr/>
          <a:lstStyle/>
          <a:p>
            <a:r>
              <a:rPr lang="en-US" sz="2000" dirty="0">
                <a:solidFill>
                  <a:srgbClr val="FFFF00"/>
                </a:solidFill>
              </a:rPr>
              <a:t>The National Center for Victims of Crimes, 2018</a:t>
            </a:r>
            <a:br>
              <a:rPr lang="en-US" sz="2000" dirty="0">
                <a:solidFill>
                  <a:srgbClr val="FFFF00"/>
                </a:solidFill>
              </a:rPr>
            </a:br>
            <a:r>
              <a:rPr lang="en-US" sz="2000" dirty="0">
                <a:solidFill>
                  <a:srgbClr val="FFFF00"/>
                </a:solidFill>
              </a:rPr>
              <a:t>(1995-2015)</a:t>
            </a:r>
          </a:p>
        </p:txBody>
      </p:sp>
      <p:pic>
        <p:nvPicPr>
          <p:cNvPr id="8" name="Content Placeholder 7">
            <a:extLst>
              <a:ext uri="{FF2B5EF4-FFF2-40B4-BE49-F238E27FC236}">
                <a16:creationId xmlns:a16="http://schemas.microsoft.com/office/drawing/2014/main" id="{A2B00BFE-8A14-4E7F-BBCA-5C37CCFBD89E}"/>
              </a:ext>
            </a:extLst>
          </p:cNvPr>
          <p:cNvPicPr>
            <a:picLocks noGrp="1" noChangeAspect="1"/>
          </p:cNvPicPr>
          <p:nvPr>
            <p:ph idx="1"/>
          </p:nvPr>
        </p:nvPicPr>
        <p:blipFill>
          <a:blip r:embed="rId2"/>
          <a:stretch>
            <a:fillRect/>
          </a:stretch>
        </p:blipFill>
        <p:spPr>
          <a:xfrm>
            <a:off x="514350" y="990600"/>
            <a:ext cx="8591550" cy="4648199"/>
          </a:xfrm>
          <a:prstGeom prst="rect">
            <a:avLst/>
          </a:prstGeom>
        </p:spPr>
      </p:pic>
    </p:spTree>
    <p:extLst>
      <p:ext uri="{BB962C8B-B14F-4D97-AF65-F5344CB8AC3E}">
        <p14:creationId xmlns:p14="http://schemas.microsoft.com/office/powerpoint/2010/main" val="1072860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D0A0-0F0A-4A6D-BD93-29759E15A72A}"/>
              </a:ext>
            </a:extLst>
          </p:cNvPr>
          <p:cNvSpPr>
            <a:spLocks noGrp="1"/>
          </p:cNvSpPr>
          <p:nvPr>
            <p:ph type="title"/>
          </p:nvPr>
        </p:nvSpPr>
        <p:spPr/>
        <p:txBody>
          <a:bodyPr/>
          <a:lstStyle/>
          <a:p>
            <a:r>
              <a:rPr lang="en-US" dirty="0">
                <a:solidFill>
                  <a:srgbClr val="FFFF00"/>
                </a:solidFill>
              </a:rPr>
              <a:t>Leakage Warning Behaviors</a:t>
            </a:r>
          </a:p>
        </p:txBody>
      </p:sp>
      <p:sp>
        <p:nvSpPr>
          <p:cNvPr id="3" name="Content Placeholder 2">
            <a:extLst>
              <a:ext uri="{FF2B5EF4-FFF2-40B4-BE49-F238E27FC236}">
                <a16:creationId xmlns:a16="http://schemas.microsoft.com/office/drawing/2014/main" id="{4A2AED5A-9057-468A-8089-570B9EAE3D9F}"/>
              </a:ext>
            </a:extLst>
          </p:cNvPr>
          <p:cNvSpPr>
            <a:spLocks noGrp="1"/>
          </p:cNvSpPr>
          <p:nvPr>
            <p:ph idx="1"/>
          </p:nvPr>
        </p:nvSpPr>
        <p:spPr/>
        <p:txBody>
          <a:bodyPr/>
          <a:lstStyle/>
          <a:p>
            <a:r>
              <a:rPr lang="en-US" b="1" dirty="0">
                <a:solidFill>
                  <a:srgbClr val="FFFF00"/>
                </a:solidFill>
              </a:rPr>
              <a:t>1990 to 2014, 58% engaged in some form of leakage (Silver, Horgan, &amp; Gill, 2018)</a:t>
            </a:r>
          </a:p>
          <a:p>
            <a:r>
              <a:rPr lang="en-US" b="1" dirty="0">
                <a:solidFill>
                  <a:srgbClr val="FFFF00"/>
                </a:solidFill>
              </a:rPr>
              <a:t>2000 to 2013 FBI study of active shooters, 56% openly expressed their violent thoughts or intent prior to attacking (Silver, Simons, &amp; Craun, 2018)</a:t>
            </a:r>
          </a:p>
        </p:txBody>
      </p:sp>
      <p:sp>
        <p:nvSpPr>
          <p:cNvPr id="4" name="Footer Placeholder 3">
            <a:extLst>
              <a:ext uri="{FF2B5EF4-FFF2-40B4-BE49-F238E27FC236}">
                <a16:creationId xmlns:a16="http://schemas.microsoft.com/office/drawing/2014/main" id="{7EA25078-72FC-43AF-9C5B-062ACCD7679B}"/>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DDECBB0F-6660-7D0C-A91B-9A5F6057BE6C}"/>
              </a:ext>
            </a:extLst>
          </p:cNvPr>
          <p:cNvSpPr>
            <a:spLocks noGrp="1"/>
          </p:cNvSpPr>
          <p:nvPr>
            <p:ph type="dt" sz="half" idx="10"/>
          </p:nvPr>
        </p:nvSpPr>
        <p:spPr/>
        <p:txBody>
          <a:bodyPr/>
          <a:lstStyle/>
          <a:p>
            <a:pPr>
              <a:defRPr/>
            </a:pPr>
            <a:fld id="{1B980734-FCFB-4595-8EBB-D010609D0E57}" type="datetime1">
              <a:rPr lang="en-US" smtClean="0"/>
              <a:t>9/27/2022</a:t>
            </a:fld>
            <a:endParaRPr lang="en-US" dirty="0"/>
          </a:p>
        </p:txBody>
      </p:sp>
    </p:spTree>
    <p:extLst>
      <p:ext uri="{BB962C8B-B14F-4D97-AF65-F5344CB8AC3E}">
        <p14:creationId xmlns:p14="http://schemas.microsoft.com/office/powerpoint/2010/main" val="2840012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D0A0-0F0A-4A6D-BD93-29759E15A72A}"/>
              </a:ext>
            </a:extLst>
          </p:cNvPr>
          <p:cNvSpPr>
            <a:spLocks noGrp="1"/>
          </p:cNvSpPr>
          <p:nvPr>
            <p:ph type="title"/>
          </p:nvPr>
        </p:nvSpPr>
        <p:spPr/>
        <p:txBody>
          <a:bodyPr/>
          <a:lstStyle/>
          <a:p>
            <a:r>
              <a:rPr lang="en-US" dirty="0">
                <a:solidFill>
                  <a:srgbClr val="FFFF00"/>
                </a:solidFill>
              </a:rPr>
              <a:t>Leakage Warning Behaviors</a:t>
            </a:r>
          </a:p>
        </p:txBody>
      </p:sp>
      <p:sp>
        <p:nvSpPr>
          <p:cNvPr id="3" name="Content Placeholder 2">
            <a:extLst>
              <a:ext uri="{FF2B5EF4-FFF2-40B4-BE49-F238E27FC236}">
                <a16:creationId xmlns:a16="http://schemas.microsoft.com/office/drawing/2014/main" id="{4A2AED5A-9057-468A-8089-570B9EAE3D9F}"/>
              </a:ext>
            </a:extLst>
          </p:cNvPr>
          <p:cNvSpPr>
            <a:spLocks noGrp="1"/>
          </p:cNvSpPr>
          <p:nvPr>
            <p:ph idx="1"/>
          </p:nvPr>
        </p:nvSpPr>
        <p:spPr/>
        <p:txBody>
          <a:bodyPr/>
          <a:lstStyle/>
          <a:p>
            <a:r>
              <a:rPr lang="en-US" b="1" dirty="0">
                <a:solidFill>
                  <a:srgbClr val="FFFF00"/>
                </a:solidFill>
              </a:rPr>
              <a:t>Research suggests - people are often hesitant to report potential mass shooters to law enforcement, even if they observe concerning behavior (Madfis, </a:t>
            </a:r>
            <a:r>
              <a:rPr lang="pt-BR" b="1" dirty="0">
                <a:solidFill>
                  <a:srgbClr val="FFFF00"/>
                </a:solidFill>
              </a:rPr>
              <a:t>2014a; Silver, Simons, &amp; Craun, 2018)</a:t>
            </a:r>
          </a:p>
          <a:p>
            <a:r>
              <a:rPr lang="pt-BR" b="1" dirty="0">
                <a:solidFill>
                  <a:srgbClr val="FFFF00"/>
                </a:solidFill>
              </a:rPr>
              <a:t>“bystander intervention” increases sense of responbility on self</a:t>
            </a:r>
          </a:p>
          <a:p>
            <a:r>
              <a:rPr lang="pt-BR" b="1" dirty="0">
                <a:solidFill>
                  <a:srgbClr val="FFFF00"/>
                </a:solidFill>
              </a:rPr>
              <a:t>Reporting of stranger is easier than known persons</a:t>
            </a:r>
          </a:p>
          <a:p>
            <a:endParaRPr lang="en-US" b="1" dirty="0">
              <a:solidFill>
                <a:srgbClr val="FFFF00"/>
              </a:solidFill>
            </a:endParaRPr>
          </a:p>
        </p:txBody>
      </p:sp>
      <p:sp>
        <p:nvSpPr>
          <p:cNvPr id="4" name="Footer Placeholder 3">
            <a:extLst>
              <a:ext uri="{FF2B5EF4-FFF2-40B4-BE49-F238E27FC236}">
                <a16:creationId xmlns:a16="http://schemas.microsoft.com/office/drawing/2014/main" id="{7EA25078-72FC-43AF-9C5B-062ACCD7679B}"/>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FF967377-9B0F-019A-7F82-1B962053C352}"/>
              </a:ext>
            </a:extLst>
          </p:cNvPr>
          <p:cNvSpPr>
            <a:spLocks noGrp="1"/>
          </p:cNvSpPr>
          <p:nvPr>
            <p:ph type="dt" sz="half" idx="10"/>
          </p:nvPr>
        </p:nvSpPr>
        <p:spPr/>
        <p:txBody>
          <a:bodyPr/>
          <a:lstStyle/>
          <a:p>
            <a:pPr>
              <a:defRPr/>
            </a:pPr>
            <a:fld id="{E979ADE9-0202-4547-B487-E2C0B5D2B48C}" type="datetime1">
              <a:rPr lang="en-US" smtClean="0"/>
              <a:t>9/27/2022</a:t>
            </a:fld>
            <a:endParaRPr lang="en-US" dirty="0"/>
          </a:p>
        </p:txBody>
      </p:sp>
    </p:spTree>
    <p:extLst>
      <p:ext uri="{BB962C8B-B14F-4D97-AF65-F5344CB8AC3E}">
        <p14:creationId xmlns:p14="http://schemas.microsoft.com/office/powerpoint/2010/main" val="2965466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u="sng" dirty="0">
                <a:solidFill>
                  <a:srgbClr val="FFFF00"/>
                </a:solidFill>
                <a:effectLst/>
                <a:latin typeface="+mn-lt"/>
              </a:rPr>
              <a:t>Last resort</a:t>
            </a:r>
            <a:r>
              <a:rPr lang="en-US" altLang="en-US" dirty="0">
                <a:solidFill>
                  <a:srgbClr val="FFFF00"/>
                </a:solidFill>
                <a:effectLst/>
                <a:latin typeface="+mn-lt"/>
              </a:rPr>
              <a:t> warning behavior</a:t>
            </a:r>
          </a:p>
        </p:txBody>
      </p:sp>
      <p:sp>
        <p:nvSpPr>
          <p:cNvPr id="72707" name="Rectangle 3"/>
          <p:cNvSpPr>
            <a:spLocks noGrp="1" noChangeArrowheads="1"/>
          </p:cNvSpPr>
          <p:nvPr>
            <p:ph type="body" idx="1"/>
          </p:nvPr>
        </p:nvSpPr>
        <p:spPr>
          <a:xfrm>
            <a:off x="257175" y="2133600"/>
            <a:ext cx="9515475" cy="5105400"/>
          </a:xfrm>
        </p:spPr>
        <p:txBody>
          <a:bodyPr/>
          <a:lstStyle/>
          <a:p>
            <a:pPr lvl="2" eaLnBrk="1" hangingPunct="1">
              <a:lnSpc>
                <a:spcPct val="90000"/>
              </a:lnSpc>
              <a:buFontTx/>
              <a:buNone/>
            </a:pPr>
            <a:r>
              <a:rPr lang="en-US" altLang="en-US" b="1" dirty="0">
                <a:solidFill>
                  <a:srgbClr val="FFFF00"/>
                </a:solidFill>
                <a:latin typeface="+mn-lt"/>
              </a:rPr>
              <a:t>	Evidence of a violent “time/</a:t>
            </a:r>
            <a:r>
              <a:rPr lang="en-US" altLang="de-DE" b="1" dirty="0">
                <a:solidFill>
                  <a:srgbClr val="FFFF00"/>
                </a:solidFill>
                <a:latin typeface="+mn-lt"/>
                <a:ea typeface="ヒラギノ角ゴ ProN W3" pitchFamily="1" charset="-128"/>
              </a:rPr>
              <a:t>a</a:t>
            </a:r>
            <a:r>
              <a:rPr lang="en-US" altLang="en-US" b="1" dirty="0">
                <a:solidFill>
                  <a:srgbClr val="FFFF00"/>
                </a:solidFill>
                <a:latin typeface="+mn-lt"/>
              </a:rPr>
              <a:t>ction imperative” (Mohandie &amp; Duffy, 1999). Increasing desperation or distress through declaration in word or deed, forcing the individual into a position of last resort.  There is no alternative other than violence, and the consequences are justified (de Becker, 1997). The subject feels trapped (S. White, personal communication).</a:t>
            </a:r>
          </a:p>
          <a:p>
            <a:pPr lvl="2" eaLnBrk="1" hangingPunct="1">
              <a:lnSpc>
                <a:spcPct val="90000"/>
              </a:lnSpc>
              <a:buFontTx/>
              <a:buNone/>
            </a:pPr>
            <a:endParaRPr lang="en-US" altLang="en-US" sz="2000"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6F212608-3600-576D-EDEE-9FD9D7AEE3B1}"/>
              </a:ext>
            </a:extLst>
          </p:cNvPr>
          <p:cNvSpPr>
            <a:spLocks noGrp="1"/>
          </p:cNvSpPr>
          <p:nvPr>
            <p:ph type="dt" sz="half" idx="10"/>
          </p:nvPr>
        </p:nvSpPr>
        <p:spPr/>
        <p:txBody>
          <a:bodyPr/>
          <a:lstStyle/>
          <a:p>
            <a:pPr>
              <a:defRPr/>
            </a:pPr>
            <a:fld id="{082C3A51-55A4-4935-B9B5-58FDD98E1CB1}" type="datetime1">
              <a:rPr lang="en-US" smtClean="0"/>
              <a:t>9/27/2022</a:t>
            </a:fld>
            <a:endParaRPr lang="en-US" dirty="0"/>
          </a:p>
        </p:txBody>
      </p:sp>
    </p:spTree>
    <p:extLst>
      <p:ext uri="{BB962C8B-B14F-4D97-AF65-F5344CB8AC3E}">
        <p14:creationId xmlns:p14="http://schemas.microsoft.com/office/powerpoint/2010/main" val="1731585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b="1" u="sng" dirty="0">
                <a:solidFill>
                  <a:srgbClr val="FFFF00"/>
                </a:solidFill>
                <a:effectLst/>
                <a:latin typeface="+mn-lt"/>
              </a:rPr>
              <a:t>Last resort</a:t>
            </a:r>
            <a:r>
              <a:rPr lang="en-US" altLang="en-US" b="1" dirty="0">
                <a:solidFill>
                  <a:srgbClr val="FFFF00"/>
                </a:solidFill>
                <a:effectLst/>
                <a:latin typeface="+mn-lt"/>
              </a:rPr>
              <a:t> warning behavior</a:t>
            </a:r>
          </a:p>
        </p:txBody>
      </p:sp>
      <p:sp>
        <p:nvSpPr>
          <p:cNvPr id="72707" name="Rectangle 3"/>
          <p:cNvSpPr>
            <a:spLocks noGrp="1" noChangeArrowheads="1"/>
          </p:cNvSpPr>
          <p:nvPr>
            <p:ph type="body" idx="1"/>
          </p:nvPr>
        </p:nvSpPr>
        <p:spPr>
          <a:xfrm>
            <a:off x="257175" y="2133600"/>
            <a:ext cx="9515475" cy="5105400"/>
          </a:xfrm>
        </p:spPr>
        <p:txBody>
          <a:bodyPr/>
          <a:lstStyle/>
          <a:p>
            <a:pPr lvl="2" eaLnBrk="1" hangingPunct="1">
              <a:lnSpc>
                <a:spcPct val="90000"/>
              </a:lnSpc>
              <a:buFontTx/>
              <a:buNone/>
            </a:pPr>
            <a:r>
              <a:rPr lang="en-US" altLang="en-US" b="1" dirty="0">
                <a:solidFill>
                  <a:srgbClr val="FFFF00"/>
                </a:solidFill>
                <a:latin typeface="+mn-lt"/>
              </a:rPr>
              <a:t>	Evidence of a violent “time/</a:t>
            </a:r>
            <a:r>
              <a:rPr lang="en-US" altLang="de-DE" b="1" dirty="0">
                <a:solidFill>
                  <a:srgbClr val="FFFF00"/>
                </a:solidFill>
                <a:latin typeface="+mn-lt"/>
                <a:ea typeface="ヒラギノ角ゴ ProN W3" pitchFamily="1" charset="-128"/>
              </a:rPr>
              <a:t>a</a:t>
            </a:r>
            <a:r>
              <a:rPr lang="en-US" altLang="en-US" b="1" dirty="0">
                <a:solidFill>
                  <a:srgbClr val="FFFF00"/>
                </a:solidFill>
                <a:latin typeface="+mn-lt"/>
              </a:rPr>
              <a:t>ction imperative” (Mohandie &amp; Duffy, 1999). Increasing desperation or distress through declaration in word or deed, forcing the individual into a position of last resort.  There is no alternative other than violence, and the consequences are justified (de Becker, 1997). The subject feels trapped (S. White, personal communication).</a:t>
            </a:r>
          </a:p>
          <a:p>
            <a:pPr lvl="2" eaLnBrk="1" hangingPunct="1">
              <a:lnSpc>
                <a:spcPct val="90000"/>
              </a:lnSpc>
              <a:buFontTx/>
              <a:buNone/>
            </a:pPr>
            <a:endParaRPr lang="en-US" altLang="en-US" sz="2000"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22C7703D-AD9C-968D-A7BE-65A1BBD63BD6}"/>
              </a:ext>
            </a:extLst>
          </p:cNvPr>
          <p:cNvSpPr>
            <a:spLocks noGrp="1"/>
          </p:cNvSpPr>
          <p:nvPr>
            <p:ph type="dt" sz="half" idx="10"/>
          </p:nvPr>
        </p:nvSpPr>
        <p:spPr/>
        <p:txBody>
          <a:bodyPr/>
          <a:lstStyle/>
          <a:p>
            <a:pPr>
              <a:defRPr/>
            </a:pPr>
            <a:fld id="{C974CE2C-50EC-4180-B517-614EF322DD53}" type="datetime1">
              <a:rPr lang="en-US" smtClean="0"/>
              <a:t>9/27/2022</a:t>
            </a:fld>
            <a:endParaRPr lang="en-US" dirty="0"/>
          </a:p>
        </p:txBody>
      </p:sp>
    </p:spTree>
    <p:extLst>
      <p:ext uri="{BB962C8B-B14F-4D97-AF65-F5344CB8AC3E}">
        <p14:creationId xmlns:p14="http://schemas.microsoft.com/office/powerpoint/2010/main" val="596313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b="1" u="sng" dirty="0">
                <a:solidFill>
                  <a:srgbClr val="FFFF00"/>
                </a:solidFill>
                <a:latin typeface="+mn-lt"/>
              </a:rPr>
              <a:t>Directly communicated threat</a:t>
            </a:r>
            <a:r>
              <a:rPr lang="en-US" b="1" dirty="0">
                <a:solidFill>
                  <a:srgbClr val="FFFF00"/>
                </a:solidFill>
                <a:latin typeface="+mn-lt"/>
              </a:rPr>
              <a:t> warning behavior</a:t>
            </a:r>
          </a:p>
        </p:txBody>
      </p:sp>
      <p:sp>
        <p:nvSpPr>
          <p:cNvPr id="74755" name="Rectangle 3"/>
          <p:cNvSpPr>
            <a:spLocks noGrp="1" noChangeArrowheads="1"/>
          </p:cNvSpPr>
          <p:nvPr>
            <p:ph type="body" idx="1"/>
          </p:nvPr>
        </p:nvSpPr>
        <p:spPr>
          <a:xfrm>
            <a:off x="114300" y="2286000"/>
            <a:ext cx="9515475" cy="5105400"/>
          </a:xfrm>
        </p:spPr>
        <p:txBody>
          <a:bodyPr/>
          <a:lstStyle/>
          <a:p>
            <a:pPr lvl="2" eaLnBrk="1" hangingPunct="1">
              <a:lnSpc>
                <a:spcPct val="90000"/>
              </a:lnSpc>
              <a:buFontTx/>
              <a:buNone/>
            </a:pPr>
            <a:r>
              <a:rPr lang="en-US" altLang="en-US" b="1" dirty="0">
                <a:solidFill>
                  <a:srgbClr val="FFFF00"/>
                </a:solidFill>
                <a:latin typeface="+mn-lt"/>
              </a:rPr>
              <a:t>	The communication of a direct threat to the target or law enforcement beforehand.  A threat is a written or oral communication that implicitly or explicitly states a wish or intent to damage, injure, or kill the target, or individuals symbolically or actually associated with the target. </a:t>
            </a:r>
          </a:p>
          <a:p>
            <a:pPr lvl="2" eaLnBrk="1" hangingPunct="1">
              <a:lnSpc>
                <a:spcPct val="90000"/>
              </a:lnSpc>
              <a:buFontTx/>
              <a:buNone/>
            </a:pPr>
            <a:endParaRPr lang="en-US" altLang="en-US" sz="2000" b="1" dirty="0">
              <a:solidFill>
                <a:srgbClr val="FFFF00"/>
              </a:solidFill>
              <a:latin typeface="+mn-lt"/>
            </a:endParaRPr>
          </a:p>
          <a:p>
            <a:pPr eaLnBrk="1" hangingPunct="1">
              <a:lnSpc>
                <a:spcPct val="90000"/>
              </a:lnSpc>
            </a:pPr>
            <a:endParaRPr lang="en-US" altLang="en-US" sz="2800" b="1" dirty="0">
              <a:solidFill>
                <a:srgbClr val="FFFF00"/>
              </a:solidFill>
              <a:latin typeface="+mn-lt"/>
            </a:endParaRPr>
          </a:p>
        </p:txBody>
      </p:sp>
      <p:sp>
        <p:nvSpPr>
          <p:cNvPr id="3" name="Footer Placeholder 2"/>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6C91D073-0F20-6647-5736-19EC90EBBEC3}"/>
              </a:ext>
            </a:extLst>
          </p:cNvPr>
          <p:cNvSpPr>
            <a:spLocks noGrp="1"/>
          </p:cNvSpPr>
          <p:nvPr>
            <p:ph type="dt" sz="half" idx="10"/>
          </p:nvPr>
        </p:nvSpPr>
        <p:spPr/>
        <p:txBody>
          <a:bodyPr/>
          <a:lstStyle/>
          <a:p>
            <a:pPr>
              <a:defRPr/>
            </a:pPr>
            <a:fld id="{959437EF-CBC5-48B5-8CF8-31DF3D52009F}" type="datetime1">
              <a:rPr lang="en-US" smtClean="0"/>
              <a:t>9/27/2022</a:t>
            </a:fld>
            <a:endParaRPr lang="en-US" dirty="0"/>
          </a:p>
        </p:txBody>
      </p:sp>
    </p:spTree>
    <p:extLst>
      <p:ext uri="{BB962C8B-B14F-4D97-AF65-F5344CB8AC3E}">
        <p14:creationId xmlns:p14="http://schemas.microsoft.com/office/powerpoint/2010/main" val="270259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133600"/>
            <a:ext cx="9258300" cy="1143000"/>
          </a:xfrm>
        </p:spPr>
        <p:txBody>
          <a:bodyPr/>
          <a:lstStyle/>
          <a:p>
            <a:r>
              <a:rPr lang="en-US" dirty="0">
                <a:solidFill>
                  <a:srgbClr val="FFFF00"/>
                </a:solidFill>
                <a:latin typeface="+mn-lt"/>
              </a:rPr>
              <a:t>Implementation of Threat Assessment and Management</a:t>
            </a: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44DB42C5-AA21-72E5-7B4C-B39AE07FF335}"/>
              </a:ext>
            </a:extLst>
          </p:cNvPr>
          <p:cNvSpPr>
            <a:spLocks noGrp="1"/>
          </p:cNvSpPr>
          <p:nvPr>
            <p:ph type="dt" sz="half" idx="10"/>
          </p:nvPr>
        </p:nvSpPr>
        <p:spPr/>
        <p:txBody>
          <a:bodyPr/>
          <a:lstStyle/>
          <a:p>
            <a:pPr>
              <a:defRPr/>
            </a:pPr>
            <a:fld id="{C0ADFC2B-74D7-41FA-9EA0-AB40B09D709B}" type="datetime1">
              <a:rPr lang="en-US" smtClean="0"/>
              <a:t>9/27/2022</a:t>
            </a:fld>
            <a:endParaRPr lang="en-US" dirty="0"/>
          </a:p>
        </p:txBody>
      </p:sp>
    </p:spTree>
    <p:extLst>
      <p:ext uri="{BB962C8B-B14F-4D97-AF65-F5344CB8AC3E}">
        <p14:creationId xmlns:p14="http://schemas.microsoft.com/office/powerpoint/2010/main" val="3798199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371602"/>
            <a:ext cx="9258300" cy="4525963"/>
          </a:xfrm>
        </p:spPr>
        <p:txBody>
          <a:bodyPr/>
          <a:lstStyle/>
          <a:p>
            <a:pPr marL="0" indent="0" algn="ctr">
              <a:buNone/>
            </a:pPr>
            <a:endParaRPr lang="en-US" sz="4000" b="1" dirty="0">
              <a:solidFill>
                <a:srgbClr val="FFFF00"/>
              </a:solidFill>
              <a:latin typeface="+mn-lt"/>
            </a:endParaRPr>
          </a:p>
          <a:p>
            <a:pPr marL="0" indent="0" algn="ctr">
              <a:buNone/>
            </a:pPr>
            <a:endParaRPr lang="en-US" sz="4000" b="1" dirty="0">
              <a:solidFill>
                <a:srgbClr val="FFFF00"/>
              </a:solidFill>
            </a:endParaRPr>
          </a:p>
          <a:p>
            <a:pPr marL="0" indent="0" algn="ctr">
              <a:buNone/>
            </a:pPr>
            <a:r>
              <a:rPr lang="en-US" sz="4000" b="1" dirty="0">
                <a:solidFill>
                  <a:srgbClr val="FFFF00"/>
                </a:solidFill>
                <a:latin typeface="+mn-lt"/>
              </a:rPr>
              <a:t>There is no cook-book approach!</a:t>
            </a:r>
          </a:p>
          <a:p>
            <a:endParaRPr lang="en-US" sz="4000" b="1" dirty="0">
              <a:solidFill>
                <a:srgbClr val="FFFF00"/>
              </a:solidFill>
              <a:latin typeface="+mn-lt"/>
            </a:endParaRPr>
          </a:p>
          <a:p>
            <a:endParaRPr lang="en-US" sz="4000" b="1"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2" name="Date Placeholder 1">
            <a:extLst>
              <a:ext uri="{FF2B5EF4-FFF2-40B4-BE49-F238E27FC236}">
                <a16:creationId xmlns:a16="http://schemas.microsoft.com/office/drawing/2014/main" id="{83C7A0C9-39F5-4BFE-4B74-D118D2E772B8}"/>
              </a:ext>
            </a:extLst>
          </p:cNvPr>
          <p:cNvSpPr>
            <a:spLocks noGrp="1"/>
          </p:cNvSpPr>
          <p:nvPr>
            <p:ph type="dt" sz="half" idx="10"/>
          </p:nvPr>
        </p:nvSpPr>
        <p:spPr/>
        <p:txBody>
          <a:bodyPr/>
          <a:lstStyle/>
          <a:p>
            <a:pPr>
              <a:defRPr/>
            </a:pPr>
            <a:fld id="{2A480782-9D63-4B63-8FC9-30758BD166FA}" type="datetime1">
              <a:rPr lang="en-US" smtClean="0"/>
              <a:t>9/27/2022</a:t>
            </a:fld>
            <a:endParaRPr lang="en-US" dirty="0"/>
          </a:p>
        </p:txBody>
      </p:sp>
    </p:spTree>
    <p:extLst>
      <p:ext uri="{BB962C8B-B14F-4D97-AF65-F5344CB8AC3E}">
        <p14:creationId xmlns:p14="http://schemas.microsoft.com/office/powerpoint/2010/main" val="2710556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latin typeface="+mn-lt"/>
              </a:rPr>
              <a:t>Threat Assessment and Management</a:t>
            </a:r>
          </a:p>
        </p:txBody>
      </p:sp>
      <p:sp>
        <p:nvSpPr>
          <p:cNvPr id="3" name="Content Placeholder 2"/>
          <p:cNvSpPr>
            <a:spLocks noGrp="1"/>
          </p:cNvSpPr>
          <p:nvPr>
            <p:ph idx="1"/>
          </p:nvPr>
        </p:nvSpPr>
        <p:spPr>
          <a:xfrm>
            <a:off x="499924" y="1143000"/>
            <a:ext cx="9258300" cy="5029200"/>
          </a:xfrm>
        </p:spPr>
        <p:txBody>
          <a:bodyPr/>
          <a:lstStyle/>
          <a:p>
            <a:pPr marL="0" indent="0">
              <a:buNone/>
            </a:pPr>
            <a:r>
              <a:rPr lang="en-US" b="1" dirty="0">
                <a:solidFill>
                  <a:srgbClr val="FFFF00"/>
                </a:solidFill>
              </a:rPr>
              <a:t>Goals include: </a:t>
            </a:r>
          </a:p>
          <a:p>
            <a:pPr marL="914400" lvl="1" indent="-514350">
              <a:buFont typeface="+mj-lt"/>
              <a:buAutoNum type="arabicPeriod"/>
            </a:pPr>
            <a:r>
              <a:rPr lang="en-US" b="1" dirty="0">
                <a:solidFill>
                  <a:srgbClr val="FFFF00"/>
                </a:solidFill>
                <a:latin typeface="+mn-lt"/>
              </a:rPr>
              <a:t>Piece together information</a:t>
            </a:r>
          </a:p>
          <a:p>
            <a:pPr marL="914400" lvl="1" indent="-514350">
              <a:buFont typeface="+mj-lt"/>
              <a:buAutoNum type="arabicPeriod"/>
            </a:pPr>
            <a:r>
              <a:rPr lang="en-US" b="1" dirty="0">
                <a:solidFill>
                  <a:srgbClr val="FFFF00"/>
                </a:solidFill>
              </a:rPr>
              <a:t>Redirect subject of interest’s motion away from the path toward violence.</a:t>
            </a:r>
          </a:p>
          <a:p>
            <a:pPr marL="914400" lvl="1" indent="-514350">
              <a:buFont typeface="+mj-lt"/>
              <a:buAutoNum type="arabicPeriod"/>
            </a:pPr>
            <a:r>
              <a:rPr lang="en-US" b="1" dirty="0">
                <a:solidFill>
                  <a:srgbClr val="FFFF00"/>
                </a:solidFill>
              </a:rPr>
              <a:t>Engage in a non-adversarial manner</a:t>
            </a:r>
            <a:r>
              <a:rPr lang="en-US" b="1" dirty="0">
                <a:solidFill>
                  <a:srgbClr val="FFFF00"/>
                </a:solidFill>
                <a:latin typeface="+mn-lt"/>
              </a:rPr>
              <a:t>.</a:t>
            </a:r>
          </a:p>
          <a:p>
            <a:pPr marL="914400" lvl="1" indent="-514350">
              <a:buFont typeface="+mj-lt"/>
              <a:buAutoNum type="arabicPeriod"/>
            </a:pPr>
            <a:r>
              <a:rPr lang="en-US" b="1" dirty="0">
                <a:solidFill>
                  <a:srgbClr val="FFFF00"/>
                </a:solidFill>
              </a:rPr>
              <a:t>Involves engaging subject of interest.</a:t>
            </a:r>
          </a:p>
          <a:p>
            <a:pPr marL="914400" lvl="1" indent="-514350">
              <a:buFont typeface="+mj-lt"/>
              <a:buAutoNum type="arabicPeriod"/>
            </a:pPr>
            <a:r>
              <a:rPr lang="en-US" b="1" dirty="0">
                <a:solidFill>
                  <a:srgbClr val="FFFF00"/>
                </a:solidFill>
              </a:rPr>
              <a:t>Casts a wide net.</a:t>
            </a:r>
          </a:p>
          <a:p>
            <a:pPr marL="914400" lvl="1" indent="-514350">
              <a:buFont typeface="+mj-lt"/>
              <a:buAutoNum type="arabicPeriod"/>
            </a:pPr>
            <a:r>
              <a:rPr lang="en-US" b="1" dirty="0">
                <a:solidFill>
                  <a:srgbClr val="FFFF00"/>
                </a:solidFill>
                <a:latin typeface="+mn-lt"/>
              </a:rPr>
              <a:t>Behavior of team does not exacerbate the situation.</a:t>
            </a: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AE525FF5-7872-4C86-CFF8-84BEED24F3B1}"/>
              </a:ext>
            </a:extLst>
          </p:cNvPr>
          <p:cNvSpPr>
            <a:spLocks noGrp="1"/>
          </p:cNvSpPr>
          <p:nvPr>
            <p:ph type="dt" sz="half" idx="10"/>
          </p:nvPr>
        </p:nvSpPr>
        <p:spPr/>
        <p:txBody>
          <a:bodyPr/>
          <a:lstStyle/>
          <a:p>
            <a:pPr>
              <a:defRPr/>
            </a:pPr>
            <a:fld id="{6A75FC1B-6D32-47F1-B44A-D010DE0FF7F8}" type="datetime1">
              <a:rPr lang="en-US" smtClean="0"/>
              <a:t>9/27/2022</a:t>
            </a:fld>
            <a:endParaRPr lang="en-US" dirty="0"/>
          </a:p>
        </p:txBody>
      </p:sp>
    </p:spTree>
    <p:extLst>
      <p:ext uri="{BB962C8B-B14F-4D97-AF65-F5344CB8AC3E}">
        <p14:creationId xmlns:p14="http://schemas.microsoft.com/office/powerpoint/2010/main" val="3413359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Threat Management Team Make-Up</a:t>
            </a:r>
          </a:p>
        </p:txBody>
      </p:sp>
      <p:sp>
        <p:nvSpPr>
          <p:cNvPr id="3" name="Content Placeholder 2"/>
          <p:cNvSpPr>
            <a:spLocks noGrp="1"/>
          </p:cNvSpPr>
          <p:nvPr>
            <p:ph idx="1"/>
          </p:nvPr>
        </p:nvSpPr>
        <p:spPr/>
        <p:txBody>
          <a:bodyPr/>
          <a:lstStyle/>
          <a:p>
            <a:pPr marL="514350" indent="-514350">
              <a:buFont typeface="+mj-lt"/>
              <a:buAutoNum type="arabicPeriod"/>
            </a:pPr>
            <a:r>
              <a:rPr lang="en-US" sz="2800" b="1" dirty="0">
                <a:solidFill>
                  <a:srgbClr val="FFFF00"/>
                </a:solidFill>
              </a:rPr>
              <a:t>Case Manager/Team Leader</a:t>
            </a:r>
          </a:p>
          <a:p>
            <a:pPr marL="514350" indent="-514350">
              <a:buFont typeface="+mj-lt"/>
              <a:buAutoNum type="arabicPeriod"/>
            </a:pPr>
            <a:r>
              <a:rPr lang="en-US" sz="2800" b="1" dirty="0">
                <a:solidFill>
                  <a:srgbClr val="FFFF00"/>
                </a:solidFill>
              </a:rPr>
              <a:t>Administrative Staff </a:t>
            </a:r>
          </a:p>
          <a:p>
            <a:pPr marL="514350" indent="-514350">
              <a:buFont typeface="+mj-lt"/>
              <a:buAutoNum type="arabicPeriod"/>
            </a:pPr>
            <a:r>
              <a:rPr lang="en-US" sz="2800" b="1" dirty="0">
                <a:solidFill>
                  <a:srgbClr val="FFFF00"/>
                </a:solidFill>
              </a:rPr>
              <a:t>Teachers/Counselors</a:t>
            </a:r>
          </a:p>
          <a:p>
            <a:pPr marL="514350" indent="-514350">
              <a:buFont typeface="+mj-lt"/>
              <a:buAutoNum type="arabicPeriod"/>
            </a:pPr>
            <a:r>
              <a:rPr lang="en-US" sz="2800" b="1" dirty="0">
                <a:solidFill>
                  <a:srgbClr val="FFFF00"/>
                </a:solidFill>
              </a:rPr>
              <a:t>Law Enforcement - Community</a:t>
            </a:r>
          </a:p>
          <a:p>
            <a:pPr marL="514350" indent="-514350">
              <a:buFont typeface="+mj-lt"/>
              <a:buAutoNum type="arabicPeriod"/>
            </a:pPr>
            <a:r>
              <a:rPr lang="en-US" sz="2800" b="1" dirty="0">
                <a:solidFill>
                  <a:srgbClr val="FFFF00"/>
                </a:solidFill>
              </a:rPr>
              <a:t>Security</a:t>
            </a:r>
          </a:p>
          <a:p>
            <a:pPr marL="914400" lvl="1" indent="-514350">
              <a:buFont typeface="Wingdings" panose="05000000000000000000" pitchFamily="2" charset="2"/>
              <a:buChar char="§"/>
            </a:pPr>
            <a:r>
              <a:rPr lang="en-US" b="1" dirty="0">
                <a:solidFill>
                  <a:srgbClr val="FFFF00"/>
                </a:solidFill>
              </a:rPr>
              <a:t>Liaison with Police</a:t>
            </a:r>
          </a:p>
          <a:p>
            <a:pPr marL="0" indent="0">
              <a:buNone/>
            </a:pPr>
            <a:endParaRPr lang="en-US" sz="2800" b="1" dirty="0"/>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8B0D038C-3ECD-D1F3-8F23-9A2288A4057A}"/>
              </a:ext>
            </a:extLst>
          </p:cNvPr>
          <p:cNvSpPr>
            <a:spLocks noGrp="1"/>
          </p:cNvSpPr>
          <p:nvPr>
            <p:ph type="dt" sz="half" idx="10"/>
          </p:nvPr>
        </p:nvSpPr>
        <p:spPr/>
        <p:txBody>
          <a:bodyPr/>
          <a:lstStyle/>
          <a:p>
            <a:pPr>
              <a:defRPr/>
            </a:pPr>
            <a:fld id="{94368494-038A-4F8D-9ED9-617BAA3E0C00}" type="datetime1">
              <a:rPr lang="en-US" smtClean="0"/>
              <a:t>9/27/2022</a:t>
            </a:fld>
            <a:endParaRPr lang="en-US" dirty="0"/>
          </a:p>
        </p:txBody>
      </p:sp>
    </p:spTree>
    <p:extLst>
      <p:ext uri="{BB962C8B-B14F-4D97-AF65-F5344CB8AC3E}">
        <p14:creationId xmlns:p14="http://schemas.microsoft.com/office/powerpoint/2010/main" val="1370684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Threat Management Team Make-Up</a:t>
            </a:r>
          </a:p>
        </p:txBody>
      </p:sp>
      <p:sp>
        <p:nvSpPr>
          <p:cNvPr id="3" name="Content Placeholder 2"/>
          <p:cNvSpPr>
            <a:spLocks noGrp="1"/>
          </p:cNvSpPr>
          <p:nvPr>
            <p:ph idx="1"/>
          </p:nvPr>
        </p:nvSpPr>
        <p:spPr/>
        <p:txBody>
          <a:bodyPr/>
          <a:lstStyle/>
          <a:p>
            <a:pPr marL="514350" indent="-514350">
              <a:buFont typeface="+mj-lt"/>
              <a:buAutoNum type="arabicPeriod" startAt="6"/>
            </a:pPr>
            <a:r>
              <a:rPr lang="en-US" b="1" dirty="0">
                <a:solidFill>
                  <a:srgbClr val="FFFF00"/>
                </a:solidFill>
              </a:rPr>
              <a:t>External referral sources for Threat Assessment</a:t>
            </a:r>
          </a:p>
          <a:p>
            <a:pPr marL="514350" indent="-514350">
              <a:buFont typeface="+mj-lt"/>
              <a:buAutoNum type="arabicPeriod" startAt="6"/>
            </a:pPr>
            <a:r>
              <a:rPr lang="en-US" b="1" dirty="0">
                <a:solidFill>
                  <a:srgbClr val="FFFF00"/>
                </a:solidFill>
              </a:rPr>
              <a:t>Mental Health Professional</a:t>
            </a:r>
          </a:p>
          <a:p>
            <a:pPr marL="514350" indent="-514350">
              <a:buFont typeface="+mj-lt"/>
              <a:buAutoNum type="arabicPeriod" startAt="6"/>
            </a:pPr>
            <a:r>
              <a:rPr lang="en-US" b="1" dirty="0">
                <a:solidFill>
                  <a:srgbClr val="FFFF00"/>
                </a:solidFill>
              </a:rPr>
              <a:t>Attorney</a:t>
            </a:r>
          </a:p>
          <a:p>
            <a:pPr marL="914400" lvl="1" indent="-514350"/>
            <a:r>
              <a:rPr lang="en-US" sz="3200" b="1" dirty="0">
                <a:solidFill>
                  <a:srgbClr val="FFFF00"/>
                </a:solidFill>
              </a:rPr>
              <a:t>In-House/Retained externally if needed</a:t>
            </a:r>
          </a:p>
          <a:p>
            <a:pPr marL="514350" indent="-514350">
              <a:buFont typeface="+mj-lt"/>
              <a:buAutoNum type="arabicPeriod" startAt="6"/>
            </a:pPr>
            <a:r>
              <a:rPr lang="en-US" b="1" dirty="0">
                <a:solidFill>
                  <a:srgbClr val="FFFF00"/>
                </a:solidFill>
              </a:rPr>
              <a:t>Ad-hoc members, as needed</a:t>
            </a:r>
          </a:p>
          <a:p>
            <a:pPr marL="514350" indent="-514350">
              <a:buFont typeface="+mj-lt"/>
              <a:buAutoNum type="arabicPeriod" startAt="6"/>
            </a:pPr>
            <a:endParaRPr lang="en-US" b="1" dirty="0"/>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9377F0DB-00C3-A6BA-7581-AA80D1376487}"/>
              </a:ext>
            </a:extLst>
          </p:cNvPr>
          <p:cNvSpPr>
            <a:spLocks noGrp="1"/>
          </p:cNvSpPr>
          <p:nvPr>
            <p:ph type="dt" sz="half" idx="10"/>
          </p:nvPr>
        </p:nvSpPr>
        <p:spPr/>
        <p:txBody>
          <a:bodyPr/>
          <a:lstStyle/>
          <a:p>
            <a:pPr>
              <a:defRPr/>
            </a:pPr>
            <a:fld id="{328E1A48-64B4-412A-A9B4-3A9CE6166A27}" type="datetime1">
              <a:rPr lang="en-US" smtClean="0"/>
              <a:t>9/27/2022</a:t>
            </a:fld>
            <a:endParaRPr lang="en-US" dirty="0"/>
          </a:p>
        </p:txBody>
      </p:sp>
    </p:spTree>
    <p:extLst>
      <p:ext uri="{BB962C8B-B14F-4D97-AF65-F5344CB8AC3E}">
        <p14:creationId xmlns:p14="http://schemas.microsoft.com/office/powerpoint/2010/main" val="163113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BCCFCC1-5137-462F-A381-54B6CF5A6EE0}"/>
              </a:ext>
            </a:extLst>
          </p:cNvPr>
          <p:cNvPicPr>
            <a:picLocks noGrp="1" noChangeAspect="1"/>
          </p:cNvPicPr>
          <p:nvPr>
            <p:ph idx="1"/>
          </p:nvPr>
        </p:nvPicPr>
        <p:blipFill>
          <a:blip r:embed="rId2"/>
          <a:stretch>
            <a:fillRect/>
          </a:stretch>
        </p:blipFill>
        <p:spPr>
          <a:xfrm>
            <a:off x="190500" y="685800"/>
            <a:ext cx="9753600" cy="5638799"/>
          </a:xfrm>
          <a:prstGeom prst="rect">
            <a:avLst/>
          </a:prstGeom>
        </p:spPr>
      </p:pic>
      <p:sp>
        <p:nvSpPr>
          <p:cNvPr id="4" name="Date Placeholder 3">
            <a:extLst>
              <a:ext uri="{FF2B5EF4-FFF2-40B4-BE49-F238E27FC236}">
                <a16:creationId xmlns:a16="http://schemas.microsoft.com/office/drawing/2014/main" id="{BEF2AF24-DC42-4143-93A1-7AE46D4A5FBE}"/>
              </a:ext>
            </a:extLst>
          </p:cNvPr>
          <p:cNvSpPr>
            <a:spLocks noGrp="1"/>
          </p:cNvSpPr>
          <p:nvPr>
            <p:ph type="dt" sz="half" idx="10"/>
          </p:nvPr>
        </p:nvSpPr>
        <p:spPr/>
        <p:txBody>
          <a:bodyPr/>
          <a:lstStyle/>
          <a:p>
            <a:pPr>
              <a:defRPr/>
            </a:pPr>
            <a:fld id="{A098DC87-29B7-47B9-A8DD-F4FFAD3CD512}" type="datetime1">
              <a:rPr lang="en-US" smtClean="0"/>
              <a:t>9/27/2022</a:t>
            </a:fld>
            <a:endParaRPr lang="en-US" dirty="0"/>
          </a:p>
        </p:txBody>
      </p:sp>
      <p:sp>
        <p:nvSpPr>
          <p:cNvPr id="5" name="Footer Placeholder 4">
            <a:extLst>
              <a:ext uri="{FF2B5EF4-FFF2-40B4-BE49-F238E27FC236}">
                <a16:creationId xmlns:a16="http://schemas.microsoft.com/office/drawing/2014/main" id="{6677081B-014F-4BE9-A5CD-B0E7BC60084F}"/>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1882649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Threat Assessment Team</a:t>
            </a:r>
            <a:br>
              <a:rPr lang="en-US" b="1" dirty="0">
                <a:solidFill>
                  <a:srgbClr val="FFFF00"/>
                </a:solidFill>
              </a:rPr>
            </a:br>
            <a:r>
              <a:rPr lang="en-US" sz="2000" b="1" dirty="0">
                <a:solidFill>
                  <a:srgbClr val="FFFF00"/>
                </a:solidFill>
              </a:rPr>
              <a:t>(Van der Meer and &amp; Diekhuis, 2014)</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400" b="1" dirty="0">
                <a:solidFill>
                  <a:srgbClr val="FFFF00"/>
                </a:solidFill>
              </a:rPr>
              <a:t>Each person/member on the team should have an identified task/role</a:t>
            </a:r>
          </a:p>
          <a:p>
            <a:pPr>
              <a:buFont typeface="Wingdings" panose="05000000000000000000" pitchFamily="2" charset="2"/>
              <a:buChar char="ü"/>
            </a:pPr>
            <a:r>
              <a:rPr lang="en-US" sz="2400" b="1" dirty="0">
                <a:solidFill>
                  <a:srgbClr val="FFFF00"/>
                </a:solidFill>
              </a:rPr>
              <a:t>Documentation guidelines</a:t>
            </a:r>
          </a:p>
          <a:p>
            <a:pPr>
              <a:buFont typeface="Wingdings" panose="05000000000000000000" pitchFamily="2" charset="2"/>
              <a:buChar char="ü"/>
            </a:pPr>
            <a:r>
              <a:rPr lang="en-US" sz="2400" b="1" dirty="0">
                <a:solidFill>
                  <a:srgbClr val="FFFF00"/>
                </a:solidFill>
              </a:rPr>
              <a:t>Legal issues</a:t>
            </a:r>
          </a:p>
          <a:p>
            <a:pPr>
              <a:buFont typeface="Wingdings" panose="05000000000000000000" pitchFamily="2" charset="2"/>
              <a:buChar char="ü"/>
            </a:pPr>
            <a:r>
              <a:rPr lang="en-US" sz="2400" b="1" dirty="0">
                <a:solidFill>
                  <a:srgbClr val="FFFF00"/>
                </a:solidFill>
              </a:rPr>
              <a:t>Developing timelines</a:t>
            </a:r>
          </a:p>
          <a:p>
            <a:pPr lvl="1">
              <a:buFont typeface="Wingdings" panose="05000000000000000000" pitchFamily="2" charset="2"/>
              <a:buChar char="ü"/>
            </a:pPr>
            <a:r>
              <a:rPr lang="en-US" sz="2000" b="1" dirty="0">
                <a:solidFill>
                  <a:srgbClr val="FFFF00"/>
                </a:solidFill>
              </a:rPr>
              <a:t>Constantly monitored and logged/altered with specific dates/times</a:t>
            </a:r>
          </a:p>
          <a:p>
            <a:pPr>
              <a:buFont typeface="Wingdings" panose="05000000000000000000" pitchFamily="2" charset="2"/>
              <a:buChar char="ü"/>
            </a:pPr>
            <a:r>
              <a:rPr lang="en-US" sz="2400" b="1" dirty="0">
                <a:solidFill>
                  <a:srgbClr val="FFFF00"/>
                </a:solidFill>
              </a:rPr>
              <a:t>Managing information</a:t>
            </a:r>
          </a:p>
          <a:p>
            <a:pPr lvl="1">
              <a:buFont typeface="Wingdings" panose="05000000000000000000" pitchFamily="2" charset="2"/>
              <a:buChar char="ü"/>
            </a:pPr>
            <a:r>
              <a:rPr lang="en-US" sz="2000" b="1" dirty="0">
                <a:solidFill>
                  <a:srgbClr val="FFFF00"/>
                </a:solidFill>
              </a:rPr>
              <a:t>Ensure validity, reliability</a:t>
            </a:r>
          </a:p>
          <a:p>
            <a:pPr lvl="1">
              <a:buFont typeface="Wingdings" panose="05000000000000000000" pitchFamily="2" charset="2"/>
              <a:buChar char="ü"/>
            </a:pPr>
            <a:r>
              <a:rPr lang="en-US" sz="2000" b="1" dirty="0">
                <a:solidFill>
                  <a:srgbClr val="FFFF00"/>
                </a:solidFill>
              </a:rPr>
              <a:t>Maintain position of healthy skepticism</a:t>
            </a:r>
          </a:p>
          <a:p>
            <a:pPr>
              <a:buFont typeface="Wingdings" panose="05000000000000000000" pitchFamily="2" charset="2"/>
              <a:buChar char="ü"/>
            </a:pPr>
            <a:r>
              <a:rPr lang="en-US" sz="2400" b="1" dirty="0">
                <a:solidFill>
                  <a:srgbClr val="FFFF00"/>
                </a:solidFill>
              </a:rPr>
              <a:t>Referral source educated about providing all information</a:t>
            </a:r>
          </a:p>
          <a:p>
            <a:pPr lvl="1">
              <a:buFont typeface="Wingdings" panose="05000000000000000000" pitchFamily="2" charset="2"/>
              <a:buChar char="ü"/>
            </a:pPr>
            <a:r>
              <a:rPr lang="en-US" sz="2000" b="1" dirty="0">
                <a:solidFill>
                  <a:srgbClr val="FFFF00"/>
                </a:solidFill>
              </a:rPr>
              <a:t>silo effect</a:t>
            </a:r>
          </a:p>
          <a:p>
            <a:pPr>
              <a:buFont typeface="Wingdings" panose="05000000000000000000" pitchFamily="2" charset="2"/>
              <a:buChar char="ü"/>
            </a:pPr>
            <a:endParaRPr lang="en-US" sz="2400" b="1" dirty="0">
              <a:solidFill>
                <a:srgbClr val="FFFF00"/>
              </a:solidFill>
            </a:endParaRPr>
          </a:p>
          <a:p>
            <a:pPr>
              <a:buFont typeface="Wingdings" panose="05000000000000000000" pitchFamily="2" charset="2"/>
              <a:buChar char="ü"/>
            </a:pPr>
            <a:endParaRPr lang="en-US" sz="2400" b="1" dirty="0">
              <a:solidFill>
                <a:srgbClr val="FFFF00"/>
              </a:solidFill>
            </a:endParaRPr>
          </a:p>
          <a:p>
            <a:pPr>
              <a:buFont typeface="Wingdings" panose="05000000000000000000" pitchFamily="2" charset="2"/>
              <a:buChar char="ü"/>
            </a:pPr>
            <a:endParaRPr lang="en-US" sz="2400" b="1" dirty="0">
              <a:solidFill>
                <a:srgbClr val="FFFF00"/>
              </a:solidFill>
            </a:endParaRPr>
          </a:p>
          <a:p>
            <a:pPr>
              <a:buFont typeface="Wingdings" panose="05000000000000000000" pitchFamily="2" charset="2"/>
              <a:buChar char="ü"/>
            </a:pPr>
            <a:endParaRPr lang="en-US" sz="2400" b="1" dirty="0">
              <a:solidFill>
                <a:srgbClr val="FFFF00"/>
              </a:solidFill>
            </a:endParaRPr>
          </a:p>
          <a:p>
            <a:pPr>
              <a:buFont typeface="Wingdings" panose="05000000000000000000" pitchFamily="2" charset="2"/>
              <a:buChar char="ü"/>
            </a:pPr>
            <a:endParaRPr lang="en-US" sz="2400" b="1" dirty="0">
              <a:solidFill>
                <a:srgbClr val="FFFF00"/>
              </a:solidFill>
            </a:endParaRPr>
          </a:p>
          <a:p>
            <a:pPr>
              <a:buFont typeface="Wingdings" panose="05000000000000000000" pitchFamily="2" charset="2"/>
              <a:buChar char="ü"/>
            </a:pPr>
            <a:endParaRPr lang="en-US" sz="24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73A8928C-E201-22E1-91A4-D03B464CC4A3}"/>
              </a:ext>
            </a:extLst>
          </p:cNvPr>
          <p:cNvSpPr>
            <a:spLocks noGrp="1"/>
          </p:cNvSpPr>
          <p:nvPr>
            <p:ph type="dt" sz="half" idx="10"/>
          </p:nvPr>
        </p:nvSpPr>
        <p:spPr/>
        <p:txBody>
          <a:bodyPr/>
          <a:lstStyle/>
          <a:p>
            <a:pPr>
              <a:defRPr/>
            </a:pPr>
            <a:fld id="{74CC72A2-8E0D-49E8-A26B-9202B3937F9A}" type="datetime1">
              <a:rPr lang="en-US" smtClean="0"/>
              <a:t>9/27/2022</a:t>
            </a:fld>
            <a:endParaRPr lang="en-US" dirty="0"/>
          </a:p>
        </p:txBody>
      </p:sp>
    </p:spTree>
    <p:extLst>
      <p:ext uri="{BB962C8B-B14F-4D97-AF65-F5344CB8AC3E}">
        <p14:creationId xmlns:p14="http://schemas.microsoft.com/office/powerpoint/2010/main" val="3575239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Threat Assessment/Interview</a:t>
            </a:r>
            <a:br>
              <a:rPr lang="en-US" b="1" dirty="0">
                <a:solidFill>
                  <a:srgbClr val="FFFF00"/>
                </a:solidFill>
              </a:rPr>
            </a:br>
            <a:r>
              <a:rPr lang="en-US" sz="2000" b="1" dirty="0">
                <a:solidFill>
                  <a:srgbClr val="FFFF00"/>
                </a:solidFill>
              </a:rPr>
              <a:t>(Van der Meer and &amp; Diekhuis, 2014)</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000" b="1" dirty="0">
                <a:solidFill>
                  <a:srgbClr val="FFFF00"/>
                </a:solidFill>
              </a:rPr>
              <a:t>Interview – Tool for Gathering Information</a:t>
            </a:r>
          </a:p>
          <a:p>
            <a:pPr lvl="1">
              <a:buFont typeface="Wingdings" panose="05000000000000000000" pitchFamily="2" charset="2"/>
              <a:buChar char="ü"/>
            </a:pPr>
            <a:r>
              <a:rPr lang="en-US" sz="2000" b="1" dirty="0">
                <a:solidFill>
                  <a:srgbClr val="FFFF00"/>
                </a:solidFill>
              </a:rPr>
              <a:t>Reasons for interviewing</a:t>
            </a:r>
          </a:p>
          <a:p>
            <a:pPr lvl="2">
              <a:buFont typeface="Wingdings" panose="05000000000000000000" pitchFamily="2" charset="2"/>
              <a:buChar char="ü"/>
            </a:pPr>
            <a:r>
              <a:rPr lang="en-US" sz="2000" b="1" dirty="0">
                <a:solidFill>
                  <a:srgbClr val="FFFF00"/>
                </a:solidFill>
              </a:rPr>
              <a:t>Collect reliable information on risk and protective factors</a:t>
            </a:r>
          </a:p>
          <a:p>
            <a:pPr lvl="2">
              <a:buFont typeface="Wingdings" panose="05000000000000000000" pitchFamily="2" charset="2"/>
              <a:buChar char="ü"/>
            </a:pPr>
            <a:r>
              <a:rPr lang="en-US" sz="2000" b="1" dirty="0">
                <a:solidFill>
                  <a:srgbClr val="FFFF00"/>
                </a:solidFill>
              </a:rPr>
              <a:t>Substantiate or contradict prior identified risk and protective factors</a:t>
            </a:r>
          </a:p>
          <a:p>
            <a:pPr lvl="2">
              <a:buFont typeface="Wingdings" panose="05000000000000000000" pitchFamily="2" charset="2"/>
              <a:buChar char="ü"/>
            </a:pPr>
            <a:r>
              <a:rPr lang="en-US" sz="2000" b="1" dirty="0">
                <a:solidFill>
                  <a:srgbClr val="FFFF00"/>
                </a:solidFill>
              </a:rPr>
              <a:t>Finding collateral information from interviewee; examine other sources</a:t>
            </a:r>
          </a:p>
          <a:p>
            <a:pPr lvl="2">
              <a:buFont typeface="Wingdings" panose="05000000000000000000" pitchFamily="2" charset="2"/>
              <a:buChar char="ü"/>
            </a:pPr>
            <a:r>
              <a:rPr lang="en-US" sz="2000" b="1" dirty="0">
                <a:solidFill>
                  <a:srgbClr val="FFFF00"/>
                </a:solidFill>
              </a:rPr>
              <a:t>Gather understanding of what is driving the interviewee’s behavior</a:t>
            </a:r>
          </a:p>
          <a:p>
            <a:pPr lvl="2">
              <a:buFont typeface="Wingdings" panose="05000000000000000000" pitchFamily="2" charset="2"/>
              <a:buChar char="ü"/>
            </a:pPr>
            <a:r>
              <a:rPr lang="en-US" sz="2000" b="1" dirty="0">
                <a:solidFill>
                  <a:srgbClr val="FFFF00"/>
                </a:solidFill>
              </a:rPr>
              <a:t>Provide information on what the interviewee can and cannot do – violate law</a:t>
            </a:r>
          </a:p>
          <a:p>
            <a:pPr lvl="2">
              <a:buFont typeface="Wingdings" panose="05000000000000000000" pitchFamily="2" charset="2"/>
              <a:buChar char="ü"/>
            </a:pPr>
            <a:r>
              <a:rPr lang="en-US" sz="2000" b="1" dirty="0">
                <a:solidFill>
                  <a:srgbClr val="FFFF00"/>
                </a:solidFill>
              </a:rPr>
              <a:t>Most persons appear willing to talk</a:t>
            </a:r>
          </a:p>
          <a:p>
            <a:pPr lvl="1">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483AB28A-7C2C-67CA-0A2D-5A220320E6A8}"/>
              </a:ext>
            </a:extLst>
          </p:cNvPr>
          <p:cNvSpPr>
            <a:spLocks noGrp="1"/>
          </p:cNvSpPr>
          <p:nvPr>
            <p:ph type="dt" sz="half" idx="10"/>
          </p:nvPr>
        </p:nvSpPr>
        <p:spPr/>
        <p:txBody>
          <a:bodyPr/>
          <a:lstStyle/>
          <a:p>
            <a:pPr>
              <a:defRPr/>
            </a:pPr>
            <a:fld id="{C9F0F18C-66CA-4336-BBDD-BFAE3CED4E3E}" type="datetime1">
              <a:rPr lang="en-US" smtClean="0"/>
              <a:t>9/27/2022</a:t>
            </a:fld>
            <a:endParaRPr lang="en-US" dirty="0"/>
          </a:p>
        </p:txBody>
      </p:sp>
    </p:spTree>
    <p:extLst>
      <p:ext uri="{BB962C8B-B14F-4D97-AF65-F5344CB8AC3E}">
        <p14:creationId xmlns:p14="http://schemas.microsoft.com/office/powerpoint/2010/main" val="2661874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Threat Assessment/Interview</a:t>
            </a:r>
            <a:br>
              <a:rPr lang="en-US" b="1" dirty="0">
                <a:solidFill>
                  <a:srgbClr val="FFFF00"/>
                </a:solidFill>
              </a:rPr>
            </a:br>
            <a:r>
              <a:rPr lang="en-US" sz="2000" b="1" dirty="0">
                <a:solidFill>
                  <a:srgbClr val="FFFF00"/>
                </a:solidFill>
              </a:rPr>
              <a:t>(Van der Meer and &amp; Diekhuis, 2014)</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000" b="1" dirty="0">
                <a:solidFill>
                  <a:srgbClr val="FFFF00"/>
                </a:solidFill>
              </a:rPr>
              <a:t>Interview – Tool for Gathering Information</a:t>
            </a:r>
          </a:p>
          <a:p>
            <a:pPr lvl="1">
              <a:buFont typeface="Wingdings" panose="05000000000000000000" pitchFamily="2" charset="2"/>
              <a:buChar char="ü"/>
            </a:pPr>
            <a:r>
              <a:rPr lang="en-US" sz="2000" b="1" dirty="0">
                <a:solidFill>
                  <a:srgbClr val="FFFF00"/>
                </a:solidFill>
              </a:rPr>
              <a:t>Understanding the Interviewee</a:t>
            </a:r>
          </a:p>
          <a:p>
            <a:pPr lvl="2">
              <a:buFont typeface="Wingdings" panose="05000000000000000000" pitchFamily="2" charset="2"/>
              <a:buChar char="ü"/>
            </a:pPr>
            <a:r>
              <a:rPr lang="en-US" sz="2000" b="1" dirty="0">
                <a:solidFill>
                  <a:srgbClr val="FFFF00"/>
                </a:solidFill>
              </a:rPr>
              <a:t>Explain at the outset the reason and importance for the interview</a:t>
            </a:r>
          </a:p>
          <a:p>
            <a:pPr lvl="2">
              <a:buFont typeface="Wingdings" panose="05000000000000000000" pitchFamily="2" charset="2"/>
              <a:buChar char="ü"/>
            </a:pPr>
            <a:r>
              <a:rPr lang="en-US" sz="2000" b="1" dirty="0">
                <a:solidFill>
                  <a:srgbClr val="FFFF00"/>
                </a:solidFill>
              </a:rPr>
              <a:t>Utilize objective, neutral, non-judgmental stance</a:t>
            </a:r>
          </a:p>
          <a:p>
            <a:pPr lvl="2">
              <a:buFont typeface="Wingdings" panose="05000000000000000000" pitchFamily="2" charset="2"/>
              <a:buChar char="ü"/>
            </a:pPr>
            <a:r>
              <a:rPr lang="en-US" sz="2000" b="1" dirty="0">
                <a:solidFill>
                  <a:srgbClr val="FFFF00"/>
                </a:solidFill>
              </a:rPr>
              <a:t>See the situation through their eyes</a:t>
            </a:r>
          </a:p>
          <a:p>
            <a:pPr lvl="2">
              <a:buFont typeface="Wingdings" panose="05000000000000000000" pitchFamily="2" charset="2"/>
              <a:buChar char="ü"/>
            </a:pPr>
            <a:r>
              <a:rPr lang="en-US" sz="2000" b="1" dirty="0">
                <a:solidFill>
                  <a:srgbClr val="FFFF00"/>
                </a:solidFill>
              </a:rPr>
              <a:t>Persons who demonstrate paranoid delusions or have paranoid personality traits – reluctant to participate in interview process</a:t>
            </a:r>
          </a:p>
          <a:p>
            <a:pPr lvl="2">
              <a:buFont typeface="Wingdings" panose="05000000000000000000" pitchFamily="2" charset="2"/>
              <a:buChar char="ü"/>
            </a:pPr>
            <a:r>
              <a:rPr lang="en-US" sz="2000" b="1" dirty="0">
                <a:solidFill>
                  <a:srgbClr val="FFFF00"/>
                </a:solidFill>
              </a:rPr>
              <a:t>Home visit, or within their environment, if safe and permissible</a:t>
            </a:r>
          </a:p>
          <a:p>
            <a:pPr marL="0" indent="0">
              <a:buNone/>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a:p>
            <a:pPr>
              <a:buFont typeface="Wingdings" panose="05000000000000000000" pitchFamily="2" charset="2"/>
              <a:buChar char="ü"/>
            </a:pPr>
            <a:endParaRPr lang="en-US" sz="20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FCBB91EC-3182-C385-097F-18384A2EE5D7}"/>
              </a:ext>
            </a:extLst>
          </p:cNvPr>
          <p:cNvSpPr>
            <a:spLocks noGrp="1"/>
          </p:cNvSpPr>
          <p:nvPr>
            <p:ph type="dt" sz="half" idx="10"/>
          </p:nvPr>
        </p:nvSpPr>
        <p:spPr/>
        <p:txBody>
          <a:bodyPr/>
          <a:lstStyle/>
          <a:p>
            <a:pPr>
              <a:defRPr/>
            </a:pPr>
            <a:fld id="{27A7AD45-C3AB-4B97-90ED-9AF559DB2407}" type="datetime1">
              <a:rPr lang="en-US" smtClean="0"/>
              <a:t>9/27/2022</a:t>
            </a:fld>
            <a:endParaRPr lang="en-US" dirty="0"/>
          </a:p>
        </p:txBody>
      </p:sp>
    </p:spTree>
    <p:extLst>
      <p:ext uri="{BB962C8B-B14F-4D97-AF65-F5344CB8AC3E}">
        <p14:creationId xmlns:p14="http://schemas.microsoft.com/office/powerpoint/2010/main" val="4104304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Threat Assessment/Interview</a:t>
            </a:r>
            <a:br>
              <a:rPr lang="en-US" b="1" dirty="0">
                <a:solidFill>
                  <a:srgbClr val="FFFF00"/>
                </a:solidFill>
              </a:rPr>
            </a:br>
            <a:r>
              <a:rPr lang="en-US" sz="2000" b="1" dirty="0">
                <a:solidFill>
                  <a:srgbClr val="FFFF00"/>
                </a:solidFill>
              </a:rPr>
              <a:t>(Van der Meer and &amp; Diekhuis, 2014)</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1800" b="1" dirty="0">
                <a:solidFill>
                  <a:srgbClr val="FFFF00"/>
                </a:solidFill>
              </a:rPr>
              <a:t>Interview – Tool for Gathering Information</a:t>
            </a:r>
          </a:p>
          <a:p>
            <a:pPr lvl="1">
              <a:buFont typeface="Wingdings" panose="05000000000000000000" pitchFamily="2" charset="2"/>
              <a:buChar char="ü"/>
            </a:pPr>
            <a:r>
              <a:rPr lang="en-US" sz="1800" b="1" dirty="0">
                <a:solidFill>
                  <a:srgbClr val="FFFF00"/>
                </a:solidFill>
              </a:rPr>
              <a:t>Preparing for the interview</a:t>
            </a:r>
          </a:p>
          <a:p>
            <a:pPr lvl="2">
              <a:buFont typeface="Wingdings" panose="05000000000000000000" pitchFamily="2" charset="2"/>
              <a:buChar char="ü"/>
            </a:pPr>
            <a:r>
              <a:rPr lang="en-US" sz="1800" b="1" dirty="0">
                <a:solidFill>
                  <a:srgbClr val="FFFF00"/>
                </a:solidFill>
              </a:rPr>
              <a:t>Detailed knowledge of facts, case and timeline</a:t>
            </a:r>
          </a:p>
          <a:p>
            <a:pPr lvl="2">
              <a:buFont typeface="Wingdings" panose="05000000000000000000" pitchFamily="2" charset="2"/>
              <a:buChar char="ü"/>
            </a:pPr>
            <a:r>
              <a:rPr lang="en-US" sz="1800" b="1" dirty="0">
                <a:solidFill>
                  <a:srgbClr val="FFFF00"/>
                </a:solidFill>
              </a:rPr>
              <a:t>Identification of relevant behavioral and personality features of interviewee</a:t>
            </a:r>
          </a:p>
          <a:p>
            <a:pPr lvl="2">
              <a:buFont typeface="Wingdings" panose="05000000000000000000" pitchFamily="2" charset="2"/>
              <a:buChar char="ü"/>
            </a:pPr>
            <a:r>
              <a:rPr lang="en-US" sz="1800" b="1" dirty="0">
                <a:solidFill>
                  <a:srgbClr val="FFFF00"/>
                </a:solidFill>
              </a:rPr>
              <a:t>Cultural implications for assessment (Hart, 2016; Olver, 2016; Weiss and Rosenfeld, 2012)</a:t>
            </a:r>
          </a:p>
          <a:p>
            <a:pPr lvl="2">
              <a:buFont typeface="Wingdings" panose="05000000000000000000" pitchFamily="2" charset="2"/>
              <a:buChar char="ü"/>
            </a:pPr>
            <a:r>
              <a:rPr lang="en-US" sz="1800" b="1" dirty="0">
                <a:solidFill>
                  <a:srgbClr val="FFFF00"/>
                </a:solidFill>
              </a:rPr>
              <a:t>Ensure personal safety during interview</a:t>
            </a:r>
          </a:p>
          <a:p>
            <a:pPr lvl="2">
              <a:buFont typeface="Wingdings" panose="05000000000000000000" pitchFamily="2" charset="2"/>
              <a:buChar char="ü"/>
            </a:pPr>
            <a:r>
              <a:rPr lang="en-US" sz="1800" b="1" dirty="0">
                <a:solidFill>
                  <a:srgbClr val="FFFF00"/>
                </a:solidFill>
              </a:rPr>
              <a:t>Awareness that personal safety is vulnerable if questions are aimed at their personal frustration, stressors and other negative matters</a:t>
            </a:r>
          </a:p>
          <a:p>
            <a:pPr lvl="2">
              <a:buFont typeface="Wingdings" panose="05000000000000000000" pitchFamily="2" charset="2"/>
              <a:buChar char="ü"/>
            </a:pPr>
            <a:r>
              <a:rPr lang="en-US" sz="1800" b="1" dirty="0">
                <a:solidFill>
                  <a:srgbClr val="FFFF00"/>
                </a:solidFill>
              </a:rPr>
              <a:t>Possibly have two interviewers, if available</a:t>
            </a:r>
          </a:p>
          <a:p>
            <a:pPr lvl="2">
              <a:buFont typeface="Wingdings" panose="05000000000000000000" pitchFamily="2" charset="2"/>
              <a:buChar char="ü"/>
            </a:pPr>
            <a:r>
              <a:rPr lang="en-US" sz="1800" b="1" dirty="0">
                <a:solidFill>
                  <a:srgbClr val="FFFF00"/>
                </a:solidFill>
              </a:rPr>
              <a:t>Tape recording to ensure accuracy – can be explained that it is to prevent confusion about what they said, although most persons are very reluctant to consent to recording</a:t>
            </a:r>
          </a:p>
          <a:p>
            <a:pPr marL="914400" lvl="2" indent="0">
              <a:buNone/>
            </a:pPr>
            <a:endParaRPr lang="en-US" sz="1800" b="1" dirty="0">
              <a:solidFill>
                <a:srgbClr val="FFFF00"/>
              </a:solidFill>
            </a:endParaRPr>
          </a:p>
          <a:p>
            <a:pPr lvl="1">
              <a:buFont typeface="Wingdings" panose="05000000000000000000" pitchFamily="2" charset="2"/>
              <a:buChar char="ü"/>
            </a:pPr>
            <a:endParaRPr lang="en-US" sz="1800" b="1" dirty="0">
              <a:solidFill>
                <a:srgbClr val="FFFF00"/>
              </a:solidFill>
            </a:endParaRPr>
          </a:p>
          <a:p>
            <a:pPr>
              <a:buFont typeface="Wingdings" panose="05000000000000000000" pitchFamily="2" charset="2"/>
              <a:buChar char="ü"/>
            </a:pPr>
            <a:endParaRPr lang="en-US" sz="1800" b="1" dirty="0">
              <a:solidFill>
                <a:srgbClr val="FFFF00"/>
              </a:solidFill>
            </a:endParaRPr>
          </a:p>
          <a:p>
            <a:pPr>
              <a:buFont typeface="Wingdings" panose="05000000000000000000" pitchFamily="2" charset="2"/>
              <a:buChar char="ü"/>
            </a:pPr>
            <a:endParaRPr lang="en-US" sz="1800" b="1" dirty="0">
              <a:solidFill>
                <a:srgbClr val="FFFF00"/>
              </a:solidFill>
            </a:endParaRPr>
          </a:p>
          <a:p>
            <a:pPr>
              <a:buFont typeface="Wingdings" panose="05000000000000000000" pitchFamily="2" charset="2"/>
              <a:buChar char="ü"/>
            </a:pPr>
            <a:endParaRPr lang="en-US" sz="1800" b="1" dirty="0">
              <a:solidFill>
                <a:srgbClr val="FFFF00"/>
              </a:solidFill>
            </a:endParaRPr>
          </a:p>
          <a:p>
            <a:pPr>
              <a:buFont typeface="Wingdings" panose="05000000000000000000" pitchFamily="2" charset="2"/>
              <a:buChar char="ü"/>
            </a:pPr>
            <a:endParaRPr lang="en-US" sz="1800" b="1" dirty="0">
              <a:solidFill>
                <a:srgbClr val="FFFF00"/>
              </a:solidFill>
            </a:endParaRPr>
          </a:p>
          <a:p>
            <a:pPr>
              <a:buFont typeface="Wingdings" panose="05000000000000000000" pitchFamily="2" charset="2"/>
              <a:buChar char="ü"/>
            </a:pPr>
            <a:endParaRPr lang="en-US" sz="1800" b="1" dirty="0">
              <a:solidFill>
                <a:srgbClr val="FFFF00"/>
              </a:solidFill>
            </a:endParaRPr>
          </a:p>
          <a:p>
            <a:pPr>
              <a:buFont typeface="Wingdings" panose="05000000000000000000" pitchFamily="2" charset="2"/>
              <a:buChar char="ü"/>
            </a:pPr>
            <a:endParaRPr lang="en-US" sz="18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69F6586F-7D94-C0D0-D786-BBF97C2209B6}"/>
              </a:ext>
            </a:extLst>
          </p:cNvPr>
          <p:cNvSpPr>
            <a:spLocks noGrp="1"/>
          </p:cNvSpPr>
          <p:nvPr>
            <p:ph type="dt" sz="half" idx="10"/>
          </p:nvPr>
        </p:nvSpPr>
        <p:spPr/>
        <p:txBody>
          <a:bodyPr/>
          <a:lstStyle/>
          <a:p>
            <a:pPr>
              <a:defRPr/>
            </a:pPr>
            <a:fld id="{DC688F57-1E25-4D9C-A7FB-343DE2D98746}" type="datetime1">
              <a:rPr lang="en-US" smtClean="0"/>
              <a:t>9/27/2022</a:t>
            </a:fld>
            <a:endParaRPr lang="en-US" dirty="0"/>
          </a:p>
        </p:txBody>
      </p:sp>
    </p:spTree>
    <p:extLst>
      <p:ext uri="{BB962C8B-B14F-4D97-AF65-F5344CB8AC3E}">
        <p14:creationId xmlns:p14="http://schemas.microsoft.com/office/powerpoint/2010/main" val="817869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03038"/>
            <a:ext cx="9258300" cy="1143000"/>
          </a:xfrm>
        </p:spPr>
        <p:txBody>
          <a:bodyPr/>
          <a:lstStyle/>
          <a:p>
            <a:r>
              <a:rPr lang="en-US" sz="3600" b="1" dirty="0">
                <a:solidFill>
                  <a:srgbClr val="FFFF00"/>
                </a:solidFill>
              </a:rPr>
              <a:t>Threat Assessment</a:t>
            </a:r>
            <a:br>
              <a:rPr lang="en-US" sz="3600" b="1" dirty="0">
                <a:solidFill>
                  <a:srgbClr val="FFFF00"/>
                </a:solidFill>
              </a:rPr>
            </a:br>
            <a:r>
              <a:rPr lang="en-US" sz="3600" b="1" dirty="0">
                <a:solidFill>
                  <a:srgbClr val="FFFF00"/>
                </a:solidFill>
              </a:rPr>
              <a:t>Cultural Considerations (Hart, 2016)</a:t>
            </a:r>
            <a:br>
              <a:rPr lang="en-US" b="1" dirty="0">
                <a:solidFill>
                  <a:srgbClr val="FFFF00"/>
                </a:solidFill>
              </a:rPr>
            </a:br>
            <a:endParaRPr lang="en-US" b="1" dirty="0"/>
          </a:p>
        </p:txBody>
      </p:sp>
      <p:sp>
        <p:nvSpPr>
          <p:cNvPr id="3" name="Content Placeholder 2"/>
          <p:cNvSpPr>
            <a:spLocks noGrp="1"/>
          </p:cNvSpPr>
          <p:nvPr>
            <p:ph idx="1"/>
          </p:nvPr>
        </p:nvSpPr>
        <p:spPr>
          <a:xfrm>
            <a:off x="514350" y="1546038"/>
            <a:ext cx="9258300" cy="4525963"/>
          </a:xfrm>
        </p:spPr>
        <p:txBody>
          <a:bodyPr/>
          <a:lstStyle/>
          <a:p>
            <a:pPr marL="514350" indent="-514350">
              <a:buFont typeface="+mj-lt"/>
              <a:buAutoNum type="arabicPeriod"/>
            </a:pPr>
            <a:r>
              <a:rPr lang="en-US" sz="2700" b="1" dirty="0">
                <a:solidFill>
                  <a:srgbClr val="FFFF00"/>
                </a:solidFill>
              </a:rPr>
              <a:t>Identify potential diversity issues that may bias evaluator.</a:t>
            </a:r>
          </a:p>
          <a:p>
            <a:pPr marL="514350" indent="-514350">
              <a:buFont typeface="+mj-lt"/>
              <a:buAutoNum type="arabicPeriod"/>
            </a:pPr>
            <a:r>
              <a:rPr lang="en-US" sz="2700" b="1" dirty="0">
                <a:solidFill>
                  <a:srgbClr val="FFFF00"/>
                </a:solidFill>
              </a:rPr>
              <a:t>When potential diversity issues exist, evaluator is responsible for education about impact the diversity will have on assessment process (lit. review, colleagues).</a:t>
            </a:r>
          </a:p>
          <a:p>
            <a:pPr marL="514350" indent="-514350">
              <a:buFont typeface="+mj-lt"/>
              <a:buAutoNum type="arabicPeriod"/>
            </a:pPr>
            <a:r>
              <a:rPr lang="en-US" sz="2700" b="1" dirty="0">
                <a:solidFill>
                  <a:srgbClr val="FFFF00"/>
                </a:solidFill>
              </a:rPr>
              <a:t>Decline case if do not have requisite skills; decline to use instrument/assessment procedures, cautionary statements, identifying limitations.</a:t>
            </a:r>
          </a:p>
          <a:p>
            <a:pPr marL="514350" indent="-514350">
              <a:buFont typeface="+mj-lt"/>
              <a:buAutoNum type="arabicPeriod"/>
            </a:pPr>
            <a:endParaRPr lang="en-US" sz="2700" b="1" dirty="0">
              <a:solidFill>
                <a:srgbClr val="FFFF00"/>
              </a:solidFill>
            </a:endParaRPr>
          </a:p>
          <a:p>
            <a:pPr marL="514350" indent="-514350">
              <a:buFont typeface="+mj-lt"/>
              <a:buAutoNum type="arabicPeriod"/>
            </a:pPr>
            <a:endParaRPr lang="en-US" sz="27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2EAAD6A1-06E5-96BC-4048-8BE7246E2143}"/>
              </a:ext>
            </a:extLst>
          </p:cNvPr>
          <p:cNvSpPr>
            <a:spLocks noGrp="1"/>
          </p:cNvSpPr>
          <p:nvPr>
            <p:ph type="dt" sz="half" idx="10"/>
          </p:nvPr>
        </p:nvSpPr>
        <p:spPr/>
        <p:txBody>
          <a:bodyPr/>
          <a:lstStyle/>
          <a:p>
            <a:pPr>
              <a:defRPr/>
            </a:pPr>
            <a:fld id="{7FA82227-B880-4F28-ACEB-0171311FF827}" type="datetime1">
              <a:rPr lang="en-US" smtClean="0"/>
              <a:t>9/27/2022</a:t>
            </a:fld>
            <a:endParaRPr lang="en-US" dirty="0"/>
          </a:p>
        </p:txBody>
      </p:sp>
    </p:spTree>
    <p:extLst>
      <p:ext uri="{BB962C8B-B14F-4D97-AF65-F5344CB8AC3E}">
        <p14:creationId xmlns:p14="http://schemas.microsoft.com/office/powerpoint/2010/main" val="413837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03412"/>
            <a:ext cx="9258300" cy="1143000"/>
          </a:xfrm>
        </p:spPr>
        <p:txBody>
          <a:bodyPr/>
          <a:lstStyle/>
          <a:p>
            <a:r>
              <a:rPr lang="en-US" sz="3600" b="1" dirty="0">
                <a:solidFill>
                  <a:srgbClr val="FFFF00"/>
                </a:solidFill>
              </a:rPr>
              <a:t>Threat Assessment-Cultural Considerations (Weiss and Rosenfeld, 2012)</a:t>
            </a:r>
            <a:br>
              <a:rPr lang="en-US" b="1" dirty="0">
                <a:solidFill>
                  <a:srgbClr val="FFFF00"/>
                </a:solidFill>
              </a:rPr>
            </a:br>
            <a:endParaRPr lang="en-US" b="1" dirty="0"/>
          </a:p>
        </p:txBody>
      </p:sp>
      <p:sp>
        <p:nvSpPr>
          <p:cNvPr id="3" name="Content Placeholder 2"/>
          <p:cNvSpPr>
            <a:spLocks noGrp="1"/>
          </p:cNvSpPr>
          <p:nvPr>
            <p:ph idx="1"/>
          </p:nvPr>
        </p:nvSpPr>
        <p:spPr>
          <a:xfrm>
            <a:off x="495300" y="1524000"/>
            <a:ext cx="9258300" cy="4525963"/>
          </a:xfrm>
        </p:spPr>
        <p:txBody>
          <a:bodyPr/>
          <a:lstStyle/>
          <a:p>
            <a:pPr marL="514350" indent="-514350">
              <a:buFont typeface="+mj-lt"/>
              <a:buAutoNum type="arabicPeriod"/>
            </a:pPr>
            <a:r>
              <a:rPr lang="en-US" sz="2400" b="1" dirty="0">
                <a:solidFill>
                  <a:srgbClr val="FFFF00"/>
                </a:solidFill>
              </a:rPr>
              <a:t>Consider one’s own cultural competence prior to accepting a referral.</a:t>
            </a:r>
          </a:p>
          <a:p>
            <a:pPr marL="514350" indent="-514350">
              <a:buFont typeface="+mj-lt"/>
              <a:buAutoNum type="arabicPeriod"/>
            </a:pPr>
            <a:r>
              <a:rPr lang="en-US" sz="2400" b="1" dirty="0">
                <a:solidFill>
                  <a:srgbClr val="FFFF00"/>
                </a:solidFill>
              </a:rPr>
              <a:t>Level of acculturation should be considered when administering psychological tests to an individual from another culture.</a:t>
            </a:r>
          </a:p>
          <a:p>
            <a:pPr marL="514350" indent="-514350">
              <a:buFont typeface="+mj-lt"/>
              <a:buAutoNum type="arabicPeriod"/>
            </a:pPr>
            <a:r>
              <a:rPr lang="en-US" sz="2400" b="1" dirty="0">
                <a:solidFill>
                  <a:srgbClr val="FFFF00"/>
                </a:solidFill>
              </a:rPr>
              <a:t>If interpreters are used, they must be objective, well trained, and provide a verbatim translation of the evaluatee’s responses.</a:t>
            </a:r>
          </a:p>
          <a:p>
            <a:pPr marL="514350" indent="-514350">
              <a:buFont typeface="+mj-lt"/>
              <a:buAutoNum type="arabicPeriod"/>
            </a:pPr>
            <a:endParaRPr lang="en-US" sz="2400" b="1" dirty="0">
              <a:solidFill>
                <a:srgbClr val="FFFF00"/>
              </a:solidFill>
            </a:endParaRPr>
          </a:p>
          <a:p>
            <a:pPr marL="514350" indent="-514350">
              <a:buFont typeface="+mj-lt"/>
              <a:buAutoNum type="arabicPeriod"/>
            </a:pPr>
            <a:endParaRPr lang="en-US" sz="24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C7544072-6CF4-5652-4E4A-CC75816A8D88}"/>
              </a:ext>
            </a:extLst>
          </p:cNvPr>
          <p:cNvSpPr>
            <a:spLocks noGrp="1"/>
          </p:cNvSpPr>
          <p:nvPr>
            <p:ph type="dt" sz="half" idx="10"/>
          </p:nvPr>
        </p:nvSpPr>
        <p:spPr/>
        <p:txBody>
          <a:bodyPr/>
          <a:lstStyle/>
          <a:p>
            <a:pPr>
              <a:defRPr/>
            </a:pPr>
            <a:fld id="{BCBB1911-80A1-426C-8359-5C427355A126}" type="datetime1">
              <a:rPr lang="en-US" smtClean="0"/>
              <a:t>9/27/2022</a:t>
            </a:fld>
            <a:endParaRPr lang="en-US" dirty="0"/>
          </a:p>
        </p:txBody>
      </p:sp>
    </p:spTree>
    <p:extLst>
      <p:ext uri="{BB962C8B-B14F-4D97-AF65-F5344CB8AC3E}">
        <p14:creationId xmlns:p14="http://schemas.microsoft.com/office/powerpoint/2010/main" val="3052572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03412"/>
            <a:ext cx="9258300" cy="1143000"/>
          </a:xfrm>
        </p:spPr>
        <p:txBody>
          <a:bodyPr/>
          <a:lstStyle/>
          <a:p>
            <a:r>
              <a:rPr lang="en-US" sz="3600" b="1" dirty="0">
                <a:solidFill>
                  <a:srgbClr val="FFFF00"/>
                </a:solidFill>
              </a:rPr>
              <a:t>Threat Assessment-Cultural Considerations (Weiss and Rosenfeld, 2012)</a:t>
            </a:r>
            <a:br>
              <a:rPr lang="en-US" b="1" dirty="0">
                <a:solidFill>
                  <a:srgbClr val="FFFF00"/>
                </a:solidFill>
              </a:rPr>
            </a:br>
            <a:endParaRPr lang="en-US" b="1" dirty="0"/>
          </a:p>
        </p:txBody>
      </p:sp>
      <p:sp>
        <p:nvSpPr>
          <p:cNvPr id="3" name="Content Placeholder 2"/>
          <p:cNvSpPr>
            <a:spLocks noGrp="1"/>
          </p:cNvSpPr>
          <p:nvPr>
            <p:ph idx="1"/>
          </p:nvPr>
        </p:nvSpPr>
        <p:spPr>
          <a:xfrm>
            <a:off x="495300" y="1524000"/>
            <a:ext cx="9258300" cy="4525963"/>
          </a:xfrm>
        </p:spPr>
        <p:txBody>
          <a:bodyPr/>
          <a:lstStyle/>
          <a:p>
            <a:pPr marL="514350" indent="-514350">
              <a:buFont typeface="+mj-lt"/>
              <a:buAutoNum type="arabicPeriod" startAt="4"/>
            </a:pPr>
            <a:r>
              <a:rPr lang="en-US" sz="2400" b="1" dirty="0">
                <a:solidFill>
                  <a:srgbClr val="FFFF00"/>
                </a:solidFill>
              </a:rPr>
              <a:t>Evaluators must consider the reliability and validity of measures used with respect to an evaluatee’s group membership.</a:t>
            </a:r>
          </a:p>
          <a:p>
            <a:pPr marL="514350" indent="-514350">
              <a:buFont typeface="+mj-lt"/>
              <a:buAutoNum type="arabicPeriod" startAt="4"/>
            </a:pPr>
            <a:endParaRPr lang="en-US" sz="2400" b="1" dirty="0">
              <a:solidFill>
                <a:srgbClr val="FFFF00"/>
              </a:solidFill>
            </a:endParaRPr>
          </a:p>
          <a:p>
            <a:pPr marL="514350" indent="-514350">
              <a:buFont typeface="+mj-lt"/>
              <a:buAutoNum type="arabicPeriod" startAt="4"/>
            </a:pPr>
            <a:r>
              <a:rPr lang="en-US" sz="2400" b="1" dirty="0">
                <a:solidFill>
                  <a:srgbClr val="FFFF00"/>
                </a:solidFill>
              </a:rPr>
              <a:t>The evaluator must acknowledge when the psychometric challenges for use of a measure are insurmountable. If the lack of reliability and validity data prohibit the use of a measure, the evaluator may be forced to rely on other sources (e.g., clinical and collateral interviews, medical and criminal justice records).</a:t>
            </a:r>
          </a:p>
          <a:p>
            <a:pPr marL="514350" indent="-514350">
              <a:buFont typeface="+mj-lt"/>
              <a:buAutoNum type="arabicPeriod" startAt="4"/>
            </a:pPr>
            <a:endParaRPr lang="en-US" sz="2400" b="1" dirty="0">
              <a:solidFill>
                <a:srgbClr val="FFFF00"/>
              </a:solidFill>
            </a:endParaRPr>
          </a:p>
          <a:p>
            <a:pPr marL="514350" indent="-514350">
              <a:buFont typeface="+mj-lt"/>
              <a:buAutoNum type="arabicPeriod" startAt="4"/>
            </a:pPr>
            <a:endParaRPr lang="en-US" sz="2400" b="1" dirty="0">
              <a:solidFill>
                <a:srgbClr val="FFFF00"/>
              </a:solidFill>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8A6F1211-F88E-E488-1E89-97B873229826}"/>
              </a:ext>
            </a:extLst>
          </p:cNvPr>
          <p:cNvSpPr>
            <a:spLocks noGrp="1"/>
          </p:cNvSpPr>
          <p:nvPr>
            <p:ph type="dt" sz="half" idx="10"/>
          </p:nvPr>
        </p:nvSpPr>
        <p:spPr/>
        <p:txBody>
          <a:bodyPr/>
          <a:lstStyle/>
          <a:p>
            <a:pPr>
              <a:defRPr/>
            </a:pPr>
            <a:fld id="{0E7109CF-CF93-4775-960D-2F12B69958EC}" type="datetime1">
              <a:rPr lang="en-US" smtClean="0"/>
              <a:t>9/27/2022</a:t>
            </a:fld>
            <a:endParaRPr lang="en-US" dirty="0"/>
          </a:p>
        </p:txBody>
      </p:sp>
    </p:spTree>
    <p:extLst>
      <p:ext uri="{BB962C8B-B14F-4D97-AF65-F5344CB8AC3E}">
        <p14:creationId xmlns:p14="http://schemas.microsoft.com/office/powerpoint/2010/main" val="585473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304802"/>
            <a:ext cx="9258300" cy="5821363"/>
          </a:xfrm>
        </p:spPr>
        <p:txBody>
          <a:bodyPr/>
          <a:lstStyle/>
          <a:p>
            <a:pPr marL="0" indent="0">
              <a:buNone/>
            </a:pPr>
            <a:r>
              <a:rPr lang="en-US" b="1" dirty="0">
                <a:solidFill>
                  <a:srgbClr val="FFFF00"/>
                </a:solidFill>
                <a:latin typeface="+mn-lt"/>
              </a:rPr>
              <a:t>Assessment</a:t>
            </a:r>
          </a:p>
          <a:p>
            <a:pPr marL="0" indent="0">
              <a:buNone/>
            </a:pPr>
            <a:endParaRPr lang="en-US" b="1" dirty="0">
              <a:solidFill>
                <a:srgbClr val="FFFF00"/>
              </a:solidFill>
              <a:latin typeface="+mn-lt"/>
            </a:endParaRPr>
          </a:p>
          <a:p>
            <a:pPr marL="0" indent="0">
              <a:buNone/>
            </a:pPr>
            <a:endParaRPr lang="en-US" b="1" dirty="0">
              <a:solidFill>
                <a:srgbClr val="FFFF00"/>
              </a:solidFill>
              <a:latin typeface="+mn-lt"/>
            </a:endParaRPr>
          </a:p>
          <a:p>
            <a:pPr marL="0" indent="0">
              <a:buNone/>
            </a:pPr>
            <a:r>
              <a:rPr lang="en-US" b="1" dirty="0">
                <a:solidFill>
                  <a:srgbClr val="FFFF00"/>
                </a:solidFill>
                <a:latin typeface="+mn-lt"/>
              </a:rPr>
              <a:t>Communication</a:t>
            </a:r>
          </a:p>
          <a:p>
            <a:pPr marL="0" indent="0">
              <a:buNone/>
            </a:pPr>
            <a:endParaRPr lang="en-US" b="1" dirty="0">
              <a:solidFill>
                <a:srgbClr val="FFFF00"/>
              </a:solidFill>
              <a:latin typeface="+mn-lt"/>
            </a:endParaRPr>
          </a:p>
          <a:p>
            <a:pPr marL="0" indent="0">
              <a:buNone/>
            </a:pPr>
            <a:endParaRPr lang="en-US" b="1" dirty="0">
              <a:solidFill>
                <a:srgbClr val="FFFF00"/>
              </a:solidFill>
              <a:latin typeface="+mn-lt"/>
            </a:endParaRPr>
          </a:p>
          <a:p>
            <a:pPr marL="0" indent="0">
              <a:buNone/>
            </a:pPr>
            <a:r>
              <a:rPr lang="en-US" b="1" dirty="0">
                <a:solidFill>
                  <a:srgbClr val="FFFF00"/>
                </a:solidFill>
                <a:latin typeface="+mn-lt"/>
              </a:rPr>
              <a:t>Management</a:t>
            </a:r>
          </a:p>
          <a:p>
            <a:pPr marL="0" indent="0">
              <a:buNone/>
            </a:pPr>
            <a:r>
              <a:rPr lang="en-US" b="1" dirty="0">
                <a:solidFill>
                  <a:srgbClr val="FFFF00"/>
                </a:solidFill>
                <a:latin typeface="+mn-lt"/>
              </a:rPr>
              <a:t>&amp; Treatment</a:t>
            </a:r>
          </a:p>
        </p:txBody>
      </p:sp>
      <p:sp>
        <p:nvSpPr>
          <p:cNvPr id="5" name="Footer Placeholder 4"/>
          <p:cNvSpPr>
            <a:spLocks noGrp="1"/>
          </p:cNvSpPr>
          <p:nvPr>
            <p:ph type="ftr" sz="quarter" idx="12"/>
          </p:nvPr>
        </p:nvSpPr>
        <p:spPr/>
        <p:txBody>
          <a:bodyPr/>
          <a:lstStyle/>
          <a:p>
            <a:pPr>
              <a:defRPr/>
            </a:pPr>
            <a:r>
              <a:rPr lang="en-US" dirty="0"/>
              <a:t>St. Cloud, MN 09302022</a:t>
            </a:r>
          </a:p>
        </p:txBody>
      </p:sp>
      <p:cxnSp>
        <p:nvCxnSpPr>
          <p:cNvPr id="7" name="Straight Arrow Connector 6"/>
          <p:cNvCxnSpPr/>
          <p:nvPr/>
        </p:nvCxnSpPr>
        <p:spPr bwMode="auto">
          <a:xfrm>
            <a:off x="2857500" y="609600"/>
            <a:ext cx="3505200" cy="0"/>
          </a:xfrm>
          <a:prstGeom prst="straightConnector1">
            <a:avLst/>
          </a:prstGeom>
          <a:noFill/>
          <a:ln w="9525" cap="flat" cmpd="sng" algn="ctr">
            <a:solidFill>
              <a:schemeClr val="hlink"/>
            </a:solidFill>
            <a:prstDash val="solid"/>
            <a:round/>
            <a:headEnd type="none" w="sm" len="sm"/>
            <a:tailEnd type="arrow"/>
          </a:ln>
          <a:effectLst/>
        </p:spPr>
      </p:cxnSp>
      <p:cxnSp>
        <p:nvCxnSpPr>
          <p:cNvPr id="9" name="Straight Arrow Connector 8"/>
          <p:cNvCxnSpPr/>
          <p:nvPr/>
        </p:nvCxnSpPr>
        <p:spPr bwMode="auto">
          <a:xfrm>
            <a:off x="3543300" y="2362200"/>
            <a:ext cx="2819400" cy="0"/>
          </a:xfrm>
          <a:prstGeom prst="straightConnector1">
            <a:avLst/>
          </a:prstGeom>
          <a:noFill/>
          <a:ln w="9525" cap="flat" cmpd="sng" algn="ctr">
            <a:solidFill>
              <a:schemeClr val="hlink"/>
            </a:solidFill>
            <a:prstDash val="solid"/>
            <a:round/>
            <a:headEnd type="none" w="sm" len="sm"/>
            <a:tailEnd type="arrow"/>
          </a:ln>
          <a:effectLst/>
        </p:spPr>
      </p:cxnSp>
      <p:cxnSp>
        <p:nvCxnSpPr>
          <p:cNvPr id="11" name="Straight Arrow Connector 10"/>
          <p:cNvCxnSpPr/>
          <p:nvPr/>
        </p:nvCxnSpPr>
        <p:spPr bwMode="auto">
          <a:xfrm>
            <a:off x="3086100" y="4419600"/>
            <a:ext cx="3276600" cy="0"/>
          </a:xfrm>
          <a:prstGeom prst="straightConnector1">
            <a:avLst/>
          </a:prstGeom>
          <a:noFill/>
          <a:ln w="9525" cap="flat" cmpd="sng" algn="ctr">
            <a:solidFill>
              <a:schemeClr val="hlink"/>
            </a:solidFill>
            <a:prstDash val="solid"/>
            <a:round/>
            <a:headEnd type="none" w="sm" len="sm"/>
            <a:tailEnd type="arrow"/>
          </a:ln>
          <a:effectLst/>
        </p:spPr>
      </p:cxnSp>
      <p:cxnSp>
        <p:nvCxnSpPr>
          <p:cNvPr id="13" name="Straight Arrow Connector 12"/>
          <p:cNvCxnSpPr/>
          <p:nvPr/>
        </p:nvCxnSpPr>
        <p:spPr bwMode="auto">
          <a:xfrm>
            <a:off x="1638300" y="838200"/>
            <a:ext cx="0" cy="1295400"/>
          </a:xfrm>
          <a:prstGeom prst="straightConnector1">
            <a:avLst/>
          </a:prstGeom>
          <a:noFill/>
          <a:ln w="9525" cap="flat" cmpd="sng" algn="ctr">
            <a:solidFill>
              <a:schemeClr val="hlink"/>
            </a:solidFill>
            <a:prstDash val="solid"/>
            <a:round/>
            <a:headEnd type="arrow"/>
            <a:tailEnd type="arrow"/>
          </a:ln>
          <a:effectLst/>
        </p:spPr>
      </p:cxnSp>
      <p:cxnSp>
        <p:nvCxnSpPr>
          <p:cNvPr id="15" name="Straight Arrow Connector 14"/>
          <p:cNvCxnSpPr/>
          <p:nvPr/>
        </p:nvCxnSpPr>
        <p:spPr bwMode="auto">
          <a:xfrm>
            <a:off x="1638300" y="2590800"/>
            <a:ext cx="0" cy="1371600"/>
          </a:xfrm>
          <a:prstGeom prst="straightConnector1">
            <a:avLst/>
          </a:prstGeom>
          <a:noFill/>
          <a:ln w="9525" cap="flat" cmpd="sng" algn="ctr">
            <a:solidFill>
              <a:schemeClr val="hlink"/>
            </a:solidFill>
            <a:prstDash val="solid"/>
            <a:round/>
            <a:headEnd type="arrow"/>
            <a:tailEnd type="arrow"/>
          </a:ln>
          <a:effectLst/>
        </p:spPr>
      </p:cxnSp>
      <p:sp>
        <p:nvSpPr>
          <p:cNvPr id="16" name="TextBox 15"/>
          <p:cNvSpPr txBox="1"/>
          <p:nvPr/>
        </p:nvSpPr>
        <p:spPr>
          <a:xfrm>
            <a:off x="6438901" y="304801"/>
            <a:ext cx="3505200" cy="1015663"/>
          </a:xfrm>
          <a:prstGeom prst="rect">
            <a:avLst/>
          </a:prstGeom>
          <a:noFill/>
        </p:spPr>
        <p:txBody>
          <a:bodyPr wrap="square" rtlCol="0">
            <a:spAutoFit/>
          </a:bodyPr>
          <a:lstStyle/>
          <a:p>
            <a:r>
              <a:rPr lang="en-US" sz="2000" dirty="0"/>
              <a:t>Identify risk and threat factors</a:t>
            </a:r>
          </a:p>
          <a:p>
            <a:r>
              <a:rPr lang="en-US" sz="2000" dirty="0"/>
              <a:t>How they manifest in person</a:t>
            </a:r>
          </a:p>
          <a:p>
            <a:r>
              <a:rPr lang="en-US" sz="2000" dirty="0"/>
              <a:t>How each is relevant</a:t>
            </a:r>
          </a:p>
        </p:txBody>
      </p:sp>
      <p:sp>
        <p:nvSpPr>
          <p:cNvPr id="17" name="TextBox 16"/>
          <p:cNvSpPr txBox="1"/>
          <p:nvPr/>
        </p:nvSpPr>
        <p:spPr>
          <a:xfrm>
            <a:off x="6515100" y="1981201"/>
            <a:ext cx="3505200" cy="1323439"/>
          </a:xfrm>
          <a:prstGeom prst="rect">
            <a:avLst/>
          </a:prstGeom>
          <a:noFill/>
        </p:spPr>
        <p:txBody>
          <a:bodyPr wrap="square" rtlCol="0">
            <a:spAutoFit/>
          </a:bodyPr>
          <a:lstStyle/>
          <a:p>
            <a:r>
              <a:rPr lang="en-US" sz="2000" dirty="0"/>
              <a:t>Low, moderate, high</a:t>
            </a:r>
          </a:p>
          <a:p>
            <a:r>
              <a:rPr lang="en-US" sz="2000" dirty="0"/>
              <a:t>Intensity of Management</a:t>
            </a:r>
          </a:p>
          <a:p>
            <a:r>
              <a:rPr lang="en-US" sz="2000" dirty="0"/>
              <a:t>Tailored interventions based on risk and threat factors</a:t>
            </a:r>
          </a:p>
        </p:txBody>
      </p:sp>
      <p:sp>
        <p:nvSpPr>
          <p:cNvPr id="18" name="TextBox 17"/>
          <p:cNvSpPr txBox="1"/>
          <p:nvPr/>
        </p:nvSpPr>
        <p:spPr>
          <a:xfrm>
            <a:off x="6640082" y="3810001"/>
            <a:ext cx="3505200" cy="1323439"/>
          </a:xfrm>
          <a:prstGeom prst="rect">
            <a:avLst/>
          </a:prstGeom>
          <a:noFill/>
        </p:spPr>
        <p:txBody>
          <a:bodyPr wrap="square" rtlCol="0">
            <a:spAutoFit/>
          </a:bodyPr>
          <a:lstStyle/>
          <a:p>
            <a:r>
              <a:rPr lang="en-US" sz="2000" dirty="0"/>
              <a:t>Application of risk and threat management strategies</a:t>
            </a:r>
          </a:p>
          <a:p>
            <a:r>
              <a:rPr lang="en-US" sz="2000" dirty="0"/>
              <a:t>Reassessment on regular intervals</a:t>
            </a:r>
          </a:p>
        </p:txBody>
      </p:sp>
      <p:sp>
        <p:nvSpPr>
          <p:cNvPr id="2" name="Date Placeholder 1">
            <a:extLst>
              <a:ext uri="{FF2B5EF4-FFF2-40B4-BE49-F238E27FC236}">
                <a16:creationId xmlns:a16="http://schemas.microsoft.com/office/drawing/2014/main" id="{CA595EF6-3C9C-871E-6405-B799A2587909}"/>
              </a:ext>
            </a:extLst>
          </p:cNvPr>
          <p:cNvSpPr>
            <a:spLocks noGrp="1"/>
          </p:cNvSpPr>
          <p:nvPr>
            <p:ph type="dt" sz="half" idx="10"/>
          </p:nvPr>
        </p:nvSpPr>
        <p:spPr/>
        <p:txBody>
          <a:bodyPr/>
          <a:lstStyle/>
          <a:p>
            <a:pPr>
              <a:defRPr/>
            </a:pPr>
            <a:fld id="{0A389355-7349-4F50-B4C6-21335311C059}" type="datetime1">
              <a:rPr lang="en-US" smtClean="0"/>
              <a:t>9/27/2022</a:t>
            </a:fld>
            <a:endParaRPr lang="en-US" dirty="0"/>
          </a:p>
        </p:txBody>
      </p:sp>
    </p:spTree>
    <p:extLst>
      <p:ext uri="{BB962C8B-B14F-4D97-AF65-F5344CB8AC3E}">
        <p14:creationId xmlns:p14="http://schemas.microsoft.com/office/powerpoint/2010/main" val="41034117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15962"/>
          </a:xfrm>
        </p:spPr>
        <p:txBody>
          <a:bodyPr/>
          <a:lstStyle/>
          <a:p>
            <a:r>
              <a:rPr lang="en-US" b="1" dirty="0">
                <a:solidFill>
                  <a:srgbClr val="FFFF00"/>
                </a:solidFill>
                <a:latin typeface="+mn-lt"/>
              </a:rPr>
              <a:t>Strategy Planning</a:t>
            </a:r>
          </a:p>
        </p:txBody>
      </p:sp>
      <p:graphicFrame>
        <p:nvGraphicFramePr>
          <p:cNvPr id="6" name="Content Placeholder 5"/>
          <p:cNvGraphicFramePr>
            <a:graphicFrameLocks noGrp="1"/>
          </p:cNvGraphicFramePr>
          <p:nvPr>
            <p:ph idx="1"/>
          </p:nvPr>
        </p:nvGraphicFramePr>
        <p:xfrm>
          <a:off x="514350" y="1066802"/>
          <a:ext cx="92583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C1D6B89C-4E52-C578-AAAE-66A0EC1C75F0}"/>
              </a:ext>
            </a:extLst>
          </p:cNvPr>
          <p:cNvSpPr>
            <a:spLocks noGrp="1"/>
          </p:cNvSpPr>
          <p:nvPr>
            <p:ph type="dt" sz="half" idx="10"/>
          </p:nvPr>
        </p:nvSpPr>
        <p:spPr/>
        <p:txBody>
          <a:bodyPr/>
          <a:lstStyle/>
          <a:p>
            <a:pPr>
              <a:defRPr/>
            </a:pPr>
            <a:fld id="{73B1D6B4-2084-44D1-91D2-08FE7B54BD41}" type="datetime1">
              <a:rPr lang="en-US" smtClean="0"/>
              <a:t>9/27/2022</a:t>
            </a:fld>
            <a:endParaRPr lang="en-US" dirty="0"/>
          </a:p>
        </p:txBody>
      </p:sp>
    </p:spTree>
    <p:extLst>
      <p:ext uri="{BB962C8B-B14F-4D97-AF65-F5344CB8AC3E}">
        <p14:creationId xmlns:p14="http://schemas.microsoft.com/office/powerpoint/2010/main" val="3272766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dirty="0">
                <a:solidFill>
                  <a:srgbClr val="FFFF00"/>
                </a:solidFill>
                <a:latin typeface="+mn-lt"/>
              </a:rPr>
              <a:t>Developing Scenarios</a:t>
            </a:r>
            <a:br>
              <a:rPr lang="en-US" sz="3200" b="1" i="0" dirty="0">
                <a:solidFill>
                  <a:srgbClr val="FFFF00"/>
                </a:solidFill>
                <a:latin typeface="+mn-lt"/>
              </a:rPr>
            </a:br>
            <a:r>
              <a:rPr lang="en-US" sz="3200" b="1" i="0" dirty="0">
                <a:solidFill>
                  <a:srgbClr val="FFFF00"/>
                </a:solidFill>
                <a:latin typeface="+mn-lt"/>
              </a:rPr>
              <a:t>Douglas, et al., 2013</a:t>
            </a:r>
          </a:p>
        </p:txBody>
      </p:sp>
      <p:graphicFrame>
        <p:nvGraphicFramePr>
          <p:cNvPr id="6" name="Content Placeholder 5"/>
          <p:cNvGraphicFramePr>
            <a:graphicFrameLocks noGrp="1"/>
          </p:cNvGraphicFramePr>
          <p:nvPr>
            <p:ph idx="1"/>
          </p:nvPr>
        </p:nvGraphicFramePr>
        <p:xfrm>
          <a:off x="514350" y="1600202"/>
          <a:ext cx="92583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4A379A64-1BD7-4301-9A0F-FA110AE399D5}"/>
              </a:ext>
            </a:extLst>
          </p:cNvPr>
          <p:cNvSpPr>
            <a:spLocks noGrp="1"/>
          </p:cNvSpPr>
          <p:nvPr>
            <p:ph type="dt" sz="half" idx="10"/>
          </p:nvPr>
        </p:nvSpPr>
        <p:spPr/>
        <p:txBody>
          <a:bodyPr/>
          <a:lstStyle/>
          <a:p>
            <a:pPr>
              <a:defRPr/>
            </a:pPr>
            <a:fld id="{22B1EA13-37D6-4375-BFC6-8BF2998C749C}" type="datetime1">
              <a:rPr lang="en-US" smtClean="0"/>
              <a:t>9/27/2022</a:t>
            </a:fld>
            <a:endParaRPr lang="en-US" dirty="0"/>
          </a:p>
        </p:txBody>
      </p:sp>
    </p:spTree>
    <p:extLst>
      <p:ext uri="{BB962C8B-B14F-4D97-AF65-F5344CB8AC3E}">
        <p14:creationId xmlns:p14="http://schemas.microsoft.com/office/powerpoint/2010/main" val="275101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BFD7-5A25-DCE4-FE9F-BD226005AAF1}"/>
              </a:ext>
            </a:extLst>
          </p:cNvPr>
          <p:cNvSpPr>
            <a:spLocks noGrp="1"/>
          </p:cNvSpPr>
          <p:nvPr>
            <p:ph type="title"/>
          </p:nvPr>
        </p:nvSpPr>
        <p:spPr>
          <a:xfrm>
            <a:off x="480813" y="424260"/>
            <a:ext cx="9258300" cy="1143000"/>
          </a:xfrm>
        </p:spPr>
        <p:txBody>
          <a:bodyPr/>
          <a:lstStyle/>
          <a:p>
            <a:r>
              <a:rPr lang="en-US" sz="3200" dirty="0">
                <a:solidFill>
                  <a:srgbClr val="FFFF00"/>
                </a:solidFill>
                <a:latin typeface="+mn-lt"/>
              </a:rPr>
              <a:t>Census of Fatal Occupational Injuries</a:t>
            </a:r>
            <a:br>
              <a:rPr lang="en-US" sz="3200" dirty="0">
                <a:solidFill>
                  <a:srgbClr val="FFFF00"/>
                </a:solidFill>
                <a:latin typeface="+mn-lt"/>
              </a:rPr>
            </a:br>
            <a:r>
              <a:rPr lang="en-US" sz="3200" dirty="0">
                <a:solidFill>
                  <a:srgbClr val="FFFF00"/>
                </a:solidFill>
                <a:latin typeface="+mn-lt"/>
              </a:rPr>
              <a:t>Bureau of Labor Statistics, 2020 (</a:t>
            </a:r>
            <a:r>
              <a:rPr lang="en-US" sz="3200" dirty="0">
                <a:solidFill>
                  <a:srgbClr val="FFFF00"/>
                </a:solidFill>
                <a:effectLst/>
                <a:latin typeface="+mn-lt"/>
              </a:rPr>
              <a:t>USDL-21-2145)</a:t>
            </a:r>
            <a:br>
              <a:rPr lang="en-US" sz="3200" dirty="0">
                <a:solidFill>
                  <a:srgbClr val="FFFF00"/>
                </a:solidFill>
                <a:latin typeface="+mn-lt"/>
              </a:rPr>
            </a:br>
            <a:endParaRPr lang="en-US" sz="3200" dirty="0">
              <a:solidFill>
                <a:srgbClr val="FFFF00"/>
              </a:solidFill>
              <a:latin typeface="+mn-lt"/>
            </a:endParaRPr>
          </a:p>
        </p:txBody>
      </p:sp>
      <p:sp>
        <p:nvSpPr>
          <p:cNvPr id="3" name="Content Placeholder 2">
            <a:extLst>
              <a:ext uri="{FF2B5EF4-FFF2-40B4-BE49-F238E27FC236}">
                <a16:creationId xmlns:a16="http://schemas.microsoft.com/office/drawing/2014/main" id="{920954F5-EDB9-0008-3533-8EE4034C583E}"/>
              </a:ext>
            </a:extLst>
          </p:cNvPr>
          <p:cNvSpPr>
            <a:spLocks noGrp="1"/>
          </p:cNvSpPr>
          <p:nvPr>
            <p:ph idx="1"/>
          </p:nvPr>
        </p:nvSpPr>
        <p:spPr/>
        <p:txBody>
          <a:bodyPr/>
          <a:lstStyle/>
          <a:p>
            <a:pPr>
              <a:buFont typeface="Wingdings" panose="05000000000000000000" pitchFamily="2" charset="2"/>
              <a:buChar char="Ø"/>
            </a:pPr>
            <a:r>
              <a:rPr lang="en-US" b="1" dirty="0">
                <a:solidFill>
                  <a:srgbClr val="FFFF00"/>
                </a:solidFill>
                <a:effectLst/>
              </a:rPr>
              <a:t>Fatalities in healthcare support occupations increased 15.8 percent to 44 fatalities, up from 3</a:t>
            </a:r>
            <a:r>
              <a:rPr lang="en-US" b="1" dirty="0">
                <a:solidFill>
                  <a:srgbClr val="FFFF00"/>
                </a:solidFill>
                <a:effectLst/>
                <a:latin typeface="Times New Roman" panose="02020603050405020304" pitchFamily="18" charset="0"/>
              </a:rPr>
              <a:t>8 in 2019.</a:t>
            </a:r>
          </a:p>
          <a:p>
            <a:endParaRPr lang="en-US" b="1" dirty="0">
              <a:solidFill>
                <a:srgbClr val="FFFF00"/>
              </a:solidFill>
              <a:effectLst/>
              <a:latin typeface="Times New Roman" panose="02020603050405020304" pitchFamily="18" charset="0"/>
            </a:endParaRPr>
          </a:p>
          <a:p>
            <a:endParaRPr lang="en-US" b="1" dirty="0">
              <a:solidFill>
                <a:srgbClr val="FFFF00"/>
              </a:solidFill>
            </a:endParaRPr>
          </a:p>
        </p:txBody>
      </p:sp>
      <p:sp>
        <p:nvSpPr>
          <p:cNvPr id="4" name="Date Placeholder 3">
            <a:extLst>
              <a:ext uri="{FF2B5EF4-FFF2-40B4-BE49-F238E27FC236}">
                <a16:creationId xmlns:a16="http://schemas.microsoft.com/office/drawing/2014/main" id="{F5ED7994-201A-C0E2-B413-DDCD70506F9E}"/>
              </a:ext>
            </a:extLst>
          </p:cNvPr>
          <p:cNvSpPr>
            <a:spLocks noGrp="1"/>
          </p:cNvSpPr>
          <p:nvPr>
            <p:ph type="dt" sz="half" idx="10"/>
          </p:nvPr>
        </p:nvSpPr>
        <p:spPr/>
        <p:txBody>
          <a:bodyPr/>
          <a:lstStyle/>
          <a:p>
            <a:pPr>
              <a:defRPr/>
            </a:pPr>
            <a:fld id="{2D1F8CFA-9CB6-4A75-B18E-4F07A666FC62}" type="datetime1">
              <a:rPr lang="en-US" smtClean="0"/>
              <a:t>9/27/2022</a:t>
            </a:fld>
            <a:endParaRPr lang="en-US" dirty="0"/>
          </a:p>
        </p:txBody>
      </p:sp>
      <p:sp>
        <p:nvSpPr>
          <p:cNvPr id="5" name="Footer Placeholder 4">
            <a:extLst>
              <a:ext uri="{FF2B5EF4-FFF2-40B4-BE49-F238E27FC236}">
                <a16:creationId xmlns:a16="http://schemas.microsoft.com/office/drawing/2014/main" id="{A787B4E3-9869-A7D6-B01D-AB9221845189}"/>
              </a:ext>
            </a:extLst>
          </p:cNvPr>
          <p:cNvSpPr>
            <a:spLocks noGrp="1"/>
          </p:cNvSpPr>
          <p:nvPr>
            <p:ph type="ftr" sz="quarter" idx="12"/>
          </p:nvPr>
        </p:nvSpPr>
        <p:spPr/>
        <p:txBody>
          <a:bodyPr/>
          <a:lstStyle/>
          <a:p>
            <a:pPr>
              <a:defRPr/>
            </a:pPr>
            <a:r>
              <a:rPr lang="en-US" dirty="0"/>
              <a:t>St. Cloud, MN 09302022</a:t>
            </a:r>
          </a:p>
        </p:txBody>
      </p:sp>
      <p:pic>
        <p:nvPicPr>
          <p:cNvPr id="7" name="Picture 6">
            <a:extLst>
              <a:ext uri="{FF2B5EF4-FFF2-40B4-BE49-F238E27FC236}">
                <a16:creationId xmlns:a16="http://schemas.microsoft.com/office/drawing/2014/main" id="{8A8EEF68-1B32-A447-4263-AD7F5C92603F}"/>
              </a:ext>
            </a:extLst>
          </p:cNvPr>
          <p:cNvPicPr>
            <a:picLocks noChangeAspect="1"/>
          </p:cNvPicPr>
          <p:nvPr/>
        </p:nvPicPr>
        <p:blipFill>
          <a:blip r:embed="rId2"/>
          <a:stretch>
            <a:fillRect/>
          </a:stretch>
        </p:blipFill>
        <p:spPr>
          <a:xfrm>
            <a:off x="419100" y="2744661"/>
            <a:ext cx="9353550" cy="2927975"/>
          </a:xfrm>
          <a:prstGeom prst="rect">
            <a:avLst/>
          </a:prstGeom>
        </p:spPr>
      </p:pic>
      <p:pic>
        <p:nvPicPr>
          <p:cNvPr id="9" name="Picture 8">
            <a:extLst>
              <a:ext uri="{FF2B5EF4-FFF2-40B4-BE49-F238E27FC236}">
                <a16:creationId xmlns:a16="http://schemas.microsoft.com/office/drawing/2014/main" id="{AB2DE441-148A-7EA3-B6D9-22FCB268CBDE}"/>
              </a:ext>
            </a:extLst>
          </p:cNvPr>
          <p:cNvPicPr>
            <a:picLocks noChangeAspect="1"/>
          </p:cNvPicPr>
          <p:nvPr/>
        </p:nvPicPr>
        <p:blipFill>
          <a:blip r:embed="rId3"/>
          <a:stretch>
            <a:fillRect/>
          </a:stretch>
        </p:blipFill>
        <p:spPr>
          <a:xfrm>
            <a:off x="488342" y="5758721"/>
            <a:ext cx="8915400" cy="40677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02C810A3-6A59-2366-27E5-1ABBDE2D9B2A}"/>
                  </a:ext>
                </a:extLst>
              </p14:cNvPr>
              <p14:cNvContentPartPr/>
              <p14:nvPr/>
            </p14:nvContentPartPr>
            <p14:xfrm>
              <a:off x="498292" y="4199935"/>
              <a:ext cx="2715120" cy="131760"/>
            </p14:xfrm>
          </p:contentPart>
        </mc:Choice>
        <mc:Fallback xmlns="">
          <p:pic>
            <p:nvPicPr>
              <p:cNvPr id="10" name="Ink 9">
                <a:extLst>
                  <a:ext uri="{FF2B5EF4-FFF2-40B4-BE49-F238E27FC236}">
                    <a16:creationId xmlns:a16="http://schemas.microsoft.com/office/drawing/2014/main" id="{02C810A3-6A59-2366-27E5-1ABBDE2D9B2A}"/>
                  </a:ext>
                </a:extLst>
              </p:cNvPr>
              <p:cNvPicPr/>
              <p:nvPr/>
            </p:nvPicPr>
            <p:blipFill>
              <a:blip r:embed="rId5"/>
              <a:stretch>
                <a:fillRect/>
              </a:stretch>
            </p:blipFill>
            <p:spPr>
              <a:xfrm>
                <a:off x="444292" y="4091935"/>
                <a:ext cx="282276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585D9042-B815-3F58-4697-7DB8261018EB}"/>
                  </a:ext>
                </a:extLst>
              </p14:cNvPr>
              <p14:cNvContentPartPr/>
              <p14:nvPr/>
            </p14:nvContentPartPr>
            <p14:xfrm>
              <a:off x="6006292" y="4220455"/>
              <a:ext cx="3316320" cy="116640"/>
            </p14:xfrm>
          </p:contentPart>
        </mc:Choice>
        <mc:Fallback xmlns="">
          <p:pic>
            <p:nvPicPr>
              <p:cNvPr id="13" name="Ink 12">
                <a:extLst>
                  <a:ext uri="{FF2B5EF4-FFF2-40B4-BE49-F238E27FC236}">
                    <a16:creationId xmlns:a16="http://schemas.microsoft.com/office/drawing/2014/main" id="{585D9042-B815-3F58-4697-7DB8261018EB}"/>
                  </a:ext>
                </a:extLst>
              </p:cNvPr>
              <p:cNvPicPr/>
              <p:nvPr/>
            </p:nvPicPr>
            <p:blipFill>
              <a:blip r:embed="rId7"/>
              <a:stretch>
                <a:fillRect/>
              </a:stretch>
            </p:blipFill>
            <p:spPr>
              <a:xfrm>
                <a:off x="5952292" y="4112455"/>
                <a:ext cx="3423960" cy="332280"/>
              </a:xfrm>
              <a:prstGeom prst="rect">
                <a:avLst/>
              </a:prstGeom>
            </p:spPr>
          </p:pic>
        </mc:Fallback>
      </mc:AlternateContent>
    </p:spTree>
    <p:extLst>
      <p:ext uri="{BB962C8B-B14F-4D97-AF65-F5344CB8AC3E}">
        <p14:creationId xmlns:p14="http://schemas.microsoft.com/office/powerpoint/2010/main" val="12689336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latin typeface="+mn-lt"/>
              </a:rPr>
              <a:t>Scenario Planning,</a:t>
            </a:r>
            <a:br>
              <a:rPr lang="en-US" sz="3200" b="1" dirty="0">
                <a:solidFill>
                  <a:srgbClr val="FFFF00"/>
                </a:solidFill>
                <a:latin typeface="+mn-lt"/>
              </a:rPr>
            </a:br>
            <a:r>
              <a:rPr lang="en-US" sz="3200" b="1" dirty="0">
                <a:solidFill>
                  <a:srgbClr val="FFFF00"/>
                </a:solidFill>
                <a:latin typeface="+mn-lt"/>
              </a:rPr>
              <a:t>Douglas, et al., 2013</a:t>
            </a:r>
          </a:p>
        </p:txBody>
      </p:sp>
      <p:graphicFrame>
        <p:nvGraphicFramePr>
          <p:cNvPr id="6" name="Content Placeholder 5"/>
          <p:cNvGraphicFramePr>
            <a:graphicFrameLocks noGrp="1"/>
          </p:cNvGraphicFramePr>
          <p:nvPr>
            <p:ph idx="1"/>
          </p:nvPr>
        </p:nvGraphicFramePr>
        <p:xfrm>
          <a:off x="514350" y="1600202"/>
          <a:ext cx="92583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2"/>
          </p:nvPr>
        </p:nvSpPr>
        <p:spPr/>
        <p:txBody>
          <a:bodyPr/>
          <a:lstStyle/>
          <a:p>
            <a:pPr>
              <a:defRPr/>
            </a:pPr>
            <a:r>
              <a:rPr lang="en-US" dirty="0"/>
              <a:t>St. Cloud, MN 09302022</a:t>
            </a:r>
          </a:p>
        </p:txBody>
      </p:sp>
      <p:sp>
        <p:nvSpPr>
          <p:cNvPr id="7" name="Down Arrow 6"/>
          <p:cNvSpPr/>
          <p:nvPr/>
        </p:nvSpPr>
        <p:spPr bwMode="auto">
          <a:xfrm>
            <a:off x="4914900" y="2667000"/>
            <a:ext cx="762000" cy="381000"/>
          </a:xfrm>
          <a:prstGeom prst="downArrow">
            <a:avLst/>
          </a:prstGeom>
          <a:noFill/>
          <a:ln w="9525" cap="flat" cmpd="sng" algn="ctr">
            <a:solidFill>
              <a:schemeClr val="hlink"/>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Garamond" pitchFamily="18" charset="0"/>
            </a:endParaRPr>
          </a:p>
        </p:txBody>
      </p:sp>
      <p:sp>
        <p:nvSpPr>
          <p:cNvPr id="8" name="Down Arrow 7"/>
          <p:cNvSpPr/>
          <p:nvPr/>
        </p:nvSpPr>
        <p:spPr bwMode="auto">
          <a:xfrm>
            <a:off x="4914900" y="4065662"/>
            <a:ext cx="762000" cy="381000"/>
          </a:xfrm>
          <a:prstGeom prst="downArrow">
            <a:avLst/>
          </a:prstGeom>
          <a:noFill/>
          <a:ln w="9525" cap="flat" cmpd="sng" algn="ctr">
            <a:solidFill>
              <a:schemeClr val="hlink"/>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Garamond" pitchFamily="18" charset="0"/>
            </a:endParaRPr>
          </a:p>
        </p:txBody>
      </p:sp>
      <p:sp>
        <p:nvSpPr>
          <p:cNvPr id="3" name="Date Placeholder 2">
            <a:extLst>
              <a:ext uri="{FF2B5EF4-FFF2-40B4-BE49-F238E27FC236}">
                <a16:creationId xmlns:a16="http://schemas.microsoft.com/office/drawing/2014/main" id="{F360921D-7274-F59A-63E6-8DDDDD709B35}"/>
              </a:ext>
            </a:extLst>
          </p:cNvPr>
          <p:cNvSpPr>
            <a:spLocks noGrp="1"/>
          </p:cNvSpPr>
          <p:nvPr>
            <p:ph type="dt" sz="half" idx="10"/>
          </p:nvPr>
        </p:nvSpPr>
        <p:spPr/>
        <p:txBody>
          <a:bodyPr/>
          <a:lstStyle/>
          <a:p>
            <a:pPr>
              <a:defRPr/>
            </a:pPr>
            <a:fld id="{9C2552B5-DF12-4860-9E44-BEE27F010FF8}" type="datetime1">
              <a:rPr lang="en-US" smtClean="0"/>
              <a:t>9/27/2022</a:t>
            </a:fld>
            <a:endParaRPr lang="en-US" dirty="0"/>
          </a:p>
        </p:txBody>
      </p:sp>
    </p:spTree>
    <p:extLst>
      <p:ext uri="{BB962C8B-B14F-4D97-AF65-F5344CB8AC3E}">
        <p14:creationId xmlns:p14="http://schemas.microsoft.com/office/powerpoint/2010/main" val="557298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solidFill>
                  <a:srgbClr val="FFFF00"/>
                </a:solidFill>
                <a:latin typeface="+mn-lt"/>
              </a:rPr>
              <a:t>Hierarchy of Threat Management</a:t>
            </a:r>
            <a:br>
              <a:rPr lang="en-US" b="1" i="0" dirty="0">
                <a:solidFill>
                  <a:srgbClr val="FFFF00"/>
                </a:solidFill>
                <a:latin typeface="+mn-lt"/>
              </a:rPr>
            </a:br>
            <a:r>
              <a:rPr lang="en-US" b="1" i="0" dirty="0">
                <a:solidFill>
                  <a:srgbClr val="FFFF00"/>
                </a:solidFill>
                <a:latin typeface="+mn-lt"/>
              </a:rPr>
              <a:t>(Palarea &amp; Van Horn, 2010)</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000" b="1" i="0" dirty="0">
                <a:solidFill>
                  <a:srgbClr val="FFFF00"/>
                </a:solidFill>
                <a:latin typeface="+mn-lt"/>
              </a:rPr>
              <a:t>Incarceration/Jail</a:t>
            </a:r>
          </a:p>
          <a:p>
            <a:pPr>
              <a:buFont typeface="Wingdings" panose="05000000000000000000" pitchFamily="2" charset="2"/>
              <a:buChar char="v"/>
            </a:pPr>
            <a:r>
              <a:rPr lang="en-US" sz="2000" b="1" i="0" dirty="0">
                <a:solidFill>
                  <a:srgbClr val="FFFF00"/>
                </a:solidFill>
                <a:latin typeface="+mn-lt"/>
              </a:rPr>
              <a:t>Arrest</a:t>
            </a:r>
          </a:p>
          <a:p>
            <a:pPr>
              <a:buFont typeface="Wingdings" panose="05000000000000000000" pitchFamily="2" charset="2"/>
              <a:buChar char="v"/>
            </a:pPr>
            <a:r>
              <a:rPr lang="en-US" sz="2000" b="1" i="0" dirty="0">
                <a:solidFill>
                  <a:srgbClr val="FFFF00"/>
                </a:solidFill>
                <a:latin typeface="+mn-lt"/>
              </a:rPr>
              <a:t>Hospitalization</a:t>
            </a:r>
          </a:p>
          <a:p>
            <a:pPr>
              <a:buFont typeface="Wingdings" panose="05000000000000000000" pitchFamily="2" charset="2"/>
              <a:buChar char="v"/>
            </a:pPr>
            <a:r>
              <a:rPr lang="en-US" sz="2000" b="1" i="0" dirty="0">
                <a:solidFill>
                  <a:srgbClr val="FFFF00"/>
                </a:solidFill>
                <a:latin typeface="+mn-lt"/>
              </a:rPr>
              <a:t>Restraining Order/Protection Order</a:t>
            </a:r>
          </a:p>
          <a:p>
            <a:pPr>
              <a:buFont typeface="Wingdings" panose="05000000000000000000" pitchFamily="2" charset="2"/>
              <a:buChar char="v"/>
            </a:pPr>
            <a:r>
              <a:rPr lang="en-US" sz="2000" b="1" i="0" dirty="0">
                <a:solidFill>
                  <a:srgbClr val="FFFF00"/>
                </a:solidFill>
                <a:latin typeface="+mn-lt"/>
              </a:rPr>
              <a:t>Refer for outpatient mental health counseling</a:t>
            </a:r>
          </a:p>
          <a:p>
            <a:pPr>
              <a:buFont typeface="Wingdings" panose="05000000000000000000" pitchFamily="2" charset="2"/>
              <a:buChar char="v"/>
            </a:pPr>
            <a:r>
              <a:rPr lang="en-US" sz="2000" b="1" i="0" dirty="0">
                <a:solidFill>
                  <a:srgbClr val="FFFF00"/>
                </a:solidFill>
                <a:latin typeface="+mn-lt"/>
              </a:rPr>
              <a:t>Administrative actions</a:t>
            </a:r>
          </a:p>
          <a:p>
            <a:pPr>
              <a:buFont typeface="Wingdings" panose="05000000000000000000" pitchFamily="2" charset="2"/>
              <a:buChar char="v"/>
            </a:pPr>
            <a:r>
              <a:rPr lang="en-US" sz="2000" b="1" i="0" dirty="0">
                <a:solidFill>
                  <a:srgbClr val="FFFF00"/>
                </a:solidFill>
                <a:latin typeface="+mn-lt"/>
              </a:rPr>
              <a:t>Ecological/physical measures</a:t>
            </a:r>
          </a:p>
          <a:p>
            <a:pPr>
              <a:buFont typeface="Wingdings" panose="05000000000000000000" pitchFamily="2" charset="2"/>
              <a:buChar char="v"/>
            </a:pPr>
            <a:r>
              <a:rPr lang="en-US" sz="2000" b="1" i="0" dirty="0">
                <a:solidFill>
                  <a:srgbClr val="FFFF00"/>
                </a:solidFill>
                <a:latin typeface="+mn-lt"/>
              </a:rPr>
              <a:t>Leverage subject of interest’s social network</a:t>
            </a:r>
          </a:p>
          <a:p>
            <a:pPr>
              <a:buFont typeface="Wingdings" panose="05000000000000000000" pitchFamily="2" charset="2"/>
              <a:buChar char="v"/>
            </a:pPr>
            <a:r>
              <a:rPr lang="en-US" sz="2000" b="1" i="0" dirty="0">
                <a:solidFill>
                  <a:srgbClr val="FFFF00"/>
                </a:solidFill>
                <a:latin typeface="+mn-lt"/>
              </a:rPr>
              <a:t>Notify subject of interest boundaries/consequence</a:t>
            </a:r>
          </a:p>
          <a:p>
            <a:pPr>
              <a:buFont typeface="Wingdings" panose="05000000000000000000" pitchFamily="2" charset="2"/>
              <a:buChar char="v"/>
            </a:pPr>
            <a:r>
              <a:rPr lang="en-US" sz="2000" b="1" i="0" dirty="0">
                <a:solidFill>
                  <a:srgbClr val="FFFF00"/>
                </a:solidFill>
                <a:latin typeface="+mn-lt"/>
              </a:rPr>
              <a:t>Notify subject of interest about safety measures</a:t>
            </a:r>
          </a:p>
          <a:p>
            <a:pPr>
              <a:buFont typeface="Wingdings" panose="05000000000000000000" pitchFamily="2" charset="2"/>
              <a:buChar char="v"/>
            </a:pPr>
            <a:endParaRPr lang="en-US" sz="2000" b="1" i="0"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9E048269-2759-40E5-BD50-D650E488F896}"/>
              </a:ext>
            </a:extLst>
          </p:cNvPr>
          <p:cNvSpPr>
            <a:spLocks noGrp="1"/>
          </p:cNvSpPr>
          <p:nvPr>
            <p:ph type="dt" sz="half" idx="10"/>
          </p:nvPr>
        </p:nvSpPr>
        <p:spPr/>
        <p:txBody>
          <a:bodyPr/>
          <a:lstStyle/>
          <a:p>
            <a:pPr>
              <a:defRPr/>
            </a:pPr>
            <a:fld id="{AE9876F5-80FC-4823-9456-6AD4A21C546B}" type="datetime1">
              <a:rPr lang="en-US" smtClean="0"/>
              <a:t>9/27/2022</a:t>
            </a:fld>
            <a:endParaRPr lang="en-US" dirty="0"/>
          </a:p>
        </p:txBody>
      </p:sp>
    </p:spTree>
    <p:extLst>
      <p:ext uri="{BB962C8B-B14F-4D97-AF65-F5344CB8AC3E}">
        <p14:creationId xmlns:p14="http://schemas.microsoft.com/office/powerpoint/2010/main" val="1373010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dirty="0">
                <a:solidFill>
                  <a:srgbClr val="FFFF00"/>
                </a:solidFill>
                <a:latin typeface="+mn-lt"/>
              </a:rPr>
              <a:t>Target Hardening</a:t>
            </a:r>
          </a:p>
        </p:txBody>
      </p:sp>
      <p:sp>
        <p:nvSpPr>
          <p:cNvPr id="3" name="Content Placeholder 2"/>
          <p:cNvSpPr>
            <a:spLocks noGrp="1"/>
          </p:cNvSpPr>
          <p:nvPr>
            <p:ph idx="1"/>
          </p:nvPr>
        </p:nvSpPr>
        <p:spPr/>
        <p:txBody>
          <a:bodyPr/>
          <a:lstStyle/>
          <a:p>
            <a:pPr marL="514350" indent="-514350">
              <a:buFont typeface="+mj-lt"/>
              <a:buAutoNum type="arabicPeriod"/>
            </a:pPr>
            <a:r>
              <a:rPr lang="en-US" b="1" i="0" dirty="0">
                <a:solidFill>
                  <a:srgbClr val="FFFF00"/>
                </a:solidFill>
                <a:latin typeface="+mn-lt"/>
              </a:rPr>
              <a:t>Ecological and situational controls</a:t>
            </a:r>
          </a:p>
          <a:p>
            <a:pPr marL="914400" lvl="1" indent="-514350">
              <a:buFont typeface="+mj-lt"/>
              <a:buAutoNum type="arabicPeriod"/>
            </a:pPr>
            <a:r>
              <a:rPr lang="en-US" b="1" i="0" dirty="0">
                <a:solidFill>
                  <a:srgbClr val="FFFF00"/>
                </a:solidFill>
                <a:latin typeface="+mn-lt"/>
              </a:rPr>
              <a:t>Reduce opportunity for strangers or subject of interest to access location.</a:t>
            </a:r>
          </a:p>
          <a:p>
            <a:pPr marL="914400" lvl="1" indent="-514350">
              <a:buFont typeface="+mj-lt"/>
              <a:buAutoNum type="arabicPeriod"/>
            </a:pPr>
            <a:r>
              <a:rPr lang="en-US" b="1" i="0" dirty="0">
                <a:solidFill>
                  <a:srgbClr val="FFFF00"/>
                </a:solidFill>
                <a:latin typeface="+mn-lt"/>
              </a:rPr>
              <a:t>Availability to access/exits.</a:t>
            </a:r>
          </a:p>
          <a:p>
            <a:pPr marL="914400" lvl="1" indent="-514350">
              <a:buFont typeface="+mj-lt"/>
              <a:buAutoNum type="arabicPeriod"/>
            </a:pPr>
            <a:r>
              <a:rPr lang="en-US" b="1" i="0" dirty="0">
                <a:solidFill>
                  <a:srgbClr val="FFFF00"/>
                </a:solidFill>
                <a:latin typeface="+mn-lt"/>
              </a:rPr>
              <a:t>Communication device accessibility.</a:t>
            </a:r>
          </a:p>
          <a:p>
            <a:pPr marL="914400" lvl="1" indent="-514350">
              <a:buFont typeface="+mj-lt"/>
              <a:buAutoNum type="arabicPeriod"/>
            </a:pPr>
            <a:r>
              <a:rPr lang="en-US" b="1" i="0" dirty="0">
                <a:solidFill>
                  <a:srgbClr val="FFFF00"/>
                </a:solidFill>
                <a:latin typeface="+mn-lt"/>
              </a:rPr>
              <a:t>Law enforcement presence.</a:t>
            </a:r>
          </a:p>
          <a:p>
            <a:pPr marL="914400" lvl="1" indent="-514350">
              <a:buFont typeface="+mj-lt"/>
              <a:buAutoNum type="arabicPeriod"/>
            </a:pPr>
            <a:r>
              <a:rPr lang="en-US" b="1" i="0" dirty="0">
                <a:solidFill>
                  <a:srgbClr val="FFFF00"/>
                </a:solidFill>
                <a:latin typeface="+mn-lt"/>
              </a:rPr>
              <a:t>CCTV systems/monitoring.</a:t>
            </a:r>
          </a:p>
          <a:p>
            <a:pPr marL="914400" lvl="1" indent="-514350">
              <a:buFont typeface="+mj-lt"/>
              <a:buAutoNum type="arabicPeriod"/>
            </a:pPr>
            <a:endParaRPr lang="en-US" b="1" i="0" dirty="0">
              <a:solidFill>
                <a:srgbClr val="FFFF00"/>
              </a:solidFill>
              <a:latin typeface="+mn-lt"/>
            </a:endParaRPr>
          </a:p>
        </p:txBody>
      </p:sp>
      <p:sp>
        <p:nvSpPr>
          <p:cNvPr id="5" name="Footer Placeholder 4"/>
          <p:cNvSpPr>
            <a:spLocks noGrp="1"/>
          </p:cNvSpPr>
          <p:nvPr>
            <p:ph type="ftr" sz="quarter" idx="12"/>
          </p:nvPr>
        </p:nvSpPr>
        <p:spPr/>
        <p:txBody>
          <a:bodyPr/>
          <a:lstStyle/>
          <a:p>
            <a:pPr>
              <a:defRPr/>
            </a:pPr>
            <a:r>
              <a:rPr lang="en-US" dirty="0"/>
              <a:t>St. Cloud, MN 09302022</a:t>
            </a:r>
          </a:p>
        </p:txBody>
      </p:sp>
      <p:sp>
        <p:nvSpPr>
          <p:cNvPr id="4" name="Date Placeholder 3">
            <a:extLst>
              <a:ext uri="{FF2B5EF4-FFF2-40B4-BE49-F238E27FC236}">
                <a16:creationId xmlns:a16="http://schemas.microsoft.com/office/drawing/2014/main" id="{F83BF566-9D7D-48DB-85DA-315E83098ABC}"/>
              </a:ext>
            </a:extLst>
          </p:cNvPr>
          <p:cNvSpPr>
            <a:spLocks noGrp="1"/>
          </p:cNvSpPr>
          <p:nvPr>
            <p:ph type="dt" sz="half" idx="10"/>
          </p:nvPr>
        </p:nvSpPr>
        <p:spPr/>
        <p:txBody>
          <a:bodyPr/>
          <a:lstStyle/>
          <a:p>
            <a:pPr>
              <a:defRPr/>
            </a:pPr>
            <a:fld id="{BA3B8AA0-FCE9-407B-860B-DD2B92D92945}" type="datetime1">
              <a:rPr lang="en-US" smtClean="0"/>
              <a:t>9/27/2022</a:t>
            </a:fld>
            <a:endParaRPr lang="en-US" dirty="0"/>
          </a:p>
        </p:txBody>
      </p:sp>
    </p:spTree>
    <p:extLst>
      <p:ext uri="{BB962C8B-B14F-4D97-AF65-F5344CB8AC3E}">
        <p14:creationId xmlns:p14="http://schemas.microsoft.com/office/powerpoint/2010/main" val="1315221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C50D-DA5C-45AA-940D-F7B57AEF00F7}"/>
              </a:ext>
            </a:extLst>
          </p:cNvPr>
          <p:cNvSpPr>
            <a:spLocks noGrp="1"/>
          </p:cNvSpPr>
          <p:nvPr>
            <p:ph type="title"/>
          </p:nvPr>
        </p:nvSpPr>
        <p:spPr/>
        <p:txBody>
          <a:bodyPr/>
          <a:lstStyle/>
          <a:p>
            <a:r>
              <a:rPr lang="en-US" dirty="0">
                <a:solidFill>
                  <a:srgbClr val="FFFF00"/>
                </a:solidFill>
              </a:rPr>
              <a:t>Ongoing Training</a:t>
            </a:r>
            <a:br>
              <a:rPr lang="en-US" dirty="0">
                <a:solidFill>
                  <a:srgbClr val="FFFF00"/>
                </a:solidFill>
              </a:rPr>
            </a:br>
            <a:r>
              <a:rPr lang="en-US" sz="2000" b="1" dirty="0">
                <a:solidFill>
                  <a:srgbClr val="FFFF00"/>
                </a:solidFill>
              </a:rPr>
              <a:t>Technical vs. Adaptive Solutions</a:t>
            </a:r>
            <a:br>
              <a:rPr lang="en-US" sz="2000" b="1" dirty="0">
                <a:solidFill>
                  <a:srgbClr val="FFFF00"/>
                </a:solidFill>
              </a:rPr>
            </a:br>
            <a:r>
              <a:rPr lang="en-US" sz="2000" b="1" dirty="0">
                <a:solidFill>
                  <a:srgbClr val="FFFF00"/>
                </a:solidFill>
              </a:rPr>
              <a:t>Goodrum, et al., 2018</a:t>
            </a:r>
          </a:p>
        </p:txBody>
      </p:sp>
      <p:sp>
        <p:nvSpPr>
          <p:cNvPr id="3" name="Content Placeholder 2">
            <a:extLst>
              <a:ext uri="{FF2B5EF4-FFF2-40B4-BE49-F238E27FC236}">
                <a16:creationId xmlns:a16="http://schemas.microsoft.com/office/drawing/2014/main" id="{10E32E8A-0C05-4064-9BDD-CC87CCFE66EE}"/>
              </a:ext>
            </a:extLst>
          </p:cNvPr>
          <p:cNvSpPr>
            <a:spLocks noGrp="1"/>
          </p:cNvSpPr>
          <p:nvPr>
            <p:ph idx="1"/>
          </p:nvPr>
        </p:nvSpPr>
        <p:spPr/>
        <p:txBody>
          <a:bodyPr/>
          <a:lstStyle/>
          <a:p>
            <a:r>
              <a:rPr lang="en-US" sz="3600" b="1" dirty="0">
                <a:solidFill>
                  <a:srgbClr val="FFFF00"/>
                </a:solidFill>
              </a:rPr>
              <a:t>Technical solutions are addressed with few small adjustments by one authority and within organizational boundaries (e.g., metal detector, video surveillance system).</a:t>
            </a:r>
          </a:p>
        </p:txBody>
      </p:sp>
      <p:sp>
        <p:nvSpPr>
          <p:cNvPr id="4" name="Footer Placeholder 3">
            <a:extLst>
              <a:ext uri="{FF2B5EF4-FFF2-40B4-BE49-F238E27FC236}">
                <a16:creationId xmlns:a16="http://schemas.microsoft.com/office/drawing/2014/main" id="{CA74D271-E2C9-4695-AE8E-DE237768F9B5}"/>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78FF894C-1CF0-D8DD-7B9E-7AA0283E7D0B}"/>
              </a:ext>
            </a:extLst>
          </p:cNvPr>
          <p:cNvSpPr>
            <a:spLocks noGrp="1"/>
          </p:cNvSpPr>
          <p:nvPr>
            <p:ph type="dt" sz="half" idx="10"/>
          </p:nvPr>
        </p:nvSpPr>
        <p:spPr/>
        <p:txBody>
          <a:bodyPr/>
          <a:lstStyle/>
          <a:p>
            <a:pPr>
              <a:defRPr/>
            </a:pPr>
            <a:fld id="{549A31E3-8D4C-4885-AF06-D4A1CC02F9AE}" type="datetime1">
              <a:rPr lang="en-US" smtClean="0"/>
              <a:t>9/27/2022</a:t>
            </a:fld>
            <a:endParaRPr lang="en-US" dirty="0"/>
          </a:p>
        </p:txBody>
      </p:sp>
    </p:spTree>
    <p:extLst>
      <p:ext uri="{BB962C8B-B14F-4D97-AF65-F5344CB8AC3E}">
        <p14:creationId xmlns:p14="http://schemas.microsoft.com/office/powerpoint/2010/main" val="4191582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C50D-DA5C-45AA-940D-F7B57AEF00F7}"/>
              </a:ext>
            </a:extLst>
          </p:cNvPr>
          <p:cNvSpPr>
            <a:spLocks noGrp="1"/>
          </p:cNvSpPr>
          <p:nvPr>
            <p:ph type="title"/>
          </p:nvPr>
        </p:nvSpPr>
        <p:spPr/>
        <p:txBody>
          <a:bodyPr/>
          <a:lstStyle/>
          <a:p>
            <a:r>
              <a:rPr lang="en-US" dirty="0">
                <a:solidFill>
                  <a:srgbClr val="FFFF00"/>
                </a:solidFill>
              </a:rPr>
              <a:t>Ongoing Training</a:t>
            </a:r>
            <a:br>
              <a:rPr lang="en-US" dirty="0">
                <a:solidFill>
                  <a:srgbClr val="FFFF00"/>
                </a:solidFill>
              </a:rPr>
            </a:br>
            <a:r>
              <a:rPr lang="en-US" sz="2000" b="1" dirty="0">
                <a:solidFill>
                  <a:srgbClr val="FFFF00"/>
                </a:solidFill>
              </a:rPr>
              <a:t>Technical vs. Adaptive Solutions</a:t>
            </a:r>
            <a:br>
              <a:rPr lang="en-US" sz="2000" b="1" dirty="0">
                <a:solidFill>
                  <a:srgbClr val="FFFF00"/>
                </a:solidFill>
              </a:rPr>
            </a:br>
            <a:r>
              <a:rPr lang="en-US" sz="2000" b="1" dirty="0">
                <a:solidFill>
                  <a:srgbClr val="FFFF00"/>
                </a:solidFill>
              </a:rPr>
              <a:t>Goodrum, et al., 2018</a:t>
            </a:r>
          </a:p>
        </p:txBody>
      </p:sp>
      <p:sp>
        <p:nvSpPr>
          <p:cNvPr id="3" name="Content Placeholder 2">
            <a:extLst>
              <a:ext uri="{FF2B5EF4-FFF2-40B4-BE49-F238E27FC236}">
                <a16:creationId xmlns:a16="http://schemas.microsoft.com/office/drawing/2014/main" id="{10E32E8A-0C05-4064-9BDD-CC87CCFE66EE}"/>
              </a:ext>
            </a:extLst>
          </p:cNvPr>
          <p:cNvSpPr>
            <a:spLocks noGrp="1"/>
          </p:cNvSpPr>
          <p:nvPr>
            <p:ph idx="1"/>
          </p:nvPr>
        </p:nvSpPr>
        <p:spPr/>
        <p:txBody>
          <a:bodyPr/>
          <a:lstStyle/>
          <a:p>
            <a:r>
              <a:rPr lang="en-US" sz="3600" b="1" dirty="0">
                <a:solidFill>
                  <a:srgbClr val="FFFF00"/>
                </a:solidFill>
              </a:rPr>
              <a:t>Adaptive solutions include number ongoing TA trainings, assessing more students for threats, and increasing the number of indicators on the TAT screener.  </a:t>
            </a:r>
          </a:p>
        </p:txBody>
      </p:sp>
      <p:sp>
        <p:nvSpPr>
          <p:cNvPr id="4" name="Footer Placeholder 3">
            <a:extLst>
              <a:ext uri="{FF2B5EF4-FFF2-40B4-BE49-F238E27FC236}">
                <a16:creationId xmlns:a16="http://schemas.microsoft.com/office/drawing/2014/main" id="{CA74D271-E2C9-4695-AE8E-DE237768F9B5}"/>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71AE19ED-CB81-9F78-B77A-5170277DE3BB}"/>
              </a:ext>
            </a:extLst>
          </p:cNvPr>
          <p:cNvSpPr>
            <a:spLocks noGrp="1"/>
          </p:cNvSpPr>
          <p:nvPr>
            <p:ph type="dt" sz="half" idx="10"/>
          </p:nvPr>
        </p:nvSpPr>
        <p:spPr/>
        <p:txBody>
          <a:bodyPr/>
          <a:lstStyle/>
          <a:p>
            <a:pPr>
              <a:defRPr/>
            </a:pPr>
            <a:fld id="{C1E65203-946E-4606-9B7D-E18270A16F2D}" type="datetime1">
              <a:rPr lang="en-US" smtClean="0"/>
              <a:t>9/27/2022</a:t>
            </a:fld>
            <a:endParaRPr lang="en-US" dirty="0"/>
          </a:p>
        </p:txBody>
      </p:sp>
    </p:spTree>
    <p:extLst>
      <p:ext uri="{BB962C8B-B14F-4D97-AF65-F5344CB8AC3E}">
        <p14:creationId xmlns:p14="http://schemas.microsoft.com/office/powerpoint/2010/main" val="2018094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C50D-DA5C-45AA-940D-F7B57AEF00F7}"/>
              </a:ext>
            </a:extLst>
          </p:cNvPr>
          <p:cNvSpPr>
            <a:spLocks noGrp="1"/>
          </p:cNvSpPr>
          <p:nvPr>
            <p:ph type="title"/>
          </p:nvPr>
        </p:nvSpPr>
        <p:spPr/>
        <p:txBody>
          <a:bodyPr/>
          <a:lstStyle/>
          <a:p>
            <a:r>
              <a:rPr lang="en-US" dirty="0">
                <a:solidFill>
                  <a:srgbClr val="FFFF00"/>
                </a:solidFill>
              </a:rPr>
              <a:t>Technical vs. Adaptive Solutions</a:t>
            </a:r>
            <a:br>
              <a:rPr lang="en-US" dirty="0">
                <a:solidFill>
                  <a:srgbClr val="FFFF00"/>
                </a:solidFill>
              </a:rPr>
            </a:br>
            <a:r>
              <a:rPr lang="en-US" dirty="0">
                <a:solidFill>
                  <a:srgbClr val="FFFF00"/>
                </a:solidFill>
              </a:rPr>
              <a:t>Goodrum, et al., 2018</a:t>
            </a:r>
          </a:p>
        </p:txBody>
      </p:sp>
      <p:sp>
        <p:nvSpPr>
          <p:cNvPr id="3" name="Content Placeholder 2">
            <a:extLst>
              <a:ext uri="{FF2B5EF4-FFF2-40B4-BE49-F238E27FC236}">
                <a16:creationId xmlns:a16="http://schemas.microsoft.com/office/drawing/2014/main" id="{10E32E8A-0C05-4064-9BDD-CC87CCFE66EE}"/>
              </a:ext>
            </a:extLst>
          </p:cNvPr>
          <p:cNvSpPr>
            <a:spLocks noGrp="1"/>
          </p:cNvSpPr>
          <p:nvPr>
            <p:ph idx="1"/>
          </p:nvPr>
        </p:nvSpPr>
        <p:spPr/>
        <p:txBody>
          <a:bodyPr/>
          <a:lstStyle/>
          <a:p>
            <a:r>
              <a:rPr lang="en-US" sz="2800" b="1" dirty="0">
                <a:solidFill>
                  <a:srgbClr val="FFFF00"/>
                </a:solidFill>
              </a:rPr>
              <a:t>Adaptive solutions require multiple authorities, crossover organizational boundaries (e.g., schools, mental health, and criminal justice) but elicit emotional responses, and face resistance.  </a:t>
            </a:r>
          </a:p>
          <a:p>
            <a:endParaRPr lang="en-US" sz="2800" b="1" dirty="0">
              <a:solidFill>
                <a:srgbClr val="FFFF00"/>
              </a:solidFill>
            </a:endParaRPr>
          </a:p>
          <a:p>
            <a:r>
              <a:rPr lang="en-US" sz="2800" b="1" dirty="0">
                <a:solidFill>
                  <a:srgbClr val="FFFF00"/>
                </a:solidFill>
              </a:rPr>
              <a:t>Adaptive solutions require that school officials share information to promote a “culture of safety,” adopt  continuous improvements to threat assessment, monitor quality of threat assessment and engage in safety planning implementation process.</a:t>
            </a:r>
          </a:p>
        </p:txBody>
      </p:sp>
      <p:sp>
        <p:nvSpPr>
          <p:cNvPr id="4" name="Footer Placeholder 3">
            <a:extLst>
              <a:ext uri="{FF2B5EF4-FFF2-40B4-BE49-F238E27FC236}">
                <a16:creationId xmlns:a16="http://schemas.microsoft.com/office/drawing/2014/main" id="{CA74D271-E2C9-4695-AE8E-DE237768F9B5}"/>
              </a:ext>
            </a:extLst>
          </p:cNvPr>
          <p:cNvSpPr>
            <a:spLocks noGrp="1"/>
          </p:cNvSpPr>
          <p:nvPr>
            <p:ph type="ftr" sz="quarter" idx="12"/>
          </p:nvPr>
        </p:nvSpPr>
        <p:spPr/>
        <p:txBody>
          <a:bodyPr/>
          <a:lstStyle/>
          <a:p>
            <a:pPr>
              <a:defRPr/>
            </a:pPr>
            <a:r>
              <a:rPr lang="en-US" dirty="0"/>
              <a:t>St. Cloud, MN 09302022</a:t>
            </a:r>
          </a:p>
        </p:txBody>
      </p:sp>
      <p:sp>
        <p:nvSpPr>
          <p:cNvPr id="5" name="Date Placeholder 4">
            <a:extLst>
              <a:ext uri="{FF2B5EF4-FFF2-40B4-BE49-F238E27FC236}">
                <a16:creationId xmlns:a16="http://schemas.microsoft.com/office/drawing/2014/main" id="{29BBD42E-0F71-100E-ACE3-2751BF63B726}"/>
              </a:ext>
            </a:extLst>
          </p:cNvPr>
          <p:cNvSpPr>
            <a:spLocks noGrp="1"/>
          </p:cNvSpPr>
          <p:nvPr>
            <p:ph type="dt" sz="half" idx="10"/>
          </p:nvPr>
        </p:nvSpPr>
        <p:spPr/>
        <p:txBody>
          <a:bodyPr/>
          <a:lstStyle/>
          <a:p>
            <a:pPr>
              <a:defRPr/>
            </a:pPr>
            <a:fld id="{06B47993-1CA5-4C2E-BFF6-6F2F80BF9857}" type="datetime1">
              <a:rPr lang="en-US" smtClean="0"/>
              <a:t>9/27/2022</a:t>
            </a:fld>
            <a:endParaRPr lang="en-US" dirty="0"/>
          </a:p>
        </p:txBody>
      </p:sp>
    </p:spTree>
    <p:extLst>
      <p:ext uri="{BB962C8B-B14F-4D97-AF65-F5344CB8AC3E}">
        <p14:creationId xmlns:p14="http://schemas.microsoft.com/office/powerpoint/2010/main" val="21463226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09800"/>
            <a:ext cx="9258300" cy="1143000"/>
          </a:xfrm>
        </p:spPr>
        <p:txBody>
          <a:bodyPr/>
          <a:lstStyle/>
          <a:p>
            <a:pPr>
              <a:defRPr/>
            </a:pPr>
            <a:r>
              <a:rPr lang="en-US" altLang="en-US" sz="6000" b="1" i="0" dirty="0">
                <a:solidFill>
                  <a:srgbClr val="FFFF00"/>
                </a:solidFill>
                <a:latin typeface="+mn-lt"/>
                <a:ea typeface="ＭＳ Ｐゴシック" pitchFamily="34" charset="-128"/>
              </a:rPr>
              <a:t>Workplace Risk and Threat Assessment</a:t>
            </a: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84442420-71F5-41E6-B871-56922BAC1306}"/>
              </a:ext>
            </a:extLst>
          </p:cNvPr>
          <p:cNvSpPr>
            <a:spLocks noGrp="1"/>
          </p:cNvSpPr>
          <p:nvPr>
            <p:ph type="dt" sz="half" idx="10"/>
          </p:nvPr>
        </p:nvSpPr>
        <p:spPr/>
        <p:txBody>
          <a:bodyPr/>
          <a:lstStyle/>
          <a:p>
            <a:pPr>
              <a:defRPr/>
            </a:pPr>
            <a:fld id="{49A00809-DFD6-4C17-AD6D-D9FF4410178B}" type="datetime1">
              <a:rPr lang="en-US" smtClean="0"/>
              <a:t>9/27/2022</a:t>
            </a:fld>
            <a:endParaRPr lang="en-US" dirty="0"/>
          </a:p>
        </p:txBody>
      </p:sp>
    </p:spTree>
    <p:extLst>
      <p:ext uri="{BB962C8B-B14F-4D97-AF65-F5344CB8AC3E}">
        <p14:creationId xmlns:p14="http://schemas.microsoft.com/office/powerpoint/2010/main" val="28696041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0580-8BA4-42CC-9DC6-F81831FEE831}"/>
              </a:ext>
            </a:extLst>
          </p:cNvPr>
          <p:cNvSpPr>
            <a:spLocks noGrp="1"/>
          </p:cNvSpPr>
          <p:nvPr>
            <p:ph type="title"/>
          </p:nvPr>
        </p:nvSpPr>
        <p:spPr/>
        <p:txBody>
          <a:bodyPr/>
          <a:lstStyle/>
          <a:p>
            <a:r>
              <a:rPr lang="en-US" dirty="0">
                <a:solidFill>
                  <a:srgbClr val="FFFF00"/>
                </a:solidFill>
              </a:rPr>
              <a:t>Bureau of Labor Statistics</a:t>
            </a:r>
          </a:p>
        </p:txBody>
      </p:sp>
      <p:sp>
        <p:nvSpPr>
          <p:cNvPr id="3" name="Content Placeholder 2">
            <a:extLst>
              <a:ext uri="{FF2B5EF4-FFF2-40B4-BE49-F238E27FC236}">
                <a16:creationId xmlns:a16="http://schemas.microsoft.com/office/drawing/2014/main" id="{C0BA46C3-C8F1-402B-8A64-F42B7975176B}"/>
              </a:ext>
            </a:extLst>
          </p:cNvPr>
          <p:cNvSpPr>
            <a:spLocks noGrp="1"/>
          </p:cNvSpPr>
          <p:nvPr>
            <p:ph idx="1"/>
          </p:nvPr>
        </p:nvSpPr>
        <p:spPr>
          <a:xfrm>
            <a:off x="514350" y="1417638"/>
            <a:ext cx="9258300" cy="4525963"/>
          </a:xfrm>
        </p:spPr>
        <p:txBody>
          <a:bodyPr/>
          <a:lstStyle/>
          <a:p>
            <a:pPr>
              <a:buFont typeface="Arial" panose="020B0604020202020204" pitchFamily="34" charset="0"/>
              <a:buChar char="•"/>
            </a:pPr>
            <a:r>
              <a:rPr lang="en-US" sz="2800" b="1" dirty="0">
                <a:solidFill>
                  <a:srgbClr val="FFFF00"/>
                </a:solidFill>
              </a:rPr>
              <a:t>Violence is vastly underreported. </a:t>
            </a:r>
          </a:p>
          <a:p>
            <a:pPr>
              <a:buFont typeface="Arial" panose="020B0604020202020204" pitchFamily="34" charset="0"/>
              <a:buChar char="•"/>
            </a:pPr>
            <a:endParaRPr lang="en-US" sz="2800" b="1" dirty="0">
              <a:solidFill>
                <a:srgbClr val="FFFF00"/>
              </a:solidFill>
            </a:endParaRPr>
          </a:p>
          <a:p>
            <a:pPr>
              <a:buFont typeface="Arial" panose="020B0604020202020204" pitchFamily="34" charset="0"/>
              <a:buChar char="•"/>
            </a:pPr>
            <a:r>
              <a:rPr lang="en-US" sz="2800" b="1" dirty="0">
                <a:solidFill>
                  <a:srgbClr val="FFFF00"/>
                </a:solidFill>
              </a:rPr>
              <a:t>Survey of 4,738 Minnesota nurses found that only 69% of physical assaults and 71 % of non-physical assaults were reported to a manager (Gerberich, et al., 2004).</a:t>
            </a:r>
          </a:p>
          <a:p>
            <a:pPr>
              <a:buFont typeface="Arial" panose="020B0604020202020204" pitchFamily="34" charset="0"/>
              <a:buChar char="•"/>
            </a:pPr>
            <a:endParaRPr lang="en-US" sz="2800" b="1" dirty="0">
              <a:solidFill>
                <a:srgbClr val="FFFF00"/>
              </a:solidFill>
            </a:endParaRPr>
          </a:p>
          <a:p>
            <a:pPr>
              <a:buFont typeface="Arial" panose="020B0604020202020204" pitchFamily="34" charset="0"/>
              <a:buChar char="•"/>
            </a:pPr>
            <a:r>
              <a:rPr lang="en-US" sz="2800" b="1" dirty="0">
                <a:solidFill>
                  <a:srgbClr val="FFFF00"/>
                </a:solidFill>
              </a:rPr>
              <a:t>One medical center found that half of verbal and physical assaults by patients against nurses were never reported in writing (ASIS, 2011). </a:t>
            </a:r>
          </a:p>
        </p:txBody>
      </p:sp>
      <p:sp>
        <p:nvSpPr>
          <p:cNvPr id="4" name="Date Placeholder 3">
            <a:extLst>
              <a:ext uri="{FF2B5EF4-FFF2-40B4-BE49-F238E27FC236}">
                <a16:creationId xmlns:a16="http://schemas.microsoft.com/office/drawing/2014/main" id="{33E8AD60-EDBD-4B78-BCAE-E22A695F1588}"/>
              </a:ext>
            </a:extLst>
          </p:cNvPr>
          <p:cNvSpPr>
            <a:spLocks noGrp="1"/>
          </p:cNvSpPr>
          <p:nvPr>
            <p:ph type="dt" sz="half" idx="10"/>
          </p:nvPr>
        </p:nvSpPr>
        <p:spPr/>
        <p:txBody>
          <a:bodyPr/>
          <a:lstStyle/>
          <a:p>
            <a:pPr>
              <a:defRPr/>
            </a:pPr>
            <a:fld id="{2F02D363-CCDD-4C02-AD65-669780641A9D}" type="datetime1">
              <a:rPr lang="en-US" smtClean="0"/>
              <a:t>9/27/2022</a:t>
            </a:fld>
            <a:endParaRPr lang="en-US" dirty="0"/>
          </a:p>
        </p:txBody>
      </p:sp>
      <p:sp>
        <p:nvSpPr>
          <p:cNvPr id="5" name="Footer Placeholder 4">
            <a:extLst>
              <a:ext uri="{FF2B5EF4-FFF2-40B4-BE49-F238E27FC236}">
                <a16:creationId xmlns:a16="http://schemas.microsoft.com/office/drawing/2014/main" id="{BA0A47F6-D8F8-4C6B-9CD3-EEB806E7559A}"/>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28689661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7BDB-6C3D-52B2-88CE-28A93828CCBF}"/>
              </a:ext>
            </a:extLst>
          </p:cNvPr>
          <p:cNvSpPr>
            <a:spLocks noGrp="1"/>
          </p:cNvSpPr>
          <p:nvPr>
            <p:ph type="title"/>
          </p:nvPr>
        </p:nvSpPr>
        <p:spPr/>
        <p:txBody>
          <a:bodyPr/>
          <a:lstStyle/>
          <a:p>
            <a:r>
              <a:rPr lang="en-US" sz="1800" i="0" u="none" strike="noStrike" baseline="0" dirty="0">
                <a:solidFill>
                  <a:srgbClr val="FFFF00"/>
                </a:solidFill>
                <a:latin typeface="+mn-lt"/>
              </a:rPr>
              <a:t>Indicators of Workplace Violence, 2019</a:t>
            </a:r>
            <a:br>
              <a:rPr lang="en-US" sz="1800" i="0" u="none" strike="noStrike" baseline="0" dirty="0">
                <a:solidFill>
                  <a:srgbClr val="FFFF00"/>
                </a:solidFill>
                <a:latin typeface="+mn-lt"/>
              </a:rPr>
            </a:br>
            <a:r>
              <a:rPr lang="en-US" sz="1800" i="0" u="none" strike="noStrike" baseline="0" dirty="0">
                <a:solidFill>
                  <a:srgbClr val="FFFF00"/>
                </a:solidFill>
                <a:latin typeface="+mn-lt"/>
              </a:rPr>
              <a:t>(July 2022, U.S. Department of Justice, Office of Justice Programs; </a:t>
            </a:r>
            <a:r>
              <a:rPr lang="en-US" sz="1800" i="1" u="none" strike="noStrike" baseline="0" dirty="0">
                <a:solidFill>
                  <a:srgbClr val="FFFF00"/>
                </a:solidFill>
                <a:latin typeface="+mn-lt"/>
              </a:rPr>
              <a:t>Bureau of Justice Statistics; </a:t>
            </a:r>
            <a:r>
              <a:rPr lang="en-US" sz="1800" i="0" u="none" strike="noStrike" baseline="0" dirty="0">
                <a:solidFill>
                  <a:srgbClr val="FFFF00"/>
                </a:solidFill>
                <a:latin typeface="+mn-lt"/>
              </a:rPr>
              <a:t>NCJ 250748; NIOSH 2022-124)</a:t>
            </a:r>
            <a:endParaRPr lang="en-US" sz="1800" dirty="0">
              <a:solidFill>
                <a:srgbClr val="FFFF00"/>
              </a:solidFill>
              <a:latin typeface="+mn-lt"/>
            </a:endParaRPr>
          </a:p>
        </p:txBody>
      </p:sp>
      <p:sp>
        <p:nvSpPr>
          <p:cNvPr id="3" name="Content Placeholder 2">
            <a:extLst>
              <a:ext uri="{FF2B5EF4-FFF2-40B4-BE49-F238E27FC236}">
                <a16:creationId xmlns:a16="http://schemas.microsoft.com/office/drawing/2014/main" id="{06F9E3F5-69D8-1407-82D3-75A56CBF521B}"/>
              </a:ext>
            </a:extLst>
          </p:cNvPr>
          <p:cNvSpPr>
            <a:spLocks noGrp="1"/>
          </p:cNvSpPr>
          <p:nvPr>
            <p:ph idx="1"/>
          </p:nvPr>
        </p:nvSpPr>
        <p:spPr/>
        <p:txBody>
          <a:bodyPr/>
          <a:lstStyle/>
          <a:p>
            <a:r>
              <a:rPr lang="en-US" sz="1800" b="1" dirty="0">
                <a:solidFill>
                  <a:srgbClr val="FFFF00"/>
                </a:solidFill>
              </a:rPr>
              <a:t>F</a:t>
            </a:r>
            <a:r>
              <a:rPr lang="en-US" sz="1800" b="1" i="0" u="none" strike="noStrike" baseline="0" dirty="0">
                <a:solidFill>
                  <a:srgbClr val="FFFF00"/>
                </a:solidFill>
              </a:rPr>
              <a:t>atal and nonfatal workplace violence. </a:t>
            </a:r>
          </a:p>
          <a:p>
            <a:r>
              <a:rPr lang="en-US" sz="1800" b="1" dirty="0">
                <a:solidFill>
                  <a:srgbClr val="FFFF00"/>
                </a:solidFill>
              </a:rPr>
              <a:t>W</a:t>
            </a:r>
            <a:r>
              <a:rPr lang="en-US" sz="1800" b="1" i="0" u="none" strike="noStrike" baseline="0" dirty="0">
                <a:solidFill>
                  <a:srgbClr val="FFFF00"/>
                </a:solidFill>
              </a:rPr>
              <a:t>orkplace homicide as fatal violence against persons at work or on duty or fatal violence that was work-related. Nonfatal workplace violence is defined as violent acts (including physical assaults and threats of assault) directed toward persons at work or on duty, or nonfatal violence that was work-related (such as an attack on a coworker away from work over a work-related issue). This includes rape or sexual assault, robbery, aggravated assault, and simple assault. </a:t>
            </a:r>
          </a:p>
          <a:p>
            <a:r>
              <a:rPr lang="en-US" sz="1800" b="1" i="0" u="none" strike="noStrike" baseline="0" dirty="0">
                <a:solidFill>
                  <a:srgbClr val="FFFF00"/>
                </a:solidFill>
              </a:rPr>
              <a:t>Five federal data collections: </a:t>
            </a:r>
          </a:p>
          <a:p>
            <a:pPr lvl="1">
              <a:buFont typeface="+mj-lt"/>
              <a:buAutoNum type="arabicPeriod"/>
            </a:pPr>
            <a:r>
              <a:rPr lang="en-US" sz="1400" b="1" i="0" u="none" strike="noStrike" baseline="0" dirty="0">
                <a:solidFill>
                  <a:srgbClr val="FFFF00"/>
                </a:solidFill>
              </a:rPr>
              <a:t>National Crime Victimization Survey</a:t>
            </a:r>
          </a:p>
          <a:p>
            <a:pPr lvl="1">
              <a:buFont typeface="+mj-lt"/>
              <a:buAutoNum type="arabicPeriod"/>
            </a:pPr>
            <a:r>
              <a:rPr lang="en-US" sz="1400" b="1" i="0" u="none" strike="noStrike" baseline="0" dirty="0">
                <a:solidFill>
                  <a:srgbClr val="FFFF00"/>
                </a:solidFill>
              </a:rPr>
              <a:t>National Electronic Injury Surveillance System - Occupational Supplement</a:t>
            </a:r>
          </a:p>
          <a:p>
            <a:pPr lvl="1">
              <a:buFont typeface="+mj-lt"/>
              <a:buAutoNum type="arabicPeriod"/>
            </a:pPr>
            <a:r>
              <a:rPr lang="en-US" sz="1400" b="1" i="0" u="none" strike="noStrike" baseline="0" dirty="0">
                <a:solidFill>
                  <a:srgbClr val="FFFF00"/>
                </a:solidFill>
              </a:rPr>
              <a:t>National Vital Statistics System</a:t>
            </a:r>
          </a:p>
          <a:p>
            <a:pPr lvl="1">
              <a:buFont typeface="+mj-lt"/>
              <a:buAutoNum type="arabicPeriod"/>
            </a:pPr>
            <a:r>
              <a:rPr lang="en-US" sz="1400" b="1" dirty="0">
                <a:solidFill>
                  <a:srgbClr val="FFFF00"/>
                </a:solidFill>
              </a:rPr>
              <a:t>Center of Fatal Occupational Injuries</a:t>
            </a:r>
          </a:p>
          <a:p>
            <a:pPr lvl="1">
              <a:buFont typeface="+mj-lt"/>
              <a:buAutoNum type="arabicPeriod"/>
            </a:pPr>
            <a:r>
              <a:rPr lang="en-US" sz="1400" b="1" i="0" u="none" strike="noStrike" baseline="0" dirty="0">
                <a:solidFill>
                  <a:srgbClr val="FFFF00"/>
                </a:solidFill>
              </a:rPr>
              <a:t>Survey of Occupational Injuries and Illne</a:t>
            </a:r>
            <a:r>
              <a:rPr lang="en-US" sz="1400" b="1" dirty="0">
                <a:solidFill>
                  <a:srgbClr val="FFFF00"/>
                </a:solidFill>
              </a:rPr>
              <a:t>ss Case and Demographics</a:t>
            </a:r>
            <a:endParaRPr lang="en-US" sz="1400" b="1" i="0" u="none" strike="noStrike" baseline="0" dirty="0">
              <a:solidFill>
                <a:srgbClr val="FFFF00"/>
              </a:solidFill>
            </a:endParaRPr>
          </a:p>
          <a:p>
            <a:endParaRPr lang="en-US" sz="1800" b="1" i="0" u="none" strike="noStrike" baseline="0" dirty="0">
              <a:solidFill>
                <a:srgbClr val="FFFF00"/>
              </a:solidFill>
            </a:endParaRPr>
          </a:p>
          <a:p>
            <a:endParaRPr lang="en-US" b="1" dirty="0">
              <a:solidFill>
                <a:srgbClr val="FFFF00"/>
              </a:solidFill>
            </a:endParaRPr>
          </a:p>
        </p:txBody>
      </p:sp>
      <p:sp>
        <p:nvSpPr>
          <p:cNvPr id="4" name="Date Placeholder 3">
            <a:extLst>
              <a:ext uri="{FF2B5EF4-FFF2-40B4-BE49-F238E27FC236}">
                <a16:creationId xmlns:a16="http://schemas.microsoft.com/office/drawing/2014/main" id="{9CFC3075-739E-1B33-FEED-3C6B51C7FAFA}"/>
              </a:ext>
            </a:extLst>
          </p:cNvPr>
          <p:cNvSpPr>
            <a:spLocks noGrp="1"/>
          </p:cNvSpPr>
          <p:nvPr>
            <p:ph type="dt" sz="half" idx="10"/>
          </p:nvPr>
        </p:nvSpPr>
        <p:spPr/>
        <p:txBody>
          <a:bodyPr/>
          <a:lstStyle/>
          <a:p>
            <a:pPr>
              <a:defRPr/>
            </a:pPr>
            <a:fld id="{62B5E0C6-C444-498D-9169-488A1193CDC1}" type="datetime1">
              <a:rPr lang="en-US" smtClean="0"/>
              <a:t>9/27/2022</a:t>
            </a:fld>
            <a:endParaRPr lang="en-US" dirty="0"/>
          </a:p>
        </p:txBody>
      </p:sp>
      <p:sp>
        <p:nvSpPr>
          <p:cNvPr id="5" name="Footer Placeholder 4">
            <a:extLst>
              <a:ext uri="{FF2B5EF4-FFF2-40B4-BE49-F238E27FC236}">
                <a16:creationId xmlns:a16="http://schemas.microsoft.com/office/drawing/2014/main" id="{AB3CCCE3-4E0F-1C9B-597C-5755C1CEE61E}"/>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3162328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7BDB-6C3D-52B2-88CE-28A93828CCBF}"/>
              </a:ext>
            </a:extLst>
          </p:cNvPr>
          <p:cNvSpPr>
            <a:spLocks noGrp="1"/>
          </p:cNvSpPr>
          <p:nvPr>
            <p:ph type="title"/>
          </p:nvPr>
        </p:nvSpPr>
        <p:spPr/>
        <p:txBody>
          <a:bodyPr/>
          <a:lstStyle/>
          <a:p>
            <a:r>
              <a:rPr lang="en-US" sz="1800" i="0" u="none" strike="noStrike" baseline="0" dirty="0">
                <a:solidFill>
                  <a:srgbClr val="FFFF00"/>
                </a:solidFill>
                <a:latin typeface="+mn-lt"/>
              </a:rPr>
              <a:t>Indicators of Workplace Violence, 2019</a:t>
            </a:r>
            <a:br>
              <a:rPr lang="en-US" sz="1800" i="0" u="none" strike="noStrike" baseline="0" dirty="0">
                <a:solidFill>
                  <a:srgbClr val="FFFF00"/>
                </a:solidFill>
                <a:latin typeface="+mn-lt"/>
              </a:rPr>
            </a:br>
            <a:r>
              <a:rPr lang="en-US" sz="1800" i="0" u="none" strike="noStrike" baseline="0" dirty="0">
                <a:solidFill>
                  <a:srgbClr val="FFFF00"/>
                </a:solidFill>
                <a:latin typeface="+mn-lt"/>
              </a:rPr>
              <a:t>(July 2022, U.S. Department of Justice, Office of Justice Programs; </a:t>
            </a:r>
            <a:r>
              <a:rPr lang="en-US" sz="1800" i="1" u="none" strike="noStrike" baseline="0" dirty="0">
                <a:solidFill>
                  <a:srgbClr val="FFFF00"/>
                </a:solidFill>
                <a:latin typeface="+mn-lt"/>
              </a:rPr>
              <a:t>Bureau of Justice Statistics; </a:t>
            </a:r>
            <a:r>
              <a:rPr lang="en-US" sz="1800" i="0" u="none" strike="noStrike" baseline="0" dirty="0">
                <a:solidFill>
                  <a:srgbClr val="FFFF00"/>
                </a:solidFill>
                <a:latin typeface="+mn-lt"/>
              </a:rPr>
              <a:t>NCJ 250748; NIOSH 2022-124)</a:t>
            </a:r>
            <a:endParaRPr lang="en-US" sz="1800" dirty="0">
              <a:solidFill>
                <a:srgbClr val="FFFF00"/>
              </a:solidFill>
              <a:latin typeface="+mn-lt"/>
            </a:endParaRPr>
          </a:p>
        </p:txBody>
      </p:sp>
      <p:sp>
        <p:nvSpPr>
          <p:cNvPr id="3" name="Content Placeholder 2">
            <a:extLst>
              <a:ext uri="{FF2B5EF4-FFF2-40B4-BE49-F238E27FC236}">
                <a16:creationId xmlns:a16="http://schemas.microsoft.com/office/drawing/2014/main" id="{06F9E3F5-69D8-1407-82D3-75A56CBF521B}"/>
              </a:ext>
            </a:extLst>
          </p:cNvPr>
          <p:cNvSpPr>
            <a:spLocks noGrp="1"/>
          </p:cNvSpPr>
          <p:nvPr>
            <p:ph idx="1"/>
          </p:nvPr>
        </p:nvSpPr>
        <p:spPr/>
        <p:txBody>
          <a:bodyPr/>
          <a:lstStyle/>
          <a:p>
            <a:pPr marL="0" marR="46880" indent="0">
              <a:buNone/>
            </a:pPr>
            <a:r>
              <a:rPr lang="en-US" sz="2000" b="1" dirty="0">
                <a:solidFill>
                  <a:srgbClr val="FFFF00"/>
                </a:solidFill>
              </a:rPr>
              <a:t>Total: </a:t>
            </a:r>
            <a:r>
              <a:rPr lang="en-US" sz="2000" b="1" i="0" u="none" strike="noStrike" baseline="0" dirty="0">
                <a:solidFill>
                  <a:srgbClr val="FFFF00"/>
                </a:solidFill>
              </a:rPr>
              <a:t>17,865 workers were victims of workplace homicides from 1992 to 2019 </a:t>
            </a:r>
            <a:endParaRPr lang="en-US" sz="2000" b="1" dirty="0">
              <a:solidFill>
                <a:srgbClr val="FFFF00"/>
              </a:solidFill>
            </a:endParaRPr>
          </a:p>
          <a:p>
            <a:pPr marR="46880">
              <a:buFont typeface="+mj-lt"/>
              <a:buAutoNum type="arabicPeriod"/>
            </a:pPr>
            <a:r>
              <a:rPr lang="en-US" sz="2000" b="1" dirty="0">
                <a:solidFill>
                  <a:srgbClr val="FFFF00"/>
                </a:solidFill>
              </a:rPr>
              <a:t>Workplace homicides have fa</a:t>
            </a:r>
            <a:r>
              <a:rPr lang="en-US" sz="2000" b="1" i="0" u="none" strike="noStrike" baseline="0" dirty="0">
                <a:solidFill>
                  <a:srgbClr val="FFFF00"/>
                </a:solidFill>
              </a:rPr>
              <a:t>llen more than 50%  from a high of 1,080 in 1994.</a:t>
            </a:r>
          </a:p>
          <a:p>
            <a:pPr>
              <a:buFont typeface="+mj-lt"/>
              <a:buAutoNum type="arabicPeriod"/>
            </a:pPr>
            <a:r>
              <a:rPr lang="en-US" sz="2000" b="1" i="0" u="none" strike="noStrike" baseline="0" dirty="0">
                <a:solidFill>
                  <a:srgbClr val="FFFF00"/>
                </a:solidFill>
              </a:rPr>
              <a:t>Nonfatal workplace violence, 2015–19 </a:t>
            </a:r>
          </a:p>
          <a:p>
            <a:pPr marL="914400" lvl="1" indent="-457200">
              <a:buFont typeface="+mj-lt"/>
              <a:buAutoNum type="alphaLcParenR"/>
            </a:pPr>
            <a:r>
              <a:rPr lang="en-US" sz="2000" b="1" i="0" u="none" strike="noStrike" baseline="0" dirty="0">
                <a:solidFill>
                  <a:srgbClr val="FFFF00"/>
                </a:solidFill>
              </a:rPr>
              <a:t>During 2015–19, workers in corrections occupations had the highest average annual rate of nonfatal workplace violence of all the occupations examined. </a:t>
            </a:r>
          </a:p>
          <a:p>
            <a:pPr marL="914400" lvl="1" indent="-457200">
              <a:buFont typeface="+mj-lt"/>
              <a:buAutoNum type="alphaLcParenR"/>
            </a:pPr>
            <a:r>
              <a:rPr lang="en-US" sz="2000" b="1" i="0" u="none" strike="noStrike" baseline="0" dirty="0">
                <a:solidFill>
                  <a:srgbClr val="FFFF00"/>
                </a:solidFill>
              </a:rPr>
              <a:t>Strangers committed about half (47%) of nonfatal workplace violence.   </a:t>
            </a:r>
          </a:p>
          <a:p>
            <a:pPr marL="914400" lvl="1" indent="-457200">
              <a:buFont typeface="+mj-lt"/>
              <a:buAutoNum type="alphaLcParenR"/>
            </a:pPr>
            <a:r>
              <a:rPr lang="en-US" sz="2000" b="1" i="0" u="none" strike="noStrike" baseline="0" dirty="0">
                <a:solidFill>
                  <a:srgbClr val="FFFF00"/>
                </a:solidFill>
              </a:rPr>
              <a:t>Female victims of nonfatal workplace violence were more likely than male victims to know the offender. </a:t>
            </a:r>
          </a:p>
          <a:p>
            <a:pPr marL="914400" lvl="1" indent="-457200">
              <a:buFont typeface="+mj-lt"/>
              <a:buAutoNum type="alphaLcParenR"/>
            </a:pPr>
            <a:r>
              <a:rPr lang="en-US" sz="2000" b="1" i="0" u="none" strike="noStrike" baseline="0" dirty="0">
                <a:solidFill>
                  <a:srgbClr val="FFFF00"/>
                </a:solidFill>
              </a:rPr>
              <a:t>On average, 1.3 million nonfatal violent crimes in the workplace occurred annually.</a:t>
            </a:r>
          </a:p>
          <a:p>
            <a:pPr marL="914400" lvl="1" indent="-457200">
              <a:buFont typeface="+mj-lt"/>
              <a:buAutoNum type="alphaLcParenR"/>
            </a:pPr>
            <a:r>
              <a:rPr lang="en-US" sz="2000" b="1" i="0" u="none" strike="noStrike" baseline="0" dirty="0">
                <a:solidFill>
                  <a:srgbClr val="FFFF00"/>
                </a:solidFill>
              </a:rPr>
              <a:t>Fifteen percent of victims of nonfatal workplace violence reported severe emotional distress due to the crime. </a:t>
            </a:r>
          </a:p>
          <a:p>
            <a:endParaRPr lang="en-US" sz="2000" b="1" i="0" u="none" strike="noStrike" baseline="0" dirty="0">
              <a:solidFill>
                <a:srgbClr val="FFFF00"/>
              </a:solidFill>
            </a:endParaRPr>
          </a:p>
          <a:p>
            <a:endParaRPr lang="en-US" sz="2000" b="1" dirty="0">
              <a:solidFill>
                <a:srgbClr val="FFFF00"/>
              </a:solidFill>
            </a:endParaRPr>
          </a:p>
        </p:txBody>
      </p:sp>
      <p:sp>
        <p:nvSpPr>
          <p:cNvPr id="4" name="Date Placeholder 3">
            <a:extLst>
              <a:ext uri="{FF2B5EF4-FFF2-40B4-BE49-F238E27FC236}">
                <a16:creationId xmlns:a16="http://schemas.microsoft.com/office/drawing/2014/main" id="{9CFC3075-739E-1B33-FEED-3C6B51C7FAFA}"/>
              </a:ext>
            </a:extLst>
          </p:cNvPr>
          <p:cNvSpPr>
            <a:spLocks noGrp="1"/>
          </p:cNvSpPr>
          <p:nvPr>
            <p:ph type="dt" sz="half" idx="10"/>
          </p:nvPr>
        </p:nvSpPr>
        <p:spPr/>
        <p:txBody>
          <a:bodyPr/>
          <a:lstStyle/>
          <a:p>
            <a:pPr>
              <a:defRPr/>
            </a:pPr>
            <a:fld id="{C75971FE-EFAF-48CC-A584-0B8650727D43}" type="datetime1">
              <a:rPr lang="en-US" smtClean="0"/>
              <a:t>9/27/2022</a:t>
            </a:fld>
            <a:endParaRPr lang="en-US" dirty="0"/>
          </a:p>
        </p:txBody>
      </p:sp>
      <p:sp>
        <p:nvSpPr>
          <p:cNvPr id="5" name="Footer Placeholder 4">
            <a:extLst>
              <a:ext uri="{FF2B5EF4-FFF2-40B4-BE49-F238E27FC236}">
                <a16:creationId xmlns:a16="http://schemas.microsoft.com/office/drawing/2014/main" id="{AB3CCCE3-4E0F-1C9B-597C-5755C1CEE61E}"/>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327408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pPr>
              <a:defRPr/>
            </a:pPr>
            <a:r>
              <a:rPr lang="en-US" dirty="0"/>
              <a:t>St. Cloud, MN 09302022</a:t>
            </a:r>
          </a:p>
        </p:txBody>
      </p:sp>
      <p:pic>
        <p:nvPicPr>
          <p:cNvPr id="2" name="Picture 1">
            <a:extLst>
              <a:ext uri="{FF2B5EF4-FFF2-40B4-BE49-F238E27FC236}">
                <a16:creationId xmlns:a16="http://schemas.microsoft.com/office/drawing/2014/main" id="{5FE6F9A4-715D-4194-BD8D-5F3517C0BD8B}"/>
              </a:ext>
            </a:extLst>
          </p:cNvPr>
          <p:cNvPicPr>
            <a:picLocks noChangeAspect="1"/>
          </p:cNvPicPr>
          <p:nvPr/>
        </p:nvPicPr>
        <p:blipFill>
          <a:blip r:embed="rId2"/>
          <a:stretch>
            <a:fillRect/>
          </a:stretch>
        </p:blipFill>
        <p:spPr>
          <a:xfrm>
            <a:off x="876300" y="381000"/>
            <a:ext cx="8839200" cy="5867400"/>
          </a:xfrm>
          <a:prstGeom prst="rect">
            <a:avLst/>
          </a:prstGeom>
        </p:spPr>
      </p:pic>
      <p:sp>
        <p:nvSpPr>
          <p:cNvPr id="4" name="Date Placeholder 3">
            <a:extLst>
              <a:ext uri="{FF2B5EF4-FFF2-40B4-BE49-F238E27FC236}">
                <a16:creationId xmlns:a16="http://schemas.microsoft.com/office/drawing/2014/main" id="{547AB413-126E-4A32-9070-50D8461CB62B}"/>
              </a:ext>
            </a:extLst>
          </p:cNvPr>
          <p:cNvSpPr>
            <a:spLocks noGrp="1"/>
          </p:cNvSpPr>
          <p:nvPr>
            <p:ph type="dt" sz="half" idx="10"/>
          </p:nvPr>
        </p:nvSpPr>
        <p:spPr/>
        <p:txBody>
          <a:bodyPr/>
          <a:lstStyle/>
          <a:p>
            <a:pPr>
              <a:defRPr/>
            </a:pPr>
            <a:fld id="{7ED91D29-EB3C-4786-86F8-D6D7C5824269}" type="datetime1">
              <a:rPr lang="en-US" smtClean="0"/>
              <a:t>9/27/2022</a:t>
            </a:fld>
            <a:endParaRPr lang="en-US" dirty="0"/>
          </a:p>
        </p:txBody>
      </p:sp>
    </p:spTree>
    <p:extLst>
      <p:ext uri="{BB962C8B-B14F-4D97-AF65-F5344CB8AC3E}">
        <p14:creationId xmlns:p14="http://schemas.microsoft.com/office/powerpoint/2010/main" val="10743171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9CBD-37C8-B6F3-6E88-BE6228EC9268}"/>
              </a:ext>
            </a:extLst>
          </p:cNvPr>
          <p:cNvSpPr>
            <a:spLocks noGrp="1"/>
          </p:cNvSpPr>
          <p:nvPr>
            <p:ph type="title"/>
          </p:nvPr>
        </p:nvSpPr>
        <p:spPr/>
        <p:txBody>
          <a:bodyPr/>
          <a:lstStyle/>
          <a:p>
            <a:r>
              <a:rPr lang="en-US" sz="1800" i="0" u="none" strike="noStrike" baseline="0" dirty="0">
                <a:solidFill>
                  <a:srgbClr val="FFFF00"/>
                </a:solidFill>
                <a:latin typeface="+mn-lt"/>
              </a:rPr>
              <a:t>Indicators of Workplace Violence, 2019</a:t>
            </a:r>
            <a:br>
              <a:rPr lang="en-US" sz="1800" i="0" u="none" strike="noStrike" baseline="0" dirty="0">
                <a:solidFill>
                  <a:srgbClr val="FFFF00"/>
                </a:solidFill>
                <a:latin typeface="+mn-lt"/>
              </a:rPr>
            </a:br>
            <a:r>
              <a:rPr lang="en-US" sz="1800" i="0" u="none" strike="noStrike" baseline="0" dirty="0">
                <a:solidFill>
                  <a:srgbClr val="FFFF00"/>
                </a:solidFill>
                <a:latin typeface="+mn-lt"/>
              </a:rPr>
              <a:t>(July 2022, U.S. Department of Justice, Office of Justice Programs; </a:t>
            </a:r>
            <a:r>
              <a:rPr lang="en-US" sz="1800" i="1" u="none" strike="noStrike" baseline="0" dirty="0">
                <a:solidFill>
                  <a:srgbClr val="FFFF00"/>
                </a:solidFill>
                <a:latin typeface="+mn-lt"/>
              </a:rPr>
              <a:t>Bureau of Justice Statistics; </a:t>
            </a:r>
            <a:r>
              <a:rPr lang="en-US" sz="1800" i="0" u="none" strike="noStrike" baseline="0" dirty="0">
                <a:solidFill>
                  <a:srgbClr val="FFFF00"/>
                </a:solidFill>
                <a:latin typeface="+mn-lt"/>
              </a:rPr>
              <a:t>NCJ 250748; NIOSH 2022-124)</a:t>
            </a:r>
            <a:endParaRPr lang="en-US" sz="1800" dirty="0"/>
          </a:p>
        </p:txBody>
      </p:sp>
      <p:sp>
        <p:nvSpPr>
          <p:cNvPr id="4" name="Date Placeholder 3">
            <a:extLst>
              <a:ext uri="{FF2B5EF4-FFF2-40B4-BE49-F238E27FC236}">
                <a16:creationId xmlns:a16="http://schemas.microsoft.com/office/drawing/2014/main" id="{E323B28C-7E96-E9FA-F803-43CEF3E03B9A}"/>
              </a:ext>
            </a:extLst>
          </p:cNvPr>
          <p:cNvSpPr>
            <a:spLocks noGrp="1"/>
          </p:cNvSpPr>
          <p:nvPr>
            <p:ph type="dt" sz="half" idx="10"/>
          </p:nvPr>
        </p:nvSpPr>
        <p:spPr/>
        <p:txBody>
          <a:bodyPr/>
          <a:lstStyle/>
          <a:p>
            <a:pPr>
              <a:defRPr/>
            </a:pPr>
            <a:fld id="{B4466EB9-42CA-4FE4-8FDC-775D8F903D6E}" type="datetime1">
              <a:rPr lang="en-US" smtClean="0"/>
              <a:t>9/27/2022</a:t>
            </a:fld>
            <a:endParaRPr lang="en-US" dirty="0"/>
          </a:p>
        </p:txBody>
      </p:sp>
      <p:sp>
        <p:nvSpPr>
          <p:cNvPr id="5" name="Footer Placeholder 4">
            <a:extLst>
              <a:ext uri="{FF2B5EF4-FFF2-40B4-BE49-F238E27FC236}">
                <a16:creationId xmlns:a16="http://schemas.microsoft.com/office/drawing/2014/main" id="{ABF2BDD3-2BC1-E970-A08C-5D28B0489C9B}"/>
              </a:ext>
            </a:extLst>
          </p:cNvPr>
          <p:cNvSpPr>
            <a:spLocks noGrp="1"/>
          </p:cNvSpPr>
          <p:nvPr>
            <p:ph type="ftr" sz="quarter" idx="12"/>
          </p:nvPr>
        </p:nvSpPr>
        <p:spPr/>
        <p:txBody>
          <a:bodyPr/>
          <a:lstStyle/>
          <a:p>
            <a:pPr>
              <a:defRPr/>
            </a:pPr>
            <a:r>
              <a:rPr lang="en-US" dirty="0"/>
              <a:t>St. Cloud, MN 09302022</a:t>
            </a:r>
          </a:p>
        </p:txBody>
      </p:sp>
      <p:pic>
        <p:nvPicPr>
          <p:cNvPr id="9" name="Content Placeholder 8">
            <a:extLst>
              <a:ext uri="{FF2B5EF4-FFF2-40B4-BE49-F238E27FC236}">
                <a16:creationId xmlns:a16="http://schemas.microsoft.com/office/drawing/2014/main" id="{B33E437F-C88C-1C81-C7B1-2781E5507073}"/>
              </a:ext>
            </a:extLst>
          </p:cNvPr>
          <p:cNvPicPr>
            <a:picLocks noGrp="1" noChangeAspect="1"/>
          </p:cNvPicPr>
          <p:nvPr>
            <p:ph idx="1"/>
          </p:nvPr>
        </p:nvPicPr>
        <p:blipFill>
          <a:blip r:embed="rId2"/>
          <a:stretch>
            <a:fillRect/>
          </a:stretch>
        </p:blipFill>
        <p:spPr>
          <a:xfrm>
            <a:off x="1485900" y="1600200"/>
            <a:ext cx="6934199" cy="4495800"/>
          </a:xfrm>
        </p:spPr>
      </p:pic>
    </p:spTree>
    <p:extLst>
      <p:ext uri="{BB962C8B-B14F-4D97-AF65-F5344CB8AC3E}">
        <p14:creationId xmlns:p14="http://schemas.microsoft.com/office/powerpoint/2010/main" val="2012542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9CBD-37C8-B6F3-6E88-BE6228EC9268}"/>
              </a:ext>
            </a:extLst>
          </p:cNvPr>
          <p:cNvSpPr>
            <a:spLocks noGrp="1"/>
          </p:cNvSpPr>
          <p:nvPr>
            <p:ph type="title"/>
          </p:nvPr>
        </p:nvSpPr>
        <p:spPr/>
        <p:txBody>
          <a:bodyPr/>
          <a:lstStyle/>
          <a:p>
            <a:r>
              <a:rPr lang="en-US" sz="1800" i="0" u="none" strike="noStrike" baseline="0" dirty="0">
                <a:solidFill>
                  <a:srgbClr val="FFFF00"/>
                </a:solidFill>
                <a:latin typeface="+mn-lt"/>
              </a:rPr>
              <a:t>Indicators of Workplace Violence, 2019</a:t>
            </a:r>
            <a:br>
              <a:rPr lang="en-US" sz="1800" i="0" u="none" strike="noStrike" baseline="0" dirty="0">
                <a:solidFill>
                  <a:srgbClr val="FFFF00"/>
                </a:solidFill>
                <a:latin typeface="+mn-lt"/>
              </a:rPr>
            </a:br>
            <a:r>
              <a:rPr lang="en-US" sz="1800" i="0" u="none" strike="noStrike" baseline="0" dirty="0">
                <a:solidFill>
                  <a:srgbClr val="FFFF00"/>
                </a:solidFill>
                <a:latin typeface="+mn-lt"/>
              </a:rPr>
              <a:t>(July 2022, U.S. Department of Justice, Office of Justice Programs; </a:t>
            </a:r>
            <a:r>
              <a:rPr lang="en-US" sz="1800" i="1" u="none" strike="noStrike" baseline="0" dirty="0">
                <a:solidFill>
                  <a:srgbClr val="FFFF00"/>
                </a:solidFill>
                <a:latin typeface="+mn-lt"/>
              </a:rPr>
              <a:t>Bureau of Justice Statistics; </a:t>
            </a:r>
            <a:r>
              <a:rPr lang="en-US" sz="1800" i="0" u="none" strike="noStrike" baseline="0" dirty="0">
                <a:solidFill>
                  <a:srgbClr val="FFFF00"/>
                </a:solidFill>
                <a:latin typeface="+mn-lt"/>
              </a:rPr>
              <a:t>NCJ 250748; NIOSH 2022-124)</a:t>
            </a:r>
            <a:endParaRPr lang="en-US" sz="1800" dirty="0"/>
          </a:p>
        </p:txBody>
      </p:sp>
      <p:sp>
        <p:nvSpPr>
          <p:cNvPr id="4" name="Date Placeholder 3">
            <a:extLst>
              <a:ext uri="{FF2B5EF4-FFF2-40B4-BE49-F238E27FC236}">
                <a16:creationId xmlns:a16="http://schemas.microsoft.com/office/drawing/2014/main" id="{E323B28C-7E96-E9FA-F803-43CEF3E03B9A}"/>
              </a:ext>
            </a:extLst>
          </p:cNvPr>
          <p:cNvSpPr>
            <a:spLocks noGrp="1"/>
          </p:cNvSpPr>
          <p:nvPr>
            <p:ph type="dt" sz="half" idx="10"/>
          </p:nvPr>
        </p:nvSpPr>
        <p:spPr/>
        <p:txBody>
          <a:bodyPr/>
          <a:lstStyle/>
          <a:p>
            <a:pPr>
              <a:defRPr/>
            </a:pPr>
            <a:fld id="{6548AA1D-54A6-4C15-B8ED-D0B4D264F099}" type="datetime1">
              <a:rPr lang="en-US" smtClean="0"/>
              <a:t>9/27/2022</a:t>
            </a:fld>
            <a:endParaRPr lang="en-US" dirty="0"/>
          </a:p>
        </p:txBody>
      </p:sp>
      <p:sp>
        <p:nvSpPr>
          <p:cNvPr id="5" name="Footer Placeholder 4">
            <a:extLst>
              <a:ext uri="{FF2B5EF4-FFF2-40B4-BE49-F238E27FC236}">
                <a16:creationId xmlns:a16="http://schemas.microsoft.com/office/drawing/2014/main" id="{ABF2BDD3-2BC1-E970-A08C-5D28B0489C9B}"/>
              </a:ext>
            </a:extLst>
          </p:cNvPr>
          <p:cNvSpPr>
            <a:spLocks noGrp="1"/>
          </p:cNvSpPr>
          <p:nvPr>
            <p:ph type="ftr" sz="quarter" idx="12"/>
          </p:nvPr>
        </p:nvSpPr>
        <p:spPr/>
        <p:txBody>
          <a:bodyPr/>
          <a:lstStyle/>
          <a:p>
            <a:pPr>
              <a:defRPr/>
            </a:pPr>
            <a:r>
              <a:rPr lang="en-US" dirty="0"/>
              <a:t>St. Cloud, MN 09302022</a:t>
            </a:r>
          </a:p>
        </p:txBody>
      </p:sp>
      <p:pic>
        <p:nvPicPr>
          <p:cNvPr id="8" name="Content Placeholder 7">
            <a:extLst>
              <a:ext uri="{FF2B5EF4-FFF2-40B4-BE49-F238E27FC236}">
                <a16:creationId xmlns:a16="http://schemas.microsoft.com/office/drawing/2014/main" id="{1B5252C1-7C44-C4A9-4494-738477121440}"/>
              </a:ext>
            </a:extLst>
          </p:cNvPr>
          <p:cNvPicPr>
            <a:picLocks noGrp="1" noChangeAspect="1"/>
          </p:cNvPicPr>
          <p:nvPr>
            <p:ph idx="1"/>
          </p:nvPr>
        </p:nvPicPr>
        <p:blipFill>
          <a:blip r:embed="rId2"/>
          <a:stretch>
            <a:fillRect/>
          </a:stretch>
        </p:blipFill>
        <p:spPr>
          <a:xfrm>
            <a:off x="2400300" y="1524000"/>
            <a:ext cx="4648199" cy="4724400"/>
          </a:xfrm>
        </p:spPr>
      </p:pic>
    </p:spTree>
    <p:extLst>
      <p:ext uri="{BB962C8B-B14F-4D97-AF65-F5344CB8AC3E}">
        <p14:creationId xmlns:p14="http://schemas.microsoft.com/office/powerpoint/2010/main" val="6738767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9CBD-37C8-B6F3-6E88-BE6228EC9268}"/>
              </a:ext>
            </a:extLst>
          </p:cNvPr>
          <p:cNvSpPr>
            <a:spLocks noGrp="1"/>
          </p:cNvSpPr>
          <p:nvPr>
            <p:ph type="title"/>
          </p:nvPr>
        </p:nvSpPr>
        <p:spPr/>
        <p:txBody>
          <a:bodyPr/>
          <a:lstStyle/>
          <a:p>
            <a:r>
              <a:rPr lang="en-US" sz="1800" i="0" u="none" strike="noStrike" baseline="0" dirty="0">
                <a:solidFill>
                  <a:srgbClr val="FFFF00"/>
                </a:solidFill>
                <a:latin typeface="+mn-lt"/>
              </a:rPr>
              <a:t>Indicators of Workplace Violence, 2019</a:t>
            </a:r>
            <a:br>
              <a:rPr lang="en-US" sz="1800" i="0" u="none" strike="noStrike" baseline="0" dirty="0">
                <a:solidFill>
                  <a:srgbClr val="FFFF00"/>
                </a:solidFill>
                <a:latin typeface="+mn-lt"/>
              </a:rPr>
            </a:br>
            <a:r>
              <a:rPr lang="en-US" sz="1800" i="0" u="none" strike="noStrike" baseline="0" dirty="0">
                <a:solidFill>
                  <a:srgbClr val="FFFF00"/>
                </a:solidFill>
                <a:latin typeface="+mn-lt"/>
              </a:rPr>
              <a:t>(July 2022, U.S. Department of Justice, Office of Justice Programs; </a:t>
            </a:r>
            <a:r>
              <a:rPr lang="en-US" sz="1800" i="1" u="none" strike="noStrike" baseline="0" dirty="0">
                <a:solidFill>
                  <a:srgbClr val="FFFF00"/>
                </a:solidFill>
                <a:latin typeface="+mn-lt"/>
              </a:rPr>
              <a:t>Bureau of Justice Statistics; </a:t>
            </a:r>
            <a:r>
              <a:rPr lang="en-US" sz="1800" i="0" u="none" strike="noStrike" baseline="0" dirty="0">
                <a:solidFill>
                  <a:srgbClr val="FFFF00"/>
                </a:solidFill>
                <a:latin typeface="+mn-lt"/>
              </a:rPr>
              <a:t>NCJ 250748; NIOSH 2022-124)</a:t>
            </a:r>
            <a:endParaRPr lang="en-US" sz="1800" dirty="0"/>
          </a:p>
        </p:txBody>
      </p:sp>
      <p:sp>
        <p:nvSpPr>
          <p:cNvPr id="4" name="Date Placeholder 3">
            <a:extLst>
              <a:ext uri="{FF2B5EF4-FFF2-40B4-BE49-F238E27FC236}">
                <a16:creationId xmlns:a16="http://schemas.microsoft.com/office/drawing/2014/main" id="{E323B28C-7E96-E9FA-F803-43CEF3E03B9A}"/>
              </a:ext>
            </a:extLst>
          </p:cNvPr>
          <p:cNvSpPr>
            <a:spLocks noGrp="1"/>
          </p:cNvSpPr>
          <p:nvPr>
            <p:ph type="dt" sz="half" idx="10"/>
          </p:nvPr>
        </p:nvSpPr>
        <p:spPr/>
        <p:txBody>
          <a:bodyPr/>
          <a:lstStyle/>
          <a:p>
            <a:pPr>
              <a:defRPr/>
            </a:pPr>
            <a:fld id="{8C476866-0C98-4421-B807-37E3AE0343F7}" type="datetime1">
              <a:rPr lang="en-US" smtClean="0"/>
              <a:t>9/27/2022</a:t>
            </a:fld>
            <a:endParaRPr lang="en-US" dirty="0"/>
          </a:p>
        </p:txBody>
      </p:sp>
      <p:sp>
        <p:nvSpPr>
          <p:cNvPr id="5" name="Footer Placeholder 4">
            <a:extLst>
              <a:ext uri="{FF2B5EF4-FFF2-40B4-BE49-F238E27FC236}">
                <a16:creationId xmlns:a16="http://schemas.microsoft.com/office/drawing/2014/main" id="{ABF2BDD3-2BC1-E970-A08C-5D28B0489C9B}"/>
              </a:ext>
            </a:extLst>
          </p:cNvPr>
          <p:cNvSpPr>
            <a:spLocks noGrp="1"/>
          </p:cNvSpPr>
          <p:nvPr>
            <p:ph type="ftr" sz="quarter" idx="12"/>
          </p:nvPr>
        </p:nvSpPr>
        <p:spPr/>
        <p:txBody>
          <a:bodyPr/>
          <a:lstStyle/>
          <a:p>
            <a:pPr>
              <a:defRPr/>
            </a:pPr>
            <a:r>
              <a:rPr lang="en-US" dirty="0"/>
              <a:t>St. Cloud, MN 09302022</a:t>
            </a:r>
          </a:p>
        </p:txBody>
      </p:sp>
      <p:pic>
        <p:nvPicPr>
          <p:cNvPr id="8" name="Picture 7">
            <a:extLst>
              <a:ext uri="{FF2B5EF4-FFF2-40B4-BE49-F238E27FC236}">
                <a16:creationId xmlns:a16="http://schemas.microsoft.com/office/drawing/2014/main" id="{8234B920-97A1-368C-35ED-CEE25B464025}"/>
              </a:ext>
            </a:extLst>
          </p:cNvPr>
          <p:cNvPicPr>
            <a:picLocks noChangeAspect="1"/>
          </p:cNvPicPr>
          <p:nvPr/>
        </p:nvPicPr>
        <p:blipFill>
          <a:blip r:embed="rId2"/>
          <a:stretch>
            <a:fillRect/>
          </a:stretch>
        </p:blipFill>
        <p:spPr>
          <a:xfrm>
            <a:off x="1257300" y="1524000"/>
            <a:ext cx="8000999" cy="4419600"/>
          </a:xfrm>
          <a:prstGeom prst="rect">
            <a:avLst/>
          </a:prstGeom>
        </p:spPr>
      </p:pic>
    </p:spTree>
    <p:extLst>
      <p:ext uri="{BB962C8B-B14F-4D97-AF65-F5344CB8AC3E}">
        <p14:creationId xmlns:p14="http://schemas.microsoft.com/office/powerpoint/2010/main" val="11599532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0580-8BA4-42CC-9DC6-F81831FEE831}"/>
              </a:ext>
            </a:extLst>
          </p:cNvPr>
          <p:cNvSpPr>
            <a:spLocks noGrp="1"/>
          </p:cNvSpPr>
          <p:nvPr>
            <p:ph type="title"/>
          </p:nvPr>
        </p:nvSpPr>
        <p:spPr/>
        <p:txBody>
          <a:bodyPr/>
          <a:lstStyle/>
          <a:p>
            <a:r>
              <a:rPr lang="en-US" dirty="0">
                <a:solidFill>
                  <a:srgbClr val="FFFF00"/>
                </a:solidFill>
              </a:rPr>
              <a:t>Types of Workplace Violence</a:t>
            </a:r>
          </a:p>
        </p:txBody>
      </p:sp>
      <p:sp>
        <p:nvSpPr>
          <p:cNvPr id="3" name="Content Placeholder 2">
            <a:extLst>
              <a:ext uri="{FF2B5EF4-FFF2-40B4-BE49-F238E27FC236}">
                <a16:creationId xmlns:a16="http://schemas.microsoft.com/office/drawing/2014/main" id="{C0BA46C3-C8F1-402B-8A64-F42B7975176B}"/>
              </a:ext>
            </a:extLst>
          </p:cNvPr>
          <p:cNvSpPr>
            <a:spLocks noGrp="1"/>
          </p:cNvSpPr>
          <p:nvPr>
            <p:ph idx="1"/>
          </p:nvPr>
        </p:nvSpPr>
        <p:spPr>
          <a:xfrm>
            <a:off x="514350" y="1219200"/>
            <a:ext cx="9258300" cy="4525963"/>
          </a:xfrm>
        </p:spPr>
        <p:txBody>
          <a:bodyPr/>
          <a:lstStyle/>
          <a:p>
            <a:pPr>
              <a:buFont typeface="Wingdings" panose="05000000000000000000" pitchFamily="2" charset="2"/>
              <a:buChar char="§"/>
            </a:pPr>
            <a:r>
              <a:rPr lang="en-US" b="1" dirty="0">
                <a:solidFill>
                  <a:srgbClr val="FFFF00"/>
                </a:solidFill>
              </a:rPr>
              <a:t>Type I: Perpetrator has no association with the workplace or employees.  </a:t>
            </a:r>
          </a:p>
          <a:p>
            <a:pPr lvl="1">
              <a:buFont typeface="Wingdings" panose="05000000000000000000" pitchFamily="2" charset="2"/>
              <a:buChar char="§"/>
            </a:pPr>
            <a:r>
              <a:rPr lang="en-US" b="1" dirty="0">
                <a:solidFill>
                  <a:srgbClr val="FFFF00"/>
                </a:solidFill>
              </a:rPr>
              <a:t>Individual with criminal intent commits armed robbery.</a:t>
            </a:r>
          </a:p>
        </p:txBody>
      </p:sp>
      <p:sp>
        <p:nvSpPr>
          <p:cNvPr id="4" name="Date Placeholder 3">
            <a:extLst>
              <a:ext uri="{FF2B5EF4-FFF2-40B4-BE49-F238E27FC236}">
                <a16:creationId xmlns:a16="http://schemas.microsoft.com/office/drawing/2014/main" id="{33E8AD60-EDBD-4B78-BCAE-E22A695F1588}"/>
              </a:ext>
            </a:extLst>
          </p:cNvPr>
          <p:cNvSpPr>
            <a:spLocks noGrp="1"/>
          </p:cNvSpPr>
          <p:nvPr>
            <p:ph type="dt" sz="half" idx="10"/>
          </p:nvPr>
        </p:nvSpPr>
        <p:spPr/>
        <p:txBody>
          <a:bodyPr/>
          <a:lstStyle/>
          <a:p>
            <a:pPr>
              <a:defRPr/>
            </a:pPr>
            <a:fld id="{EBC2BCF6-B999-4A6C-A786-0AC948472B4B}" type="datetime1">
              <a:rPr lang="en-US" smtClean="0"/>
              <a:t>9/27/2022</a:t>
            </a:fld>
            <a:endParaRPr lang="en-US" dirty="0"/>
          </a:p>
        </p:txBody>
      </p:sp>
      <p:sp>
        <p:nvSpPr>
          <p:cNvPr id="5" name="Footer Placeholder 4">
            <a:extLst>
              <a:ext uri="{FF2B5EF4-FFF2-40B4-BE49-F238E27FC236}">
                <a16:creationId xmlns:a16="http://schemas.microsoft.com/office/drawing/2014/main" id="{BA0A47F6-D8F8-4C6B-9CD3-EEB806E7559A}"/>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32187955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0580-8BA4-42CC-9DC6-F81831FEE831}"/>
              </a:ext>
            </a:extLst>
          </p:cNvPr>
          <p:cNvSpPr>
            <a:spLocks noGrp="1"/>
          </p:cNvSpPr>
          <p:nvPr>
            <p:ph type="title"/>
          </p:nvPr>
        </p:nvSpPr>
        <p:spPr/>
        <p:txBody>
          <a:bodyPr/>
          <a:lstStyle/>
          <a:p>
            <a:r>
              <a:rPr lang="en-US" dirty="0">
                <a:solidFill>
                  <a:srgbClr val="FFFF00"/>
                </a:solidFill>
              </a:rPr>
              <a:t>Types of Workplace Violence</a:t>
            </a:r>
          </a:p>
        </p:txBody>
      </p:sp>
      <p:sp>
        <p:nvSpPr>
          <p:cNvPr id="3" name="Content Placeholder 2">
            <a:extLst>
              <a:ext uri="{FF2B5EF4-FFF2-40B4-BE49-F238E27FC236}">
                <a16:creationId xmlns:a16="http://schemas.microsoft.com/office/drawing/2014/main" id="{C0BA46C3-C8F1-402B-8A64-F42B7975176B}"/>
              </a:ext>
            </a:extLst>
          </p:cNvPr>
          <p:cNvSpPr>
            <a:spLocks noGrp="1"/>
          </p:cNvSpPr>
          <p:nvPr>
            <p:ph idx="1"/>
          </p:nvPr>
        </p:nvSpPr>
        <p:spPr>
          <a:xfrm>
            <a:off x="514350" y="1219200"/>
            <a:ext cx="9258300" cy="4525963"/>
          </a:xfrm>
        </p:spPr>
        <p:txBody>
          <a:bodyPr/>
          <a:lstStyle/>
          <a:p>
            <a:pPr>
              <a:buFont typeface="Wingdings" panose="05000000000000000000" pitchFamily="2" charset="2"/>
              <a:buChar char="§"/>
            </a:pPr>
            <a:r>
              <a:rPr lang="en-US" b="1" dirty="0">
                <a:solidFill>
                  <a:srgbClr val="FFFF00"/>
                </a:solidFill>
              </a:rPr>
              <a:t>Type II: Perpetrator is a customer or patient of the workplace or employees. </a:t>
            </a:r>
          </a:p>
          <a:p>
            <a:pPr lvl="1">
              <a:buFont typeface="Wingdings" panose="05000000000000000000" pitchFamily="2" charset="2"/>
              <a:buChar char="§"/>
            </a:pPr>
            <a:r>
              <a:rPr lang="en-US" b="1" dirty="0">
                <a:solidFill>
                  <a:srgbClr val="FFFF00"/>
                </a:solidFill>
              </a:rPr>
              <a:t>Intoxicated patient punches nurse’s aide.</a:t>
            </a:r>
          </a:p>
        </p:txBody>
      </p:sp>
      <p:sp>
        <p:nvSpPr>
          <p:cNvPr id="4" name="Date Placeholder 3">
            <a:extLst>
              <a:ext uri="{FF2B5EF4-FFF2-40B4-BE49-F238E27FC236}">
                <a16:creationId xmlns:a16="http://schemas.microsoft.com/office/drawing/2014/main" id="{33E8AD60-EDBD-4B78-BCAE-E22A695F1588}"/>
              </a:ext>
            </a:extLst>
          </p:cNvPr>
          <p:cNvSpPr>
            <a:spLocks noGrp="1"/>
          </p:cNvSpPr>
          <p:nvPr>
            <p:ph type="dt" sz="half" idx="10"/>
          </p:nvPr>
        </p:nvSpPr>
        <p:spPr/>
        <p:txBody>
          <a:bodyPr/>
          <a:lstStyle/>
          <a:p>
            <a:pPr>
              <a:defRPr/>
            </a:pPr>
            <a:fld id="{665332F0-693C-4A9C-AE5F-7ED72150DB22}" type="datetime1">
              <a:rPr lang="en-US" smtClean="0"/>
              <a:t>9/27/2022</a:t>
            </a:fld>
            <a:endParaRPr lang="en-US" dirty="0"/>
          </a:p>
        </p:txBody>
      </p:sp>
      <p:sp>
        <p:nvSpPr>
          <p:cNvPr id="5" name="Footer Placeholder 4">
            <a:extLst>
              <a:ext uri="{FF2B5EF4-FFF2-40B4-BE49-F238E27FC236}">
                <a16:creationId xmlns:a16="http://schemas.microsoft.com/office/drawing/2014/main" id="{BA0A47F6-D8F8-4C6B-9CD3-EEB806E7559A}"/>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1186440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0580-8BA4-42CC-9DC6-F81831FEE831}"/>
              </a:ext>
            </a:extLst>
          </p:cNvPr>
          <p:cNvSpPr>
            <a:spLocks noGrp="1"/>
          </p:cNvSpPr>
          <p:nvPr>
            <p:ph type="title"/>
          </p:nvPr>
        </p:nvSpPr>
        <p:spPr/>
        <p:txBody>
          <a:bodyPr/>
          <a:lstStyle/>
          <a:p>
            <a:r>
              <a:rPr lang="en-US" dirty="0">
                <a:solidFill>
                  <a:srgbClr val="FFFF00"/>
                </a:solidFill>
              </a:rPr>
              <a:t>Types of Workplace Violence</a:t>
            </a:r>
          </a:p>
        </p:txBody>
      </p:sp>
      <p:sp>
        <p:nvSpPr>
          <p:cNvPr id="3" name="Content Placeholder 2">
            <a:extLst>
              <a:ext uri="{FF2B5EF4-FFF2-40B4-BE49-F238E27FC236}">
                <a16:creationId xmlns:a16="http://schemas.microsoft.com/office/drawing/2014/main" id="{C0BA46C3-C8F1-402B-8A64-F42B7975176B}"/>
              </a:ext>
            </a:extLst>
          </p:cNvPr>
          <p:cNvSpPr>
            <a:spLocks noGrp="1"/>
          </p:cNvSpPr>
          <p:nvPr>
            <p:ph idx="1"/>
          </p:nvPr>
        </p:nvSpPr>
        <p:spPr>
          <a:xfrm>
            <a:off x="514350" y="1219200"/>
            <a:ext cx="9258300" cy="4525963"/>
          </a:xfrm>
        </p:spPr>
        <p:txBody>
          <a:bodyPr/>
          <a:lstStyle/>
          <a:p>
            <a:pPr>
              <a:buFont typeface="Arial" panose="020B0604020202020204" pitchFamily="34" charset="0"/>
              <a:buChar char="•"/>
            </a:pPr>
            <a:r>
              <a:rPr lang="en-US" b="1" dirty="0">
                <a:solidFill>
                  <a:srgbClr val="FFFF00"/>
                </a:solidFill>
              </a:rPr>
              <a:t>Type III: Perpetrator is a current or former employee of the workplace.  </a:t>
            </a:r>
          </a:p>
          <a:p>
            <a:pPr lvl="1">
              <a:buFont typeface="Arial" panose="020B0604020202020204" pitchFamily="34" charset="0"/>
              <a:buChar char="•"/>
            </a:pPr>
            <a:r>
              <a:rPr lang="en-US" b="1" dirty="0">
                <a:solidFill>
                  <a:srgbClr val="FFFF00"/>
                </a:solidFill>
              </a:rPr>
              <a:t>Recently terminated employee assaults former manager/employees.</a:t>
            </a:r>
          </a:p>
        </p:txBody>
      </p:sp>
      <p:sp>
        <p:nvSpPr>
          <p:cNvPr id="4" name="Date Placeholder 3">
            <a:extLst>
              <a:ext uri="{FF2B5EF4-FFF2-40B4-BE49-F238E27FC236}">
                <a16:creationId xmlns:a16="http://schemas.microsoft.com/office/drawing/2014/main" id="{33E8AD60-EDBD-4B78-BCAE-E22A695F1588}"/>
              </a:ext>
            </a:extLst>
          </p:cNvPr>
          <p:cNvSpPr>
            <a:spLocks noGrp="1"/>
          </p:cNvSpPr>
          <p:nvPr>
            <p:ph type="dt" sz="half" idx="10"/>
          </p:nvPr>
        </p:nvSpPr>
        <p:spPr/>
        <p:txBody>
          <a:bodyPr/>
          <a:lstStyle/>
          <a:p>
            <a:pPr>
              <a:defRPr/>
            </a:pPr>
            <a:fld id="{2E7A6B6D-FE19-45BB-B58E-5D74D0E86CC0}" type="datetime1">
              <a:rPr lang="en-US" smtClean="0"/>
              <a:t>9/27/2022</a:t>
            </a:fld>
            <a:endParaRPr lang="en-US" dirty="0"/>
          </a:p>
        </p:txBody>
      </p:sp>
      <p:sp>
        <p:nvSpPr>
          <p:cNvPr id="5" name="Footer Placeholder 4">
            <a:extLst>
              <a:ext uri="{FF2B5EF4-FFF2-40B4-BE49-F238E27FC236}">
                <a16:creationId xmlns:a16="http://schemas.microsoft.com/office/drawing/2014/main" id="{BA0A47F6-D8F8-4C6B-9CD3-EEB806E7559A}"/>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5410612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0580-8BA4-42CC-9DC6-F81831FEE831}"/>
              </a:ext>
            </a:extLst>
          </p:cNvPr>
          <p:cNvSpPr>
            <a:spLocks noGrp="1"/>
          </p:cNvSpPr>
          <p:nvPr>
            <p:ph type="title"/>
          </p:nvPr>
        </p:nvSpPr>
        <p:spPr/>
        <p:txBody>
          <a:bodyPr/>
          <a:lstStyle/>
          <a:p>
            <a:r>
              <a:rPr lang="en-US" dirty="0">
                <a:solidFill>
                  <a:srgbClr val="FFFF00"/>
                </a:solidFill>
              </a:rPr>
              <a:t>Types of Workplace Violence</a:t>
            </a:r>
          </a:p>
        </p:txBody>
      </p:sp>
      <p:sp>
        <p:nvSpPr>
          <p:cNvPr id="3" name="Content Placeholder 2">
            <a:extLst>
              <a:ext uri="{FF2B5EF4-FFF2-40B4-BE49-F238E27FC236}">
                <a16:creationId xmlns:a16="http://schemas.microsoft.com/office/drawing/2014/main" id="{C0BA46C3-C8F1-402B-8A64-F42B7975176B}"/>
              </a:ext>
            </a:extLst>
          </p:cNvPr>
          <p:cNvSpPr>
            <a:spLocks noGrp="1"/>
          </p:cNvSpPr>
          <p:nvPr>
            <p:ph idx="1"/>
          </p:nvPr>
        </p:nvSpPr>
        <p:spPr>
          <a:xfrm>
            <a:off x="514350" y="1219200"/>
            <a:ext cx="9258300" cy="4525963"/>
          </a:xfrm>
        </p:spPr>
        <p:txBody>
          <a:bodyPr/>
          <a:lstStyle/>
          <a:p>
            <a:pPr>
              <a:buFont typeface="Wingdings" panose="05000000000000000000" pitchFamily="2" charset="2"/>
              <a:buChar char="§"/>
            </a:pPr>
            <a:r>
              <a:rPr lang="en-US" b="1" dirty="0">
                <a:solidFill>
                  <a:srgbClr val="FFFF00"/>
                </a:solidFill>
              </a:rPr>
              <a:t>Type IV: Perpetrator has a personal relationship with employees, none with the workplace. </a:t>
            </a:r>
          </a:p>
          <a:p>
            <a:pPr lvl="1">
              <a:buFont typeface="Wingdings" panose="05000000000000000000" pitchFamily="2" charset="2"/>
              <a:buChar char="§"/>
            </a:pPr>
            <a:r>
              <a:rPr lang="en-US" b="1" dirty="0">
                <a:solidFill>
                  <a:srgbClr val="FFFF00"/>
                </a:solidFill>
              </a:rPr>
              <a:t>Ex-husband stalks and assaults ex-wife at her place of work.</a:t>
            </a:r>
          </a:p>
        </p:txBody>
      </p:sp>
      <p:sp>
        <p:nvSpPr>
          <p:cNvPr id="4" name="Date Placeholder 3">
            <a:extLst>
              <a:ext uri="{FF2B5EF4-FFF2-40B4-BE49-F238E27FC236}">
                <a16:creationId xmlns:a16="http://schemas.microsoft.com/office/drawing/2014/main" id="{33E8AD60-EDBD-4B78-BCAE-E22A695F1588}"/>
              </a:ext>
            </a:extLst>
          </p:cNvPr>
          <p:cNvSpPr>
            <a:spLocks noGrp="1"/>
          </p:cNvSpPr>
          <p:nvPr>
            <p:ph type="dt" sz="half" idx="10"/>
          </p:nvPr>
        </p:nvSpPr>
        <p:spPr/>
        <p:txBody>
          <a:bodyPr/>
          <a:lstStyle/>
          <a:p>
            <a:pPr>
              <a:defRPr/>
            </a:pPr>
            <a:fld id="{803E3397-5FFF-46D4-8EAB-437FC92092B3}" type="datetime1">
              <a:rPr lang="en-US" smtClean="0"/>
              <a:t>9/27/2022</a:t>
            </a:fld>
            <a:endParaRPr lang="en-US" dirty="0"/>
          </a:p>
        </p:txBody>
      </p:sp>
      <p:sp>
        <p:nvSpPr>
          <p:cNvPr id="5" name="Footer Placeholder 4">
            <a:extLst>
              <a:ext uri="{FF2B5EF4-FFF2-40B4-BE49-F238E27FC236}">
                <a16:creationId xmlns:a16="http://schemas.microsoft.com/office/drawing/2014/main" id="{BA0A47F6-D8F8-4C6B-9CD3-EEB806E7559A}"/>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31480873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96A7-8C35-43E9-886E-FDBE83E74129}"/>
              </a:ext>
            </a:extLst>
          </p:cNvPr>
          <p:cNvSpPr>
            <a:spLocks noGrp="1"/>
          </p:cNvSpPr>
          <p:nvPr>
            <p:ph type="title"/>
          </p:nvPr>
        </p:nvSpPr>
        <p:spPr/>
        <p:txBody>
          <a:bodyPr/>
          <a:lstStyle/>
          <a:p>
            <a:r>
              <a:rPr lang="en-US" dirty="0">
                <a:solidFill>
                  <a:srgbClr val="FFFF00"/>
                </a:solidFill>
              </a:rPr>
              <a:t>Behavioral Threat Assessment Healthcare System, Purcell, 2018</a:t>
            </a:r>
          </a:p>
        </p:txBody>
      </p:sp>
      <p:sp>
        <p:nvSpPr>
          <p:cNvPr id="3" name="Content Placeholder 2">
            <a:extLst>
              <a:ext uri="{FF2B5EF4-FFF2-40B4-BE49-F238E27FC236}">
                <a16:creationId xmlns:a16="http://schemas.microsoft.com/office/drawing/2014/main" id="{A34A2134-1BB8-4D4F-8797-CBC0CCF444FC}"/>
              </a:ext>
            </a:extLst>
          </p:cNvPr>
          <p:cNvSpPr>
            <a:spLocks noGrp="1"/>
          </p:cNvSpPr>
          <p:nvPr>
            <p:ph idx="1"/>
          </p:nvPr>
        </p:nvSpPr>
        <p:spPr/>
        <p:txBody>
          <a:bodyPr/>
          <a:lstStyle/>
          <a:p>
            <a:pPr marL="514350" indent="-514350">
              <a:buFont typeface="+mj-lt"/>
              <a:buAutoNum type="arabicPeriod"/>
            </a:pPr>
            <a:r>
              <a:rPr lang="en-US" b="1" dirty="0">
                <a:solidFill>
                  <a:srgbClr val="FFFF00"/>
                </a:solidFill>
              </a:rPr>
              <a:t>Threat assessment teams function best when they are embedded in a comprehensive violence prevention program.</a:t>
            </a:r>
          </a:p>
          <a:p>
            <a:pPr marL="514350" indent="-514350">
              <a:buFont typeface="+mj-lt"/>
              <a:buAutoNum type="arabicPeriod"/>
            </a:pPr>
            <a:r>
              <a:rPr lang="en-US" b="1" dirty="0">
                <a:solidFill>
                  <a:srgbClr val="FFFF00"/>
                </a:solidFill>
              </a:rPr>
              <a:t>The gold standard in threat assessment combines standardized assessment and inter-disciplinary professional discussion; abandon either at your peril.</a:t>
            </a:r>
          </a:p>
        </p:txBody>
      </p:sp>
      <p:sp>
        <p:nvSpPr>
          <p:cNvPr id="4" name="Date Placeholder 3">
            <a:extLst>
              <a:ext uri="{FF2B5EF4-FFF2-40B4-BE49-F238E27FC236}">
                <a16:creationId xmlns:a16="http://schemas.microsoft.com/office/drawing/2014/main" id="{38C456A9-EEA8-4584-9E5E-6D688D211F53}"/>
              </a:ext>
            </a:extLst>
          </p:cNvPr>
          <p:cNvSpPr>
            <a:spLocks noGrp="1"/>
          </p:cNvSpPr>
          <p:nvPr>
            <p:ph type="dt" sz="half" idx="10"/>
          </p:nvPr>
        </p:nvSpPr>
        <p:spPr/>
        <p:txBody>
          <a:bodyPr/>
          <a:lstStyle/>
          <a:p>
            <a:pPr>
              <a:defRPr/>
            </a:pPr>
            <a:fld id="{EF2BA2C6-073B-40BA-B05A-2C4EB2BB1859}" type="datetime1">
              <a:rPr lang="en-US" smtClean="0"/>
              <a:t>9/27/2022</a:t>
            </a:fld>
            <a:endParaRPr lang="en-US" dirty="0"/>
          </a:p>
        </p:txBody>
      </p:sp>
      <p:sp>
        <p:nvSpPr>
          <p:cNvPr id="5" name="Footer Placeholder 4">
            <a:extLst>
              <a:ext uri="{FF2B5EF4-FFF2-40B4-BE49-F238E27FC236}">
                <a16:creationId xmlns:a16="http://schemas.microsoft.com/office/drawing/2014/main" id="{35FBAC74-CC94-4A38-8A86-BA721F939DF6}"/>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17347579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96A7-8C35-43E9-886E-FDBE83E74129}"/>
              </a:ext>
            </a:extLst>
          </p:cNvPr>
          <p:cNvSpPr>
            <a:spLocks noGrp="1"/>
          </p:cNvSpPr>
          <p:nvPr>
            <p:ph type="title"/>
          </p:nvPr>
        </p:nvSpPr>
        <p:spPr/>
        <p:txBody>
          <a:bodyPr/>
          <a:lstStyle/>
          <a:p>
            <a:r>
              <a:rPr lang="en-US" dirty="0">
                <a:solidFill>
                  <a:srgbClr val="FFFF00"/>
                </a:solidFill>
              </a:rPr>
              <a:t>Behavioral Threat Assessment Healthcare System, Purcell, 2018</a:t>
            </a:r>
          </a:p>
        </p:txBody>
      </p:sp>
      <p:sp>
        <p:nvSpPr>
          <p:cNvPr id="3" name="Content Placeholder 2">
            <a:extLst>
              <a:ext uri="{FF2B5EF4-FFF2-40B4-BE49-F238E27FC236}">
                <a16:creationId xmlns:a16="http://schemas.microsoft.com/office/drawing/2014/main" id="{A34A2134-1BB8-4D4F-8797-CBC0CCF444FC}"/>
              </a:ext>
            </a:extLst>
          </p:cNvPr>
          <p:cNvSpPr>
            <a:spLocks noGrp="1"/>
          </p:cNvSpPr>
          <p:nvPr>
            <p:ph idx="1"/>
          </p:nvPr>
        </p:nvSpPr>
        <p:spPr/>
        <p:txBody>
          <a:bodyPr/>
          <a:lstStyle/>
          <a:p>
            <a:pPr marL="514350" indent="-514350">
              <a:buFont typeface="+mj-lt"/>
              <a:buAutoNum type="arabicPeriod" startAt="3"/>
            </a:pPr>
            <a:r>
              <a:rPr lang="en-US" b="1" dirty="0">
                <a:solidFill>
                  <a:srgbClr val="FFFF00"/>
                </a:solidFill>
              </a:rPr>
              <a:t>Threat assessment teams are strongest when they include diverse voices, and when every member feels empowered to ask questions and to share their perspective.</a:t>
            </a:r>
          </a:p>
          <a:p>
            <a:pPr marL="514350" indent="-514350">
              <a:buFont typeface="+mj-lt"/>
              <a:buAutoNum type="arabicPeriod" startAt="3"/>
            </a:pPr>
            <a:r>
              <a:rPr lang="en-US" b="1" dirty="0">
                <a:solidFill>
                  <a:srgbClr val="FFFF00"/>
                </a:solidFill>
              </a:rPr>
              <a:t>A threat is in the eye (and the body) of the beholder. It is no less real, and no less significant, for that fact.</a:t>
            </a:r>
          </a:p>
        </p:txBody>
      </p:sp>
      <p:sp>
        <p:nvSpPr>
          <p:cNvPr id="4" name="Date Placeholder 3">
            <a:extLst>
              <a:ext uri="{FF2B5EF4-FFF2-40B4-BE49-F238E27FC236}">
                <a16:creationId xmlns:a16="http://schemas.microsoft.com/office/drawing/2014/main" id="{38C456A9-EEA8-4584-9E5E-6D688D211F53}"/>
              </a:ext>
            </a:extLst>
          </p:cNvPr>
          <p:cNvSpPr>
            <a:spLocks noGrp="1"/>
          </p:cNvSpPr>
          <p:nvPr>
            <p:ph type="dt" sz="half" idx="10"/>
          </p:nvPr>
        </p:nvSpPr>
        <p:spPr/>
        <p:txBody>
          <a:bodyPr/>
          <a:lstStyle/>
          <a:p>
            <a:pPr>
              <a:defRPr/>
            </a:pPr>
            <a:fld id="{7468FFA6-AE94-4097-BC1E-50170E8B11C6}" type="datetime1">
              <a:rPr lang="en-US" smtClean="0"/>
              <a:t>9/27/2022</a:t>
            </a:fld>
            <a:endParaRPr lang="en-US" dirty="0"/>
          </a:p>
        </p:txBody>
      </p:sp>
      <p:sp>
        <p:nvSpPr>
          <p:cNvPr id="5" name="Footer Placeholder 4">
            <a:extLst>
              <a:ext uri="{FF2B5EF4-FFF2-40B4-BE49-F238E27FC236}">
                <a16:creationId xmlns:a16="http://schemas.microsoft.com/office/drawing/2014/main" id="{35FBAC74-CC94-4A38-8A86-BA721F939DF6}"/>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14717113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96A7-8C35-43E9-886E-FDBE83E74129}"/>
              </a:ext>
            </a:extLst>
          </p:cNvPr>
          <p:cNvSpPr>
            <a:spLocks noGrp="1"/>
          </p:cNvSpPr>
          <p:nvPr>
            <p:ph type="title"/>
          </p:nvPr>
        </p:nvSpPr>
        <p:spPr/>
        <p:txBody>
          <a:bodyPr/>
          <a:lstStyle/>
          <a:p>
            <a:r>
              <a:rPr lang="en-US" dirty="0">
                <a:solidFill>
                  <a:srgbClr val="FFFF00"/>
                </a:solidFill>
              </a:rPr>
              <a:t>Behavioral Threat Assessment Healthcare System, Purcell, 2018</a:t>
            </a:r>
          </a:p>
        </p:txBody>
      </p:sp>
      <p:sp>
        <p:nvSpPr>
          <p:cNvPr id="3" name="Content Placeholder 2">
            <a:extLst>
              <a:ext uri="{FF2B5EF4-FFF2-40B4-BE49-F238E27FC236}">
                <a16:creationId xmlns:a16="http://schemas.microsoft.com/office/drawing/2014/main" id="{A34A2134-1BB8-4D4F-8797-CBC0CCF444FC}"/>
              </a:ext>
            </a:extLst>
          </p:cNvPr>
          <p:cNvSpPr>
            <a:spLocks noGrp="1"/>
          </p:cNvSpPr>
          <p:nvPr>
            <p:ph idx="1"/>
          </p:nvPr>
        </p:nvSpPr>
        <p:spPr/>
        <p:txBody>
          <a:bodyPr/>
          <a:lstStyle/>
          <a:p>
            <a:pPr marL="514350" indent="-514350">
              <a:buFont typeface="+mj-lt"/>
              <a:buAutoNum type="arabicPeriod" startAt="5"/>
            </a:pPr>
            <a:r>
              <a:rPr lang="en-US" b="1" dirty="0">
                <a:solidFill>
                  <a:srgbClr val="FFFF00"/>
                </a:solidFill>
              </a:rPr>
              <a:t>Threat assessment is (mostly) evidence-based, but threat response is (mostly) values-driven; choose those values consciously and wisely.</a:t>
            </a:r>
          </a:p>
          <a:p>
            <a:pPr marL="514350" indent="-514350">
              <a:buFont typeface="+mj-lt"/>
              <a:buAutoNum type="arabicPeriod" startAt="5"/>
            </a:pPr>
            <a:r>
              <a:rPr lang="en-US" b="1" dirty="0">
                <a:solidFill>
                  <a:srgbClr val="FFFF00"/>
                </a:solidFill>
              </a:rPr>
              <a:t>Patient record flags and other warning systems </a:t>
            </a:r>
            <a:r>
              <a:rPr lang="en-US" b="1" i="1" dirty="0">
                <a:solidFill>
                  <a:srgbClr val="FFFF00"/>
                </a:solidFill>
              </a:rPr>
              <a:t>do </a:t>
            </a:r>
            <a:r>
              <a:rPr lang="en-US" b="1" dirty="0">
                <a:solidFill>
                  <a:srgbClr val="FFFF00"/>
                </a:solidFill>
              </a:rPr>
              <a:t>stigmatize; they are also necessary. Apply with extreme caution.</a:t>
            </a:r>
          </a:p>
        </p:txBody>
      </p:sp>
      <p:sp>
        <p:nvSpPr>
          <p:cNvPr id="4" name="Date Placeholder 3">
            <a:extLst>
              <a:ext uri="{FF2B5EF4-FFF2-40B4-BE49-F238E27FC236}">
                <a16:creationId xmlns:a16="http://schemas.microsoft.com/office/drawing/2014/main" id="{38C456A9-EEA8-4584-9E5E-6D688D211F53}"/>
              </a:ext>
            </a:extLst>
          </p:cNvPr>
          <p:cNvSpPr>
            <a:spLocks noGrp="1"/>
          </p:cNvSpPr>
          <p:nvPr>
            <p:ph type="dt" sz="half" idx="10"/>
          </p:nvPr>
        </p:nvSpPr>
        <p:spPr/>
        <p:txBody>
          <a:bodyPr/>
          <a:lstStyle/>
          <a:p>
            <a:pPr>
              <a:defRPr/>
            </a:pPr>
            <a:fld id="{4D8194C8-3843-4E78-B2D9-934BC79C0F13}" type="datetime1">
              <a:rPr lang="en-US" smtClean="0"/>
              <a:t>9/27/2022</a:t>
            </a:fld>
            <a:endParaRPr lang="en-US" dirty="0"/>
          </a:p>
        </p:txBody>
      </p:sp>
      <p:sp>
        <p:nvSpPr>
          <p:cNvPr id="5" name="Footer Placeholder 4">
            <a:extLst>
              <a:ext uri="{FF2B5EF4-FFF2-40B4-BE49-F238E27FC236}">
                <a16:creationId xmlns:a16="http://schemas.microsoft.com/office/drawing/2014/main" id="{35FBAC74-CC94-4A38-8A86-BA721F939DF6}"/>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94487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F838D-E7D9-4DC6-958A-8598BD2B6AF7}"/>
              </a:ext>
            </a:extLst>
          </p:cNvPr>
          <p:cNvSpPr>
            <a:spLocks noGrp="1"/>
          </p:cNvSpPr>
          <p:nvPr>
            <p:ph type="dt" sz="half" idx="10"/>
          </p:nvPr>
        </p:nvSpPr>
        <p:spPr/>
        <p:txBody>
          <a:bodyPr/>
          <a:lstStyle/>
          <a:p>
            <a:pPr>
              <a:defRPr/>
            </a:pPr>
            <a:fld id="{9BB54291-9B22-470B-A7C9-4F6D24DA7729}" type="datetime1">
              <a:rPr lang="en-US" smtClean="0"/>
              <a:t>9/27/2022</a:t>
            </a:fld>
            <a:endParaRPr lang="en-US" dirty="0"/>
          </a:p>
        </p:txBody>
      </p:sp>
      <p:sp>
        <p:nvSpPr>
          <p:cNvPr id="3" name="Footer Placeholder 2">
            <a:extLst>
              <a:ext uri="{FF2B5EF4-FFF2-40B4-BE49-F238E27FC236}">
                <a16:creationId xmlns:a16="http://schemas.microsoft.com/office/drawing/2014/main" id="{FAC7DC9C-6AE3-48B9-ADD6-1F1E7440EB66}"/>
              </a:ext>
            </a:extLst>
          </p:cNvPr>
          <p:cNvSpPr>
            <a:spLocks noGrp="1"/>
          </p:cNvSpPr>
          <p:nvPr>
            <p:ph type="ftr" sz="quarter" idx="12"/>
          </p:nvPr>
        </p:nvSpPr>
        <p:spPr/>
        <p:txBody>
          <a:bodyPr/>
          <a:lstStyle/>
          <a:p>
            <a:pPr>
              <a:defRPr/>
            </a:pPr>
            <a:r>
              <a:rPr lang="en-US" dirty="0"/>
              <a:t>St. Cloud, MN 09302022</a:t>
            </a:r>
          </a:p>
        </p:txBody>
      </p:sp>
      <p:pic>
        <p:nvPicPr>
          <p:cNvPr id="6" name="Picture 5">
            <a:extLst>
              <a:ext uri="{FF2B5EF4-FFF2-40B4-BE49-F238E27FC236}">
                <a16:creationId xmlns:a16="http://schemas.microsoft.com/office/drawing/2014/main" id="{D6487A89-0DC6-472A-9684-E7ADC0867D2F}"/>
              </a:ext>
            </a:extLst>
          </p:cNvPr>
          <p:cNvPicPr>
            <a:picLocks noChangeAspect="1"/>
          </p:cNvPicPr>
          <p:nvPr/>
        </p:nvPicPr>
        <p:blipFill>
          <a:blip r:embed="rId2"/>
          <a:stretch>
            <a:fillRect/>
          </a:stretch>
        </p:blipFill>
        <p:spPr>
          <a:xfrm>
            <a:off x="647700" y="990600"/>
            <a:ext cx="8991600" cy="5029200"/>
          </a:xfrm>
          <a:prstGeom prst="rect">
            <a:avLst/>
          </a:prstGeom>
        </p:spPr>
      </p:pic>
      <p:sp>
        <p:nvSpPr>
          <p:cNvPr id="7" name="TextBox 6">
            <a:extLst>
              <a:ext uri="{FF2B5EF4-FFF2-40B4-BE49-F238E27FC236}">
                <a16:creationId xmlns:a16="http://schemas.microsoft.com/office/drawing/2014/main" id="{30563B06-1EC3-44D6-94C4-5EA43E418F75}"/>
              </a:ext>
            </a:extLst>
          </p:cNvPr>
          <p:cNvSpPr txBox="1"/>
          <p:nvPr/>
        </p:nvSpPr>
        <p:spPr>
          <a:xfrm>
            <a:off x="2628900" y="381000"/>
            <a:ext cx="4876800" cy="461665"/>
          </a:xfrm>
          <a:prstGeom prst="rect">
            <a:avLst/>
          </a:prstGeom>
          <a:noFill/>
        </p:spPr>
        <p:txBody>
          <a:bodyPr wrap="square" rtlCol="0">
            <a:spAutoFit/>
          </a:bodyPr>
          <a:lstStyle/>
          <a:p>
            <a:r>
              <a:rPr lang="en-US" dirty="0"/>
              <a:t>Bureau of Labor Statistics, 2013</a:t>
            </a:r>
          </a:p>
        </p:txBody>
      </p:sp>
    </p:spTree>
    <p:extLst>
      <p:ext uri="{BB962C8B-B14F-4D97-AF65-F5344CB8AC3E}">
        <p14:creationId xmlns:p14="http://schemas.microsoft.com/office/powerpoint/2010/main" val="7079786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96A7-8C35-43E9-886E-FDBE83E74129}"/>
              </a:ext>
            </a:extLst>
          </p:cNvPr>
          <p:cNvSpPr>
            <a:spLocks noGrp="1"/>
          </p:cNvSpPr>
          <p:nvPr>
            <p:ph type="title"/>
          </p:nvPr>
        </p:nvSpPr>
        <p:spPr/>
        <p:txBody>
          <a:bodyPr/>
          <a:lstStyle/>
          <a:p>
            <a:r>
              <a:rPr lang="en-US" dirty="0">
                <a:solidFill>
                  <a:srgbClr val="FFFF00"/>
                </a:solidFill>
              </a:rPr>
              <a:t>Behavioral Threat Assessment Healthcare System, Purcell, 2018</a:t>
            </a:r>
          </a:p>
        </p:txBody>
      </p:sp>
      <p:sp>
        <p:nvSpPr>
          <p:cNvPr id="3" name="Content Placeholder 2">
            <a:extLst>
              <a:ext uri="{FF2B5EF4-FFF2-40B4-BE49-F238E27FC236}">
                <a16:creationId xmlns:a16="http://schemas.microsoft.com/office/drawing/2014/main" id="{A34A2134-1BB8-4D4F-8797-CBC0CCF444FC}"/>
              </a:ext>
            </a:extLst>
          </p:cNvPr>
          <p:cNvSpPr>
            <a:spLocks noGrp="1"/>
          </p:cNvSpPr>
          <p:nvPr>
            <p:ph idx="1"/>
          </p:nvPr>
        </p:nvSpPr>
        <p:spPr/>
        <p:txBody>
          <a:bodyPr/>
          <a:lstStyle/>
          <a:p>
            <a:pPr marL="514350" indent="-514350">
              <a:buFont typeface="+mj-lt"/>
              <a:buAutoNum type="arabicPeriod" startAt="7"/>
            </a:pPr>
            <a:r>
              <a:rPr lang="en-US" b="1" dirty="0">
                <a:solidFill>
                  <a:srgbClr val="FFFF00"/>
                </a:solidFill>
              </a:rPr>
              <a:t>Stay creative and be comprehensive when evaluating threat management options.</a:t>
            </a:r>
          </a:p>
          <a:p>
            <a:pPr marL="514350" indent="-514350">
              <a:buFont typeface="+mj-lt"/>
              <a:buAutoNum type="arabicPeriod" startAt="7"/>
            </a:pPr>
            <a:r>
              <a:rPr lang="en-US" b="1" dirty="0">
                <a:solidFill>
                  <a:srgbClr val="FFFF00"/>
                </a:solidFill>
              </a:rPr>
              <a:t>Always close the loop with the people impacted by your actions—including the reporter and the clinical team— even if the decision is to do nothing but watch and wait.</a:t>
            </a:r>
          </a:p>
        </p:txBody>
      </p:sp>
      <p:sp>
        <p:nvSpPr>
          <p:cNvPr id="4" name="Date Placeholder 3">
            <a:extLst>
              <a:ext uri="{FF2B5EF4-FFF2-40B4-BE49-F238E27FC236}">
                <a16:creationId xmlns:a16="http://schemas.microsoft.com/office/drawing/2014/main" id="{38C456A9-EEA8-4584-9E5E-6D688D211F53}"/>
              </a:ext>
            </a:extLst>
          </p:cNvPr>
          <p:cNvSpPr>
            <a:spLocks noGrp="1"/>
          </p:cNvSpPr>
          <p:nvPr>
            <p:ph type="dt" sz="half" idx="10"/>
          </p:nvPr>
        </p:nvSpPr>
        <p:spPr/>
        <p:txBody>
          <a:bodyPr/>
          <a:lstStyle/>
          <a:p>
            <a:pPr>
              <a:defRPr/>
            </a:pPr>
            <a:fld id="{EE03B91D-22FE-4C55-8D4B-F97EB19E1B7A}" type="datetime1">
              <a:rPr lang="en-US" smtClean="0"/>
              <a:t>9/27/2022</a:t>
            </a:fld>
            <a:endParaRPr lang="en-US" dirty="0"/>
          </a:p>
        </p:txBody>
      </p:sp>
      <p:sp>
        <p:nvSpPr>
          <p:cNvPr id="5" name="Footer Placeholder 4">
            <a:extLst>
              <a:ext uri="{FF2B5EF4-FFF2-40B4-BE49-F238E27FC236}">
                <a16:creationId xmlns:a16="http://schemas.microsoft.com/office/drawing/2014/main" id="{35FBAC74-CC94-4A38-8A86-BA721F939DF6}"/>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24815169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96A7-8C35-43E9-886E-FDBE83E74129}"/>
              </a:ext>
            </a:extLst>
          </p:cNvPr>
          <p:cNvSpPr>
            <a:spLocks noGrp="1"/>
          </p:cNvSpPr>
          <p:nvPr>
            <p:ph type="title"/>
          </p:nvPr>
        </p:nvSpPr>
        <p:spPr/>
        <p:txBody>
          <a:bodyPr/>
          <a:lstStyle/>
          <a:p>
            <a:r>
              <a:rPr lang="en-US" dirty="0">
                <a:solidFill>
                  <a:srgbClr val="FFFF00"/>
                </a:solidFill>
              </a:rPr>
              <a:t>Behavioral Threat Assessment Healthcare System, Purcell, 2018</a:t>
            </a:r>
          </a:p>
        </p:txBody>
      </p:sp>
      <p:sp>
        <p:nvSpPr>
          <p:cNvPr id="3" name="Content Placeholder 2">
            <a:extLst>
              <a:ext uri="{FF2B5EF4-FFF2-40B4-BE49-F238E27FC236}">
                <a16:creationId xmlns:a16="http://schemas.microsoft.com/office/drawing/2014/main" id="{A34A2134-1BB8-4D4F-8797-CBC0CCF444FC}"/>
              </a:ext>
            </a:extLst>
          </p:cNvPr>
          <p:cNvSpPr>
            <a:spLocks noGrp="1"/>
          </p:cNvSpPr>
          <p:nvPr>
            <p:ph idx="1"/>
          </p:nvPr>
        </p:nvSpPr>
        <p:spPr/>
        <p:txBody>
          <a:bodyPr/>
          <a:lstStyle/>
          <a:p>
            <a:pPr marL="514350" indent="-514350">
              <a:buFont typeface="+mj-lt"/>
              <a:buAutoNum type="arabicPeriod" startAt="9"/>
            </a:pPr>
            <a:r>
              <a:rPr lang="en-US" b="1" dirty="0">
                <a:solidFill>
                  <a:srgbClr val="FFFF00"/>
                </a:solidFill>
              </a:rPr>
              <a:t>Your threat management plans will not please everyone, but you must make a good faith effort to help people understand why you recommend the chosen course of action.</a:t>
            </a:r>
          </a:p>
          <a:p>
            <a:pPr marL="514350" indent="-514350">
              <a:buFont typeface="+mj-lt"/>
              <a:buAutoNum type="arabicPeriod" startAt="9"/>
            </a:pPr>
            <a:r>
              <a:rPr lang="en-US" b="1" dirty="0">
                <a:solidFill>
                  <a:srgbClr val="FFFF00"/>
                </a:solidFill>
              </a:rPr>
              <a:t>All assessments and actions are provisional; mistakes will be made and reality will change.</a:t>
            </a:r>
          </a:p>
        </p:txBody>
      </p:sp>
      <p:sp>
        <p:nvSpPr>
          <p:cNvPr id="4" name="Date Placeholder 3">
            <a:extLst>
              <a:ext uri="{FF2B5EF4-FFF2-40B4-BE49-F238E27FC236}">
                <a16:creationId xmlns:a16="http://schemas.microsoft.com/office/drawing/2014/main" id="{38C456A9-EEA8-4584-9E5E-6D688D211F53}"/>
              </a:ext>
            </a:extLst>
          </p:cNvPr>
          <p:cNvSpPr>
            <a:spLocks noGrp="1"/>
          </p:cNvSpPr>
          <p:nvPr>
            <p:ph type="dt" sz="half" idx="10"/>
          </p:nvPr>
        </p:nvSpPr>
        <p:spPr/>
        <p:txBody>
          <a:bodyPr/>
          <a:lstStyle/>
          <a:p>
            <a:pPr>
              <a:defRPr/>
            </a:pPr>
            <a:fld id="{59AF6669-E18E-4385-B98E-1BC43D1A169C}" type="datetime1">
              <a:rPr lang="en-US" smtClean="0"/>
              <a:t>9/27/2022</a:t>
            </a:fld>
            <a:endParaRPr lang="en-US" dirty="0"/>
          </a:p>
        </p:txBody>
      </p:sp>
      <p:sp>
        <p:nvSpPr>
          <p:cNvPr id="5" name="Footer Placeholder 4">
            <a:extLst>
              <a:ext uri="{FF2B5EF4-FFF2-40B4-BE49-F238E27FC236}">
                <a16:creationId xmlns:a16="http://schemas.microsoft.com/office/drawing/2014/main" id="{35FBAC74-CC94-4A38-8A86-BA721F939DF6}"/>
              </a:ext>
            </a:extLst>
          </p:cNvPr>
          <p:cNvSpPr>
            <a:spLocks noGrp="1"/>
          </p:cNvSpPr>
          <p:nvPr>
            <p:ph type="ftr" sz="quarter" idx="12"/>
          </p:nvPr>
        </p:nvSpPr>
        <p:spPr/>
        <p:txBody>
          <a:bodyPr/>
          <a:lstStyle/>
          <a:p>
            <a:pPr>
              <a:defRPr/>
            </a:pPr>
            <a:r>
              <a:rPr lang="en-US" dirty="0"/>
              <a:t>St. Cloud, MN 09302022</a:t>
            </a:r>
          </a:p>
        </p:txBody>
      </p:sp>
    </p:spTree>
    <p:extLst>
      <p:ext uri="{BB962C8B-B14F-4D97-AF65-F5344CB8AC3E}">
        <p14:creationId xmlns:p14="http://schemas.microsoft.com/office/powerpoint/2010/main" val="3932684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9772650" cy="1143000"/>
          </a:xfrm>
        </p:spPr>
        <p:txBody>
          <a:bodyPr/>
          <a:lstStyle/>
          <a:p>
            <a:pPr>
              <a:defRPr/>
            </a:pPr>
            <a:r>
              <a:rPr lang="en-US" sz="3600" b="1" i="0" dirty="0">
                <a:solidFill>
                  <a:srgbClr val="FFFF00"/>
                </a:solidFill>
                <a:latin typeface="+mn-lt"/>
                <a:ea typeface="ＭＳ Ｐゴシック" charset="0"/>
                <a:cs typeface="ＭＳ Ｐゴシック" charset="0"/>
              </a:rPr>
              <a:t>Risk Variables for Workplace Violence</a:t>
            </a:r>
          </a:p>
        </p:txBody>
      </p:sp>
      <p:sp>
        <p:nvSpPr>
          <p:cNvPr id="40963" name="Content Placeholder 2"/>
          <p:cNvSpPr>
            <a:spLocks noGrp="1"/>
          </p:cNvSpPr>
          <p:nvPr>
            <p:ph idx="1"/>
          </p:nvPr>
        </p:nvSpPr>
        <p:spPr/>
        <p:txBody>
          <a:bodyPr/>
          <a:lstStyle/>
          <a:p>
            <a:pPr>
              <a:buFont typeface="Wingdings" panose="05000000000000000000" pitchFamily="2" charset="2"/>
              <a:buChar char="v"/>
            </a:pPr>
            <a:r>
              <a:rPr lang="en-US" altLang="en-US" b="1" i="0" dirty="0">
                <a:solidFill>
                  <a:srgbClr val="FFFF00"/>
                </a:solidFill>
                <a:latin typeface="+mn-lt"/>
                <a:ea typeface="ＭＳ Ｐゴシック" pitchFamily="34" charset="-128"/>
              </a:rPr>
              <a:t>There is no mathematical formula for interpreting the variables</a:t>
            </a:r>
          </a:p>
          <a:p>
            <a:pPr>
              <a:buFont typeface="Wingdings" panose="05000000000000000000" pitchFamily="2" charset="2"/>
              <a:buChar char="v"/>
            </a:pPr>
            <a:r>
              <a:rPr lang="en-US" altLang="en-US" b="1" i="0" dirty="0">
                <a:solidFill>
                  <a:srgbClr val="FFFF00"/>
                </a:solidFill>
                <a:latin typeface="+mn-lt"/>
                <a:ea typeface="ＭＳ Ｐゴシック" pitchFamily="34" charset="-128"/>
              </a:rPr>
              <a:t>They are weighed and integrated into a total picture in individual cases</a:t>
            </a:r>
          </a:p>
          <a:p>
            <a:pPr>
              <a:buFont typeface="Wingdings" panose="05000000000000000000" pitchFamily="2" charset="2"/>
              <a:buChar char="v"/>
            </a:pPr>
            <a:r>
              <a:rPr lang="en-US" altLang="en-US" b="1" i="0" dirty="0">
                <a:solidFill>
                  <a:srgbClr val="FFFF00"/>
                </a:solidFill>
                <a:latin typeface="+mn-lt"/>
                <a:ea typeface="ＭＳ Ｐゴシック" pitchFamily="34" charset="-128"/>
              </a:rPr>
              <a:t>Remember: focus on dynamic factors in case management</a:t>
            </a:r>
          </a:p>
          <a:p>
            <a:pPr>
              <a:buFont typeface="Wingdings" panose="05000000000000000000" pitchFamily="2" charset="2"/>
              <a:buChar char="v"/>
            </a:pPr>
            <a:endParaRPr lang="en-US" altLang="en-US" b="1" i="0" dirty="0">
              <a:solidFill>
                <a:srgbClr val="FFFF00"/>
              </a:solidFill>
              <a:latin typeface="+mn-lt"/>
              <a:ea typeface="ＭＳ Ｐゴシック" pitchFamily="34" charset="-128"/>
            </a:endParaRPr>
          </a:p>
        </p:txBody>
      </p:sp>
      <p:sp>
        <p:nvSpPr>
          <p:cNvPr id="4" name="Footer Placeholder 3"/>
          <p:cNvSpPr>
            <a:spLocks noGrp="1"/>
          </p:cNvSpPr>
          <p:nvPr>
            <p:ph type="ftr" sz="quarter" idx="12"/>
          </p:nvPr>
        </p:nvSpPr>
        <p:spPr/>
        <p:txBody>
          <a:bodyPr/>
          <a:lstStyle/>
          <a:p>
            <a:pPr>
              <a:defRPr/>
            </a:pPr>
            <a:r>
              <a:rPr lang="en-US" dirty="0"/>
              <a:t>St. Cloud, MN 09302022</a:t>
            </a:r>
          </a:p>
        </p:txBody>
      </p:sp>
      <p:sp>
        <p:nvSpPr>
          <p:cNvPr id="3" name="Date Placeholder 2">
            <a:extLst>
              <a:ext uri="{FF2B5EF4-FFF2-40B4-BE49-F238E27FC236}">
                <a16:creationId xmlns:a16="http://schemas.microsoft.com/office/drawing/2014/main" id="{9736A905-5888-4B07-97D9-71A4F597E93C}"/>
              </a:ext>
            </a:extLst>
          </p:cNvPr>
          <p:cNvSpPr>
            <a:spLocks noGrp="1"/>
          </p:cNvSpPr>
          <p:nvPr>
            <p:ph type="dt" sz="half" idx="10"/>
          </p:nvPr>
        </p:nvSpPr>
        <p:spPr/>
        <p:txBody>
          <a:bodyPr/>
          <a:lstStyle/>
          <a:p>
            <a:pPr>
              <a:defRPr/>
            </a:pPr>
            <a:fld id="{D771CD8B-2BDA-4573-B745-ED1B980F6FC7}" type="datetime1">
              <a:rPr lang="en-US" smtClean="0"/>
              <a:t>9/27/2022</a:t>
            </a:fld>
            <a:endParaRPr lang="en-US" dirty="0"/>
          </a:p>
        </p:txBody>
      </p:sp>
    </p:spTree>
    <p:extLst>
      <p:ext uri="{BB962C8B-B14F-4D97-AF65-F5344CB8AC3E}">
        <p14:creationId xmlns:p14="http://schemas.microsoft.com/office/powerpoint/2010/main" val="28166205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81100" y="463550"/>
            <a:ext cx="7975600" cy="374650"/>
          </a:xfrm>
        </p:spPr>
        <p:txBody>
          <a:bodyPr>
            <a:noAutofit/>
          </a:bodyPr>
          <a:lstStyle/>
          <a:p>
            <a:pPr>
              <a:defRPr/>
            </a:pPr>
            <a:r>
              <a:rPr lang="en-US" sz="3600" b="1" i="0" dirty="0">
                <a:solidFill>
                  <a:srgbClr val="FFFF00"/>
                </a:solidFill>
                <a:latin typeface="+mn-lt"/>
                <a:ea typeface="ＭＳ Ｐゴシック" charset="0"/>
                <a:cs typeface="ＭＳ Ｐゴシック" charset="0"/>
              </a:rPr>
              <a:t>Red Flag Indicators</a:t>
            </a:r>
          </a:p>
        </p:txBody>
      </p:sp>
      <p:sp>
        <p:nvSpPr>
          <p:cNvPr id="63490" name="Rectangle 3"/>
          <p:cNvSpPr>
            <a:spLocks noGrp="1" noChangeArrowheads="1"/>
          </p:cNvSpPr>
          <p:nvPr>
            <p:ph type="body" idx="1"/>
          </p:nvPr>
        </p:nvSpPr>
        <p:spPr>
          <a:xfrm>
            <a:off x="1104900" y="1143001"/>
            <a:ext cx="8610600" cy="5648325"/>
          </a:xfrm>
        </p:spPr>
        <p:txBody>
          <a:bodyPr/>
          <a:lstStyle/>
          <a:p>
            <a:pPr>
              <a:buFontTx/>
              <a:buNone/>
            </a:pPr>
            <a:endParaRPr lang="en-US" sz="3600" b="1" i="0" dirty="0">
              <a:solidFill>
                <a:srgbClr val="FFFF00"/>
              </a:solidFill>
              <a:latin typeface="+mn-lt"/>
              <a:ea typeface="ＭＳ Ｐゴシック" charset="0"/>
              <a:cs typeface="ＭＳ Ｐゴシック" charset="0"/>
            </a:endParaRPr>
          </a:p>
          <a:p>
            <a:r>
              <a:rPr lang="en-US" b="1" i="0" dirty="0">
                <a:solidFill>
                  <a:srgbClr val="FFFF00"/>
                </a:solidFill>
                <a:latin typeface="+mn-lt"/>
                <a:ea typeface="ＭＳ Ｐゴシック" charset="0"/>
                <a:cs typeface="ＭＳ Ｐゴシック" charset="0"/>
              </a:rPr>
              <a:t>Motives for Violence</a:t>
            </a:r>
          </a:p>
          <a:p>
            <a:r>
              <a:rPr lang="en-US" b="1" i="0" dirty="0">
                <a:solidFill>
                  <a:srgbClr val="FFFF00"/>
                </a:solidFill>
                <a:latin typeface="+mn-lt"/>
                <a:ea typeface="ＭＳ Ｐゴシック" charset="0"/>
                <a:cs typeface="ＭＳ Ｐゴシック" charset="0"/>
              </a:rPr>
              <a:t>Homicidal Ideas, Fantasies, or Preoccupation</a:t>
            </a:r>
          </a:p>
          <a:p>
            <a:r>
              <a:rPr lang="en-US" b="1" i="0" dirty="0">
                <a:solidFill>
                  <a:srgbClr val="FFFF00"/>
                </a:solidFill>
                <a:latin typeface="+mn-lt"/>
                <a:ea typeface="ＭＳ Ｐゴシック" charset="0"/>
                <a:cs typeface="ＭＳ Ｐゴシック" charset="0"/>
              </a:rPr>
              <a:t>Violent Intentions and Expressed Threats</a:t>
            </a:r>
          </a:p>
          <a:p>
            <a:r>
              <a:rPr lang="en-US" b="1" i="0" dirty="0">
                <a:solidFill>
                  <a:srgbClr val="FFFF00"/>
                </a:solidFill>
                <a:latin typeface="+mn-lt"/>
                <a:ea typeface="ＭＳ Ｐゴシック" charset="0"/>
                <a:cs typeface="ＭＳ Ｐゴシック" charset="0"/>
              </a:rPr>
              <a:t>Weapons Skill and Access</a:t>
            </a:r>
          </a:p>
          <a:p>
            <a:r>
              <a:rPr lang="en-US" b="1" i="0" dirty="0">
                <a:solidFill>
                  <a:srgbClr val="FFFF00"/>
                </a:solidFill>
                <a:latin typeface="+mn-lt"/>
                <a:ea typeface="ＭＳ Ｐゴシック" charset="0"/>
                <a:cs typeface="ＭＳ Ｐゴシック" charset="0"/>
              </a:rPr>
              <a:t>Pre-attack Planning and Preparation</a:t>
            </a:r>
          </a:p>
          <a:p>
            <a:endParaRPr lang="en-US" b="1" i="0" dirty="0">
              <a:solidFill>
                <a:srgbClr val="FFFF00"/>
              </a:solidFill>
              <a:latin typeface="+mn-lt"/>
              <a:ea typeface="ＭＳ Ｐゴシック" charset="0"/>
              <a:cs typeface="ＭＳ Ｐゴシック" charset="0"/>
            </a:endParaRPr>
          </a:p>
          <a:p>
            <a:endParaRPr lang="en-US" b="1" i="0" dirty="0">
              <a:solidFill>
                <a:srgbClr val="FFFF00"/>
              </a:solidFill>
              <a:latin typeface="+mn-lt"/>
              <a:ea typeface="ＭＳ Ｐゴシック" charset="0"/>
              <a:cs typeface="ＭＳ Ｐゴシック" charset="0"/>
            </a:endParaRPr>
          </a:p>
          <a:p>
            <a:pPr algn="ctr">
              <a:buFont typeface="Wingdings" charset="0"/>
              <a:buNone/>
            </a:pPr>
            <a:endParaRPr lang="en-US" b="1" i="0" dirty="0">
              <a:solidFill>
                <a:srgbClr val="FFFF00"/>
              </a:solidFill>
              <a:latin typeface="+mn-lt"/>
              <a:ea typeface="ＭＳ Ｐゴシック" charset="0"/>
              <a:cs typeface="ＭＳ Ｐゴシック" charset="0"/>
            </a:endParaRPr>
          </a:p>
          <a:p>
            <a:endParaRPr lang="en-US" b="1" i="0" dirty="0">
              <a:solidFill>
                <a:srgbClr val="FFFF00"/>
              </a:solidFill>
              <a:latin typeface="+mn-lt"/>
              <a:ea typeface="ＭＳ Ｐゴシック" charset="0"/>
              <a:cs typeface="ＭＳ Ｐゴシック" charset="0"/>
            </a:endParaRPr>
          </a:p>
          <a:p>
            <a:endParaRPr lang="en-US" b="1" i="0" dirty="0">
              <a:solidFill>
                <a:srgbClr val="FFFF00"/>
              </a:solidFill>
              <a:latin typeface="+mn-lt"/>
              <a:ea typeface="ＭＳ Ｐゴシック" charset="0"/>
              <a:cs typeface="ＭＳ Ｐゴシック" charset="0"/>
            </a:endParaRPr>
          </a:p>
          <a:p>
            <a:endParaRPr lang="en-US" b="1" i="0" dirty="0">
              <a:solidFill>
                <a:srgbClr val="FFFF00"/>
              </a:solidFill>
              <a:latin typeface="+mn-lt"/>
              <a:ea typeface="ＭＳ Ｐゴシック" charset="0"/>
              <a:cs typeface="ＭＳ Ｐゴシック" charset="0"/>
            </a:endParaRP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18AE1145-6C24-4934-ABF8-64357FCA2A11}"/>
              </a:ext>
            </a:extLst>
          </p:cNvPr>
          <p:cNvSpPr>
            <a:spLocks noGrp="1"/>
          </p:cNvSpPr>
          <p:nvPr>
            <p:ph type="dt" sz="half" idx="10"/>
          </p:nvPr>
        </p:nvSpPr>
        <p:spPr/>
        <p:txBody>
          <a:bodyPr/>
          <a:lstStyle/>
          <a:p>
            <a:pPr>
              <a:defRPr/>
            </a:pPr>
            <a:fld id="{415D185D-CB24-4875-9FAA-45A6D281F620}" type="datetime1">
              <a:rPr lang="en-US" smtClean="0"/>
              <a:t>9/27/2022</a:t>
            </a:fld>
            <a:endParaRPr lang="en-US" dirty="0"/>
          </a:p>
        </p:txBody>
      </p:sp>
    </p:spTree>
    <p:extLst>
      <p:ext uri="{BB962C8B-B14F-4D97-AF65-F5344CB8AC3E}">
        <p14:creationId xmlns:p14="http://schemas.microsoft.com/office/powerpoint/2010/main" val="1781583878"/>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81100" y="228600"/>
            <a:ext cx="7670800" cy="311150"/>
          </a:xfrm>
        </p:spPr>
        <p:txBody>
          <a:bodyPr/>
          <a:lstStyle/>
          <a:p>
            <a:pPr marL="552450" indent="-552450" algn="l" eaLnBrk="1" hangingPunct="1">
              <a:defRPr/>
            </a:pPr>
            <a:r>
              <a:rPr lang="en-US" sz="3200" b="1" i="0" dirty="0">
                <a:solidFill>
                  <a:srgbClr val="FFFF00"/>
                </a:solidFill>
                <a:latin typeface="+mn-lt"/>
                <a:ea typeface="ＭＳ Ｐゴシック" charset="0"/>
                <a:cs typeface="ＭＳ Ｐゴシック" charset="0"/>
              </a:rPr>
              <a:t>Motives for Violence</a:t>
            </a:r>
          </a:p>
        </p:txBody>
      </p:sp>
      <p:sp>
        <p:nvSpPr>
          <p:cNvPr id="64514" name="Rectangle 3"/>
          <p:cNvSpPr>
            <a:spLocks noGrp="1" noChangeArrowheads="1"/>
          </p:cNvSpPr>
          <p:nvPr>
            <p:ph type="body" idx="1"/>
          </p:nvPr>
        </p:nvSpPr>
        <p:spPr>
          <a:xfrm>
            <a:off x="1409700" y="762001"/>
            <a:ext cx="7772400" cy="3101975"/>
          </a:xfrm>
        </p:spPr>
        <p:txBody>
          <a:bodyPr/>
          <a:lstStyle/>
          <a:p>
            <a:pPr marL="438150" indent="-438150" eaLnBrk="1" hangingPunct="1">
              <a:lnSpc>
                <a:spcPct val="95000"/>
              </a:lnSpc>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 </a:t>
            </a:r>
          </a:p>
          <a:p>
            <a:pPr marL="438150" indent="-438150" eaLnBrk="1" hangingPunct="1">
              <a:lnSpc>
                <a:spcPct val="95000"/>
              </a:lnSpc>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Evidence of felt motive to act violently as a legitimate means to address a grievance or achieve an objective </a:t>
            </a:r>
          </a:p>
          <a:p>
            <a:pPr marL="438150" indent="-438150" eaLnBrk="1" hangingPunct="1">
              <a:lnSpc>
                <a:spcPct val="95000"/>
              </a:lnSpc>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For example, to:</a:t>
            </a:r>
          </a:p>
          <a:p>
            <a:pPr marL="625475" lvl="1" indent="-225425" eaLnBrk="1" hangingPunct="1">
              <a:lnSpc>
                <a:spcPct val="95000"/>
              </a:lnSpc>
              <a:buClr>
                <a:srgbClr val="B0001E"/>
              </a:buClr>
              <a:buFont typeface="Arial" charset="0"/>
              <a:buChar char="•"/>
            </a:pPr>
            <a:r>
              <a:rPr lang="en-US" sz="2400" b="1" i="0" dirty="0">
                <a:solidFill>
                  <a:srgbClr val="FFFF00"/>
                </a:solidFill>
                <a:latin typeface="+mn-lt"/>
                <a:ea typeface="ＭＳ Ｐゴシック" charset="0"/>
              </a:rPr>
              <a:t>seek revenge </a:t>
            </a:r>
          </a:p>
          <a:p>
            <a:pPr marL="625475" lvl="1" indent="-225425" eaLnBrk="1" hangingPunct="1">
              <a:lnSpc>
                <a:spcPct val="95000"/>
              </a:lnSpc>
              <a:buClr>
                <a:srgbClr val="B0001E"/>
              </a:buClr>
              <a:buFont typeface="Arial" charset="0"/>
              <a:buChar char="•"/>
            </a:pPr>
            <a:r>
              <a:rPr lang="en-US" sz="2400" b="1" i="0" dirty="0">
                <a:solidFill>
                  <a:srgbClr val="FFFF00"/>
                </a:solidFill>
                <a:latin typeface="+mn-lt"/>
                <a:ea typeface="ＭＳ Ｐゴシック" charset="0"/>
              </a:rPr>
              <a:t>gain </a:t>
            </a:r>
            <a:r>
              <a:rPr lang="ja-JP" altLang="en-US" sz="2400" b="1" i="0" dirty="0">
                <a:solidFill>
                  <a:srgbClr val="FFFF00"/>
                </a:solidFill>
                <a:latin typeface="+mn-lt"/>
                <a:ea typeface="ＭＳ Ｐゴシック" charset="0"/>
              </a:rPr>
              <a:t>“</a:t>
            </a:r>
            <a:r>
              <a:rPr lang="en-US" altLang="ja-JP" sz="2400" b="1" i="0" dirty="0">
                <a:solidFill>
                  <a:srgbClr val="FFFF00"/>
                </a:solidFill>
                <a:latin typeface="+mn-lt"/>
                <a:ea typeface="ＭＳ Ｐゴシック" charset="0"/>
              </a:rPr>
              <a:t>justice</a:t>
            </a:r>
            <a:r>
              <a:rPr lang="ja-JP" altLang="en-US" sz="2400" b="1" i="0" dirty="0">
                <a:solidFill>
                  <a:srgbClr val="FFFF00"/>
                </a:solidFill>
                <a:latin typeface="+mn-lt"/>
                <a:ea typeface="ＭＳ Ｐゴシック" charset="0"/>
              </a:rPr>
              <a:t>”</a:t>
            </a:r>
            <a:r>
              <a:rPr lang="en-US" altLang="ja-JP" sz="2400" b="1" i="0" dirty="0">
                <a:solidFill>
                  <a:srgbClr val="FFFF00"/>
                </a:solidFill>
                <a:latin typeface="+mn-lt"/>
                <a:ea typeface="ＭＳ Ｐゴシック" charset="0"/>
              </a:rPr>
              <a:t> </a:t>
            </a:r>
          </a:p>
          <a:p>
            <a:pPr marL="625475" lvl="1" indent="-225425" eaLnBrk="1" hangingPunct="1">
              <a:lnSpc>
                <a:spcPct val="95000"/>
              </a:lnSpc>
              <a:buClr>
                <a:srgbClr val="B0001E"/>
              </a:buClr>
              <a:buFont typeface="Arial" charset="0"/>
              <a:buChar char="•"/>
            </a:pPr>
            <a:r>
              <a:rPr lang="en-US" sz="2400" b="1" i="0" dirty="0">
                <a:solidFill>
                  <a:srgbClr val="FFFF00"/>
                </a:solidFill>
                <a:latin typeface="+mn-lt"/>
                <a:ea typeface="ＭＳ Ｐゴシック" charset="0"/>
              </a:rPr>
              <a:t>end pain </a:t>
            </a:r>
          </a:p>
          <a:p>
            <a:pPr marL="625475" lvl="1" indent="-225425" eaLnBrk="1" hangingPunct="1">
              <a:lnSpc>
                <a:spcPct val="95000"/>
              </a:lnSpc>
              <a:buClr>
                <a:srgbClr val="B0001E"/>
              </a:buClr>
              <a:buFont typeface="Arial" charset="0"/>
              <a:buChar char="•"/>
            </a:pPr>
            <a:r>
              <a:rPr lang="en-US" sz="2400" b="1" i="0" dirty="0">
                <a:solidFill>
                  <a:srgbClr val="FFFF00"/>
                </a:solidFill>
                <a:latin typeface="+mn-lt"/>
                <a:ea typeface="ＭＳ Ｐゴシック" charset="0"/>
              </a:rPr>
              <a:t>gain notoriety </a:t>
            </a:r>
          </a:p>
          <a:p>
            <a:pPr marL="625475" lvl="1" indent="-225425" eaLnBrk="1" hangingPunct="1">
              <a:lnSpc>
                <a:spcPct val="95000"/>
              </a:lnSpc>
              <a:buClr>
                <a:srgbClr val="B0001E"/>
              </a:buClr>
              <a:buFont typeface="Arial" charset="0"/>
              <a:buChar char="•"/>
            </a:pPr>
            <a:r>
              <a:rPr lang="en-US" sz="2400" b="1" i="0" dirty="0">
                <a:solidFill>
                  <a:srgbClr val="FFFF00"/>
                </a:solidFill>
                <a:latin typeface="+mn-lt"/>
                <a:ea typeface="ＭＳ Ｐゴシック" charset="0"/>
              </a:rPr>
              <a:t>bring attention to or solve a problem</a:t>
            </a:r>
          </a:p>
          <a:p>
            <a:pPr marL="438150" indent="-438150" eaLnBrk="1" hangingPunct="1">
              <a:lnSpc>
                <a:spcPct val="95000"/>
              </a:lnSpc>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If these not apparent, what is plausible explanation for the behaviors of concern?</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F1AB6943-B9B5-4529-8A78-64AD3E6507BD}"/>
              </a:ext>
            </a:extLst>
          </p:cNvPr>
          <p:cNvSpPr>
            <a:spLocks noGrp="1"/>
          </p:cNvSpPr>
          <p:nvPr>
            <p:ph type="dt" sz="half" idx="10"/>
          </p:nvPr>
        </p:nvSpPr>
        <p:spPr/>
        <p:txBody>
          <a:bodyPr/>
          <a:lstStyle/>
          <a:p>
            <a:pPr>
              <a:defRPr/>
            </a:pPr>
            <a:fld id="{46CA697D-AC89-4E95-8A55-C39BA28EE2AC}" type="datetime1">
              <a:rPr lang="en-US" smtClean="0"/>
              <a:t>9/27/2022</a:t>
            </a:fld>
            <a:endParaRPr lang="en-US" dirty="0"/>
          </a:p>
        </p:txBody>
      </p:sp>
    </p:spTree>
    <p:extLst>
      <p:ext uri="{BB962C8B-B14F-4D97-AF65-F5344CB8AC3E}">
        <p14:creationId xmlns:p14="http://schemas.microsoft.com/office/powerpoint/2010/main" val="948554870"/>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76300" y="114301"/>
            <a:ext cx="8915400" cy="638175"/>
          </a:xfrm>
        </p:spPr>
        <p:txBody>
          <a:bodyPr/>
          <a:lstStyle/>
          <a:p>
            <a:pPr algn="l" eaLnBrk="1" hangingPunct="1">
              <a:tabLst>
                <a:tab pos="1490663" algn="l"/>
              </a:tabLst>
              <a:defRPr/>
            </a:pPr>
            <a:r>
              <a:rPr lang="en-US" sz="2800" b="1" i="0" dirty="0">
                <a:solidFill>
                  <a:srgbClr val="FFFF00"/>
                </a:solidFill>
                <a:latin typeface="+mn-lt"/>
                <a:ea typeface="ＭＳ Ｐゴシック" charset="0"/>
                <a:cs typeface="ＭＳ Ｐゴシック" charset="0"/>
              </a:rPr>
              <a:t>Homicidal Ideas, Violent Fantasies or Preoccupation </a:t>
            </a:r>
            <a:endParaRPr lang="en-US" sz="4800" b="1" i="0" dirty="0">
              <a:solidFill>
                <a:srgbClr val="FFFF00"/>
              </a:solidFill>
              <a:latin typeface="+mn-lt"/>
              <a:ea typeface="ＭＳ Ｐゴシック" charset="0"/>
              <a:cs typeface="ＭＳ Ｐゴシック" charset="0"/>
            </a:endParaRPr>
          </a:p>
        </p:txBody>
      </p:sp>
      <p:sp>
        <p:nvSpPr>
          <p:cNvPr id="66562" name="Content Placeholder 2"/>
          <p:cNvSpPr>
            <a:spLocks noGrp="1"/>
          </p:cNvSpPr>
          <p:nvPr>
            <p:ph idx="1"/>
          </p:nvPr>
        </p:nvSpPr>
        <p:spPr>
          <a:xfrm>
            <a:off x="1481138" y="1143001"/>
            <a:ext cx="7586662" cy="3165475"/>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Homicidal ideation or thoughts, especially toward anyone in the workforce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Preoccupation with violent themes, fantasies, weapons, or violent groups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Approval of violence, especially workplace violence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identification with perpetrators of violence</a:t>
            </a:r>
            <a:r>
              <a:rPr lang="en-US" b="1" i="0" dirty="0">
                <a:solidFill>
                  <a:srgbClr val="FFFF00"/>
                </a:solidFill>
                <a:latin typeface="+mn-lt"/>
                <a:ea typeface="ＭＳ Ｐゴシック" charset="0"/>
                <a:cs typeface="ＭＳ Ｐゴシック" charset="0"/>
              </a:rPr>
              <a:t>. </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9DAAA41E-DA21-4D78-BEFC-A9C2BD0A9DEA}"/>
              </a:ext>
            </a:extLst>
          </p:cNvPr>
          <p:cNvSpPr>
            <a:spLocks noGrp="1"/>
          </p:cNvSpPr>
          <p:nvPr>
            <p:ph type="dt" sz="half" idx="10"/>
          </p:nvPr>
        </p:nvSpPr>
        <p:spPr/>
        <p:txBody>
          <a:bodyPr/>
          <a:lstStyle/>
          <a:p>
            <a:pPr>
              <a:defRPr/>
            </a:pPr>
            <a:fld id="{5739B0F2-4F2D-48E1-A758-173B08BA42BB}" type="datetime1">
              <a:rPr lang="en-US" smtClean="0"/>
              <a:t>9/27/2022</a:t>
            </a:fld>
            <a:endParaRPr lang="en-US" dirty="0"/>
          </a:p>
        </p:txBody>
      </p:sp>
    </p:spTree>
    <p:extLst>
      <p:ext uri="{BB962C8B-B14F-4D97-AF65-F5344CB8AC3E}">
        <p14:creationId xmlns:p14="http://schemas.microsoft.com/office/powerpoint/2010/main" val="147485084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219200" y="144464"/>
            <a:ext cx="7886700" cy="638175"/>
          </a:xfrm>
        </p:spPr>
        <p:txBody>
          <a:bodyPr/>
          <a:lstStyle/>
          <a:p>
            <a:pPr algn="l" eaLnBrk="1" hangingPunct="1">
              <a:tabLst>
                <a:tab pos="1490663" algn="l"/>
              </a:tabLst>
              <a:defRPr/>
            </a:pPr>
            <a:r>
              <a:rPr lang="en-US" sz="3200" b="1" i="0" dirty="0">
                <a:solidFill>
                  <a:srgbClr val="FFFF00"/>
                </a:solidFill>
                <a:latin typeface="+mn-lt"/>
                <a:ea typeface="ＭＳ Ｐゴシック" charset="0"/>
                <a:cs typeface="ＭＳ Ｐゴシック" charset="0"/>
              </a:rPr>
              <a:t>Violent Intentions and Expressed Threats </a:t>
            </a:r>
            <a:endParaRPr lang="en-US" sz="5400" b="1" i="0" dirty="0">
              <a:solidFill>
                <a:srgbClr val="FFFF00"/>
              </a:solidFill>
              <a:latin typeface="+mn-lt"/>
              <a:ea typeface="ＭＳ Ｐゴシック" charset="0"/>
              <a:cs typeface="ＭＳ Ｐゴシック" charset="0"/>
            </a:endParaRPr>
          </a:p>
        </p:txBody>
      </p:sp>
      <p:sp>
        <p:nvSpPr>
          <p:cNvPr id="68610" name="Content Placeholder 2"/>
          <p:cNvSpPr>
            <a:spLocks noGrp="1"/>
          </p:cNvSpPr>
          <p:nvPr>
            <p:ph idx="4294967295"/>
          </p:nvPr>
        </p:nvSpPr>
        <p:spPr>
          <a:xfrm>
            <a:off x="1481138" y="1295400"/>
            <a:ext cx="7586662" cy="2438400"/>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Any threats, specific plans, or expressed intentions to harm any members of the workforce (spoken, written, electronic, or symbolic)</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 time imperative may indicate a more imminent intention to act.</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379C5C5D-4A19-4357-AF4C-A80BAB31E0E8}"/>
              </a:ext>
            </a:extLst>
          </p:cNvPr>
          <p:cNvSpPr>
            <a:spLocks noGrp="1"/>
          </p:cNvSpPr>
          <p:nvPr>
            <p:ph type="dt" sz="half" idx="10"/>
          </p:nvPr>
        </p:nvSpPr>
        <p:spPr/>
        <p:txBody>
          <a:bodyPr/>
          <a:lstStyle/>
          <a:p>
            <a:pPr>
              <a:defRPr/>
            </a:pPr>
            <a:fld id="{A10DB185-5A05-4DD9-80AA-6FFF8CEE48E3}" type="datetime1">
              <a:rPr lang="en-US" smtClean="0"/>
              <a:t>9/27/2022</a:t>
            </a:fld>
            <a:endParaRPr lang="en-US" dirty="0"/>
          </a:p>
        </p:txBody>
      </p:sp>
    </p:spTree>
    <p:extLst>
      <p:ext uri="{BB962C8B-B14F-4D97-AF65-F5344CB8AC3E}">
        <p14:creationId xmlns:p14="http://schemas.microsoft.com/office/powerpoint/2010/main" val="29139893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1181100" y="341314"/>
            <a:ext cx="7886700" cy="390525"/>
          </a:xfrm>
        </p:spPr>
        <p:txBody>
          <a:bodyPr/>
          <a:lstStyle/>
          <a:p>
            <a:pPr algn="l" eaLnBrk="1" hangingPunct="1">
              <a:tabLst>
                <a:tab pos="1490663" algn="l"/>
              </a:tabLst>
              <a:defRPr/>
            </a:pPr>
            <a:r>
              <a:rPr lang="en-US" sz="3200" b="1" i="0" dirty="0">
                <a:solidFill>
                  <a:srgbClr val="FFFF00"/>
                </a:solidFill>
                <a:latin typeface="+mn-lt"/>
                <a:ea typeface="ＭＳ Ｐゴシック" charset="0"/>
                <a:cs typeface="ＭＳ Ｐゴシック" charset="0"/>
              </a:rPr>
              <a:t>Weapons Skill and Access</a:t>
            </a:r>
            <a:r>
              <a:rPr lang="en-US" sz="4000" b="1" i="0" dirty="0">
                <a:solidFill>
                  <a:srgbClr val="FFFF00"/>
                </a:solidFill>
                <a:latin typeface="+mn-lt"/>
                <a:ea typeface="ＭＳ Ｐゴシック" charset="0"/>
                <a:cs typeface="ＭＳ Ｐゴシック" charset="0"/>
              </a:rPr>
              <a:t> </a:t>
            </a:r>
          </a:p>
        </p:txBody>
      </p:sp>
      <p:sp>
        <p:nvSpPr>
          <p:cNvPr id="70658" name="Content Placeholder 2"/>
          <p:cNvSpPr>
            <a:spLocks noGrp="1"/>
          </p:cNvSpPr>
          <p:nvPr>
            <p:ph idx="4294967295"/>
          </p:nvPr>
        </p:nvSpPr>
        <p:spPr>
          <a:xfrm>
            <a:off x="1481138" y="1687514"/>
            <a:ext cx="7929562" cy="1711325"/>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Firearms or weapons possession and skill</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Evidence of bringing weapons to the workplace</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0AB0815C-CEB2-4B09-A46A-F2693E8B6572}"/>
              </a:ext>
            </a:extLst>
          </p:cNvPr>
          <p:cNvSpPr>
            <a:spLocks noGrp="1"/>
          </p:cNvSpPr>
          <p:nvPr>
            <p:ph type="dt" sz="half" idx="10"/>
          </p:nvPr>
        </p:nvSpPr>
        <p:spPr/>
        <p:txBody>
          <a:bodyPr/>
          <a:lstStyle/>
          <a:p>
            <a:pPr>
              <a:defRPr/>
            </a:pPr>
            <a:fld id="{8ED15ED6-D69C-42CC-815B-C67D93A303DA}" type="datetime1">
              <a:rPr lang="en-US" smtClean="0"/>
              <a:t>9/27/2022</a:t>
            </a:fld>
            <a:endParaRPr lang="en-US" dirty="0"/>
          </a:p>
        </p:txBody>
      </p:sp>
    </p:spTree>
    <p:extLst>
      <p:ext uri="{BB962C8B-B14F-4D97-AF65-F5344CB8AC3E}">
        <p14:creationId xmlns:p14="http://schemas.microsoft.com/office/powerpoint/2010/main" val="46029697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181100" y="341314"/>
            <a:ext cx="7886700" cy="390525"/>
          </a:xfrm>
        </p:spPr>
        <p:txBody>
          <a:bodyPr/>
          <a:lstStyle/>
          <a:p>
            <a:pPr algn="l" eaLnBrk="1" hangingPunct="1">
              <a:tabLst>
                <a:tab pos="1490663" algn="l"/>
              </a:tabLst>
              <a:defRPr/>
            </a:pPr>
            <a:r>
              <a:rPr lang="en-US" sz="3200" b="1" i="0" dirty="0">
                <a:solidFill>
                  <a:srgbClr val="FFFF00"/>
                </a:solidFill>
                <a:latin typeface="+mn-lt"/>
                <a:ea typeface="ＭＳ Ｐゴシック" charset="0"/>
                <a:cs typeface="ＭＳ Ｐゴシック" charset="0"/>
              </a:rPr>
              <a:t>Pre-Attack Planning and Preparation</a:t>
            </a:r>
            <a:r>
              <a:rPr lang="en-US" sz="5400" b="1" i="0" dirty="0">
                <a:solidFill>
                  <a:srgbClr val="FFFF00"/>
                </a:solidFill>
                <a:latin typeface="+mn-lt"/>
                <a:ea typeface="ＭＳ Ｐゴシック" charset="0"/>
                <a:cs typeface="ＭＳ Ｐゴシック" charset="0"/>
              </a:rPr>
              <a:t> </a:t>
            </a:r>
          </a:p>
        </p:txBody>
      </p:sp>
      <p:sp>
        <p:nvSpPr>
          <p:cNvPr id="72706" name="Content Placeholder 2"/>
          <p:cNvSpPr>
            <a:spLocks noGrp="1"/>
          </p:cNvSpPr>
          <p:nvPr>
            <p:ph idx="4294967295"/>
          </p:nvPr>
        </p:nvSpPr>
        <p:spPr>
          <a:xfrm>
            <a:off x="1481138" y="1524000"/>
            <a:ext cx="7586662" cy="2438400"/>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Preparations for violence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Planning and/or practice</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Increased weapons acquisition</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Access to potential targets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Research to increase knowledge of targets</a:t>
            </a:r>
            <a:r>
              <a:rPr lang="ja-JP" altLang="en-US" sz="2800" b="1" i="0" dirty="0">
                <a:solidFill>
                  <a:srgbClr val="FFFF00"/>
                </a:solidFill>
                <a:latin typeface="+mn-lt"/>
                <a:ea typeface="ＭＳ Ｐゴシック" charset="0"/>
                <a:cs typeface="ＭＳ Ｐゴシック" charset="0"/>
              </a:rPr>
              <a:t>’</a:t>
            </a:r>
            <a:r>
              <a:rPr lang="en-US" altLang="ja-JP" sz="2800" b="1" i="0" dirty="0">
                <a:solidFill>
                  <a:srgbClr val="FFFF00"/>
                </a:solidFill>
                <a:latin typeface="+mn-lt"/>
                <a:ea typeface="ＭＳ Ｐゴシック" charset="0"/>
                <a:cs typeface="ＭＳ Ｐゴシック" charset="0"/>
              </a:rPr>
              <a:t> whereabouts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Actions to increase access to targets.</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106FAFCC-FEEA-4E03-98B0-09BF9E4CE708}"/>
              </a:ext>
            </a:extLst>
          </p:cNvPr>
          <p:cNvSpPr>
            <a:spLocks noGrp="1"/>
          </p:cNvSpPr>
          <p:nvPr>
            <p:ph type="dt" sz="half" idx="10"/>
          </p:nvPr>
        </p:nvSpPr>
        <p:spPr/>
        <p:txBody>
          <a:bodyPr/>
          <a:lstStyle/>
          <a:p>
            <a:pPr>
              <a:defRPr/>
            </a:pPr>
            <a:fld id="{DBA0CB85-932E-4DC7-9052-D4128678FC13}" type="datetime1">
              <a:rPr lang="en-US" smtClean="0"/>
              <a:t>9/27/2022</a:t>
            </a:fld>
            <a:endParaRPr lang="en-US" dirty="0"/>
          </a:p>
        </p:txBody>
      </p:sp>
    </p:spTree>
    <p:extLst>
      <p:ext uri="{BB962C8B-B14F-4D97-AF65-F5344CB8AC3E}">
        <p14:creationId xmlns:p14="http://schemas.microsoft.com/office/powerpoint/2010/main" val="261658442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181100" y="374650"/>
            <a:ext cx="7886700" cy="323850"/>
          </a:xfrm>
        </p:spPr>
        <p:txBody>
          <a:bodyPr/>
          <a:lstStyle/>
          <a:p>
            <a:pPr algn="l" eaLnBrk="1" hangingPunct="1">
              <a:tabLst>
                <a:tab pos="1490663" algn="l"/>
              </a:tabLst>
              <a:defRPr/>
            </a:pPr>
            <a:r>
              <a:rPr lang="en-US" sz="3200" b="1" i="0" dirty="0">
                <a:solidFill>
                  <a:srgbClr val="FFFF00"/>
                </a:solidFill>
                <a:latin typeface="+mn-lt"/>
                <a:ea typeface="ＭＳ Ｐゴシック" charset="0"/>
                <a:cs typeface="ＭＳ Ｐゴシック" charset="0"/>
              </a:rPr>
              <a:t>Stalking or Menacing Behavior</a:t>
            </a:r>
            <a:endParaRPr lang="en-US" sz="5400" b="1" i="0" dirty="0">
              <a:solidFill>
                <a:srgbClr val="FFFF00"/>
              </a:solidFill>
              <a:latin typeface="+mn-lt"/>
              <a:ea typeface="ＭＳ Ｐゴシック" charset="0"/>
              <a:cs typeface="ＭＳ Ｐゴシック" charset="0"/>
            </a:endParaRPr>
          </a:p>
        </p:txBody>
      </p:sp>
      <p:sp>
        <p:nvSpPr>
          <p:cNvPr id="74754" name="Content Placeholder 2"/>
          <p:cNvSpPr>
            <a:spLocks noGrp="1"/>
          </p:cNvSpPr>
          <p:nvPr>
            <p:ph idx="4294967295"/>
          </p:nvPr>
        </p:nvSpPr>
        <p:spPr>
          <a:xfrm>
            <a:off x="1481138" y="1219200"/>
            <a:ext cx="7586662" cy="2801938"/>
          </a:xfrm>
        </p:spPr>
        <p:txBody>
          <a:bodyPr/>
          <a:lstStyle/>
          <a:p>
            <a:pPr eaLnBrk="1" hangingPunct="1">
              <a:buFont typeface="Wingdings" charset="0"/>
              <a:buNone/>
            </a:pPr>
            <a:r>
              <a:rPr lang="en-US" sz="2800" b="1" i="0" dirty="0">
                <a:solidFill>
                  <a:srgbClr val="FFFF00"/>
                </a:solidFill>
                <a:latin typeface="+mn-lt"/>
                <a:ea typeface="ＭＳ Ｐゴシック" charset="0"/>
                <a:cs typeface="ＭＳ Ｐゴシック" charset="0"/>
                <a:hlinkClick r:id="rId3" action="ppaction://hlinksldjump">
                  <a:extLst>
                    <a:ext uri="{A12FA001-AC4F-418D-AE19-62706E023703}">
                      <ahyp:hlinkClr xmlns:ahyp="http://schemas.microsoft.com/office/drawing/2018/hyperlinkcolor" val="tx"/>
                    </a:ext>
                  </a:extLst>
                </a:hlinkClick>
              </a:rPr>
              <a:t>Risk Indicators</a:t>
            </a:r>
            <a:r>
              <a:rPr lang="en-US" sz="2400" b="1" i="0" dirty="0">
                <a:solidFill>
                  <a:srgbClr val="FFFF00"/>
                </a:solidFill>
                <a:latin typeface="+mn-lt"/>
                <a:ea typeface="ＭＳ Ｐゴシック" charset="0"/>
                <a:cs typeface="ＭＳ Ｐゴシック" charset="0"/>
              </a:rPr>
              <a:t>:</a:t>
            </a:r>
            <a:endParaRPr lang="en-US" sz="2800" b="1" i="0" u="sng" dirty="0">
              <a:solidFill>
                <a:srgbClr val="FFFF00"/>
              </a:solidFill>
              <a:latin typeface="+mn-lt"/>
              <a:ea typeface="ＭＳ Ｐゴシック" charset="0"/>
              <a:cs typeface="ＭＳ Ｐゴシック" charset="0"/>
            </a:endParaRP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Stalking</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Fixation</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Current case-related pattern of fear-inducing harassment</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Covert or deceptive contact with a victim</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Probing of victim</a:t>
            </a:r>
            <a:r>
              <a:rPr lang="ja-JP" altLang="en-US" sz="2800" b="1" i="0" dirty="0">
                <a:solidFill>
                  <a:srgbClr val="FFFF00"/>
                </a:solidFill>
                <a:latin typeface="+mn-lt"/>
                <a:ea typeface="ＭＳ Ｐゴシック" charset="0"/>
                <a:cs typeface="ＭＳ Ｐゴシック" charset="0"/>
              </a:rPr>
              <a:t>’</a:t>
            </a:r>
            <a:r>
              <a:rPr lang="en-US" altLang="ja-JP" sz="2800" b="1" i="0" dirty="0">
                <a:solidFill>
                  <a:srgbClr val="FFFF00"/>
                </a:solidFill>
                <a:latin typeface="+mn-lt"/>
                <a:ea typeface="ＭＳ Ｐゴシック" charset="0"/>
                <a:cs typeface="ＭＳ Ｐゴシック" charset="0"/>
              </a:rPr>
              <a:t>s physical boundaries</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Defiance of workplace rules or authority</a:t>
            </a:r>
          </a:p>
          <a:p>
            <a:pPr eaLnBrk="1" hangingPunct="1">
              <a:buClr>
                <a:srgbClr val="B0001E"/>
              </a:buClr>
              <a:buFont typeface="Wingdings" charset="0"/>
              <a:buChar char="§"/>
            </a:pPr>
            <a:r>
              <a:rPr lang="en-US" sz="2800" b="1" i="0" dirty="0">
                <a:solidFill>
                  <a:srgbClr val="FFFF00"/>
                </a:solidFill>
                <a:latin typeface="+mn-lt"/>
                <a:ea typeface="ＭＳ Ｐゴシック" charset="0"/>
                <a:cs typeface="ＭＳ Ｐゴシック" charset="0"/>
              </a:rPr>
              <a:t>Security breaches or attempts</a:t>
            </a:r>
          </a:p>
        </p:txBody>
      </p:sp>
      <p:sp>
        <p:nvSpPr>
          <p:cNvPr id="4" name="Footer Placeholder 3"/>
          <p:cNvSpPr>
            <a:spLocks noGrp="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200" dirty="0"/>
              <a:t>St. Cloud, MN 09302022</a:t>
            </a:r>
          </a:p>
        </p:txBody>
      </p:sp>
      <p:sp>
        <p:nvSpPr>
          <p:cNvPr id="2" name="Date Placeholder 1">
            <a:extLst>
              <a:ext uri="{FF2B5EF4-FFF2-40B4-BE49-F238E27FC236}">
                <a16:creationId xmlns:a16="http://schemas.microsoft.com/office/drawing/2014/main" id="{75F7D798-E704-4F43-B56F-B103EDC5E8B5}"/>
              </a:ext>
            </a:extLst>
          </p:cNvPr>
          <p:cNvSpPr>
            <a:spLocks noGrp="1"/>
          </p:cNvSpPr>
          <p:nvPr>
            <p:ph type="dt" sz="half" idx="10"/>
          </p:nvPr>
        </p:nvSpPr>
        <p:spPr/>
        <p:txBody>
          <a:bodyPr/>
          <a:lstStyle/>
          <a:p>
            <a:pPr>
              <a:defRPr/>
            </a:pPr>
            <a:fld id="{6A0E6ECA-B07E-451D-AD3D-0273F3A25918}" type="datetime1">
              <a:rPr lang="en-US" smtClean="0"/>
              <a:t>9/27/2022</a:t>
            </a:fld>
            <a:endParaRPr lang="en-US" dirty="0"/>
          </a:p>
        </p:txBody>
      </p:sp>
    </p:spTree>
    <p:extLst>
      <p:ext uri="{BB962C8B-B14F-4D97-AF65-F5344CB8AC3E}">
        <p14:creationId xmlns:p14="http://schemas.microsoft.com/office/powerpoint/2010/main" val="3584121064"/>
      </p:ext>
    </p:extLst>
  </p:cSld>
  <p:clrMapOvr>
    <a:masterClrMapping/>
  </p:clrMapOvr>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hlink"/>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00"/>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hlink"/>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00"/>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15221</TotalTime>
  <Words>10537</Words>
  <Application>Microsoft Office PowerPoint</Application>
  <PresentationFormat>35mm Slides</PresentationFormat>
  <Paragraphs>1628</Paragraphs>
  <Slides>200</Slides>
  <Notes>75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200</vt:i4>
      </vt:variant>
    </vt:vector>
  </HeadingPairs>
  <TitlesOfParts>
    <vt:vector size="209" baseType="lpstr">
      <vt:lpstr>Arial</vt:lpstr>
      <vt:lpstr>Bookman Old Style</vt:lpstr>
      <vt:lpstr>Calibri</vt:lpstr>
      <vt:lpstr>Garamond</vt:lpstr>
      <vt:lpstr>Times</vt:lpstr>
      <vt:lpstr>Times New Roman</vt:lpstr>
      <vt:lpstr>Wingdings</vt:lpstr>
      <vt:lpstr>Stream</vt:lpstr>
      <vt:lpstr>Photo Editor Photo</vt:lpstr>
      <vt:lpstr>The Evolution of Threat  Assessment and  Management in Healthcare Settings  </vt:lpstr>
      <vt:lpstr>Outline of Presentation</vt:lpstr>
      <vt:lpstr>U.S. Bureau of Labor Statistics, 2018</vt:lpstr>
      <vt:lpstr>The National Center for Victims of Crimes, 2018 (1995-2015)</vt:lpstr>
      <vt:lpstr>The National Center for Victims of Crimes, 2018 (1995-2015)</vt:lpstr>
      <vt:lpstr>PowerPoint Presentation</vt:lpstr>
      <vt:lpstr>Census of Fatal Occupational Injuries Bureau of Labor Statistics, 2020 (USDL-21-2145)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Affective and Predatory Modes of Violence</vt:lpstr>
      <vt:lpstr>What is violence? </vt:lpstr>
      <vt:lpstr>Affective &amp; Predatory Modes of Violence</vt:lpstr>
      <vt:lpstr>Affective and Predatory (continued)</vt:lpstr>
      <vt:lpstr>Categorizing Aggressive Acts </vt:lpstr>
      <vt:lpstr>     Differences and Similarities  between Threat and Risk Assessment</vt:lpstr>
      <vt:lpstr>Threat Assessment, Goodrum et al., 2018</vt:lpstr>
      <vt:lpstr>Risk Assessment, Goodrum et al., 2018</vt:lpstr>
      <vt:lpstr>Risk v. Threat  Assessment (Meloy, et al., 2011)</vt:lpstr>
      <vt:lpstr>Risk v. Threat  Assessment (Meloy, et al., 2011)</vt:lpstr>
      <vt:lpstr>Differences between TA and RA</vt:lpstr>
      <vt:lpstr>Threat Assessment Model</vt:lpstr>
      <vt:lpstr>Threat Assessment Model</vt:lpstr>
      <vt:lpstr>Threat Assessment Model</vt:lpstr>
      <vt:lpstr>Threat Assessment Model</vt:lpstr>
      <vt:lpstr>Implication for Threat Assessment, (Vossekuil, Fein and Berglund, 2015)</vt:lpstr>
      <vt:lpstr>Implication for Threat Assessment, (Vossekuil, Fein and Berglund, 2015)</vt:lpstr>
      <vt:lpstr>What are vulnerabilities within threat assessment?</vt:lpstr>
      <vt:lpstr>Confirmatory Bias—how we seek to protect our beliefs</vt:lpstr>
      <vt:lpstr>Additional Biases</vt:lpstr>
      <vt:lpstr>The low base rate dilemma</vt:lpstr>
      <vt:lpstr>Dynamic Factors for  Targeted Violence</vt:lpstr>
      <vt:lpstr>Warning Behaviors (Meloy, Hoffmann, Guldimann &amp; James,  BS&amp;L, 2012; 30:256-279</vt:lpstr>
      <vt:lpstr>Warning Behaviors</vt:lpstr>
      <vt:lpstr>Pathway warning behavior </vt:lpstr>
      <vt:lpstr>Pathway to Targeted or Intended Violence</vt:lpstr>
      <vt:lpstr>Grievance</vt:lpstr>
      <vt:lpstr>Fixation warning behavior </vt:lpstr>
      <vt:lpstr>Characteristics of Identification Meloy, Mohandie, Knoll &amp; Hoffman, 2015</vt:lpstr>
      <vt:lpstr>Weapon Access and Background</vt:lpstr>
      <vt:lpstr>Weapon Access and Background</vt:lpstr>
      <vt:lpstr>Novel aggression warning behavior</vt:lpstr>
      <vt:lpstr>Energy Burst (cont’d)</vt:lpstr>
      <vt:lpstr>Leakage warning behavior</vt:lpstr>
      <vt:lpstr>Leakage Warning Behaviors</vt:lpstr>
      <vt:lpstr>Leakage Warning Behaviors</vt:lpstr>
      <vt:lpstr>Last resort warning behavior</vt:lpstr>
      <vt:lpstr>Last resort warning behavior</vt:lpstr>
      <vt:lpstr>Directly communicated threat warning behavior</vt:lpstr>
      <vt:lpstr>Implementation of Threat Assessment and Management</vt:lpstr>
      <vt:lpstr>PowerPoint Presentation</vt:lpstr>
      <vt:lpstr>Threat Assessment and Management</vt:lpstr>
      <vt:lpstr>Threat Management Team Make-Up</vt:lpstr>
      <vt:lpstr>Threat Management Team Make-Up</vt:lpstr>
      <vt:lpstr>Threat Assessment Team (Van der Meer and &amp; Diekhuis, 2014)</vt:lpstr>
      <vt:lpstr>Threat Assessment/Interview (Van der Meer and &amp; Diekhuis, 2014)</vt:lpstr>
      <vt:lpstr>Threat Assessment/Interview (Van der Meer and &amp; Diekhuis, 2014)</vt:lpstr>
      <vt:lpstr>Threat Assessment/Interview (Van der Meer and &amp; Diekhuis, 2014)</vt:lpstr>
      <vt:lpstr>Threat Assessment Cultural Considerations (Hart, 2016) </vt:lpstr>
      <vt:lpstr>Threat Assessment-Cultural Considerations (Weiss and Rosenfeld, 2012) </vt:lpstr>
      <vt:lpstr>Threat Assessment-Cultural Considerations (Weiss and Rosenfeld, 2012) </vt:lpstr>
      <vt:lpstr>PowerPoint Presentation</vt:lpstr>
      <vt:lpstr>Strategy Planning</vt:lpstr>
      <vt:lpstr>Developing Scenarios Douglas, et al., 2013</vt:lpstr>
      <vt:lpstr>Scenario Planning, Douglas, et al., 2013</vt:lpstr>
      <vt:lpstr>Hierarchy of Threat Management (Palarea &amp; Van Horn, 2010)</vt:lpstr>
      <vt:lpstr>Target Hardening</vt:lpstr>
      <vt:lpstr>Ongoing Training Technical vs. Adaptive Solutions Goodrum, et al., 2018</vt:lpstr>
      <vt:lpstr>Ongoing Training Technical vs. Adaptive Solutions Goodrum, et al., 2018</vt:lpstr>
      <vt:lpstr>Technical vs. Adaptive Solutions Goodrum, et al., 2018</vt:lpstr>
      <vt:lpstr>Workplace Risk and Threat Assessment</vt:lpstr>
      <vt:lpstr>Bureau of Labor Statistics</vt:lpstr>
      <vt:lpstr>Indicators of Workplace Violence, 2019 (July 2022, U.S. Department of Justice, Office of Justice Programs; Bureau of Justice Statistics; NCJ 250748; NIOSH 2022-124)</vt:lpstr>
      <vt:lpstr>Indicators of Workplace Violence, 2019 (July 2022, U.S. Department of Justice, Office of Justice Programs; Bureau of Justice Statistics; NCJ 250748; NIOSH 2022-124)</vt:lpstr>
      <vt:lpstr>Indicators of Workplace Violence, 2019 (July 2022, U.S. Department of Justice, Office of Justice Programs; Bureau of Justice Statistics; NCJ 250748; NIOSH 2022-124)</vt:lpstr>
      <vt:lpstr>Indicators of Workplace Violence, 2019 (July 2022, U.S. Department of Justice, Office of Justice Programs; Bureau of Justice Statistics; NCJ 250748; NIOSH 2022-124)</vt:lpstr>
      <vt:lpstr>Indicators of Workplace Violence, 2019 (July 2022, U.S. Department of Justice, Office of Justice Programs; Bureau of Justice Statistics; NCJ 250748; NIOSH 2022-124)</vt:lpstr>
      <vt:lpstr>Types of Workplace Violence</vt:lpstr>
      <vt:lpstr>Types of Workplace Violence</vt:lpstr>
      <vt:lpstr>Types of Workplace Violence</vt:lpstr>
      <vt:lpstr>Types of Workplace Violence</vt:lpstr>
      <vt:lpstr>Behavioral Threat Assessment Healthcare System, Purcell, 2018</vt:lpstr>
      <vt:lpstr>Behavioral Threat Assessment Healthcare System, Purcell, 2018</vt:lpstr>
      <vt:lpstr>Behavioral Threat Assessment Healthcare System, Purcell, 2018</vt:lpstr>
      <vt:lpstr>Behavioral Threat Assessment Healthcare System, Purcell, 2018</vt:lpstr>
      <vt:lpstr>Behavioral Threat Assessment Healthcare System, Purcell, 2018</vt:lpstr>
      <vt:lpstr>Risk Variables for Workplace Violence</vt:lpstr>
      <vt:lpstr>Red Flag Indicators</vt:lpstr>
      <vt:lpstr>Motives for Violence</vt:lpstr>
      <vt:lpstr>Homicidal Ideas, Violent Fantasies or Preoccupation </vt:lpstr>
      <vt:lpstr>Violent Intentions and Expressed Threats </vt:lpstr>
      <vt:lpstr>Weapons Skill and Access </vt:lpstr>
      <vt:lpstr>Pre-Attack Planning and Preparation </vt:lpstr>
      <vt:lpstr>Stalking or Menacing Behavior</vt:lpstr>
      <vt:lpstr>Current Job Problems</vt:lpstr>
      <vt:lpstr>Extreme Job Attachment</vt:lpstr>
      <vt:lpstr>Loss, Personal Stressors and Negative Coping</vt:lpstr>
      <vt:lpstr>Entitlement and Other Negative Traits</vt:lpstr>
      <vt:lpstr>Lack of Conscience and Irresponsibility</vt:lpstr>
      <vt:lpstr>Anger Problems</vt:lpstr>
      <vt:lpstr>Suicidality</vt:lpstr>
      <vt:lpstr>Irrational Bizarre Thinking (Psychosis) </vt:lpstr>
      <vt:lpstr>Substance Abuse</vt:lpstr>
      <vt:lpstr> Isolation</vt:lpstr>
      <vt:lpstr>History of Violence, Criminality, and Conflict</vt:lpstr>
      <vt:lpstr>Domestic/Intimate Partner Violence</vt:lpstr>
      <vt:lpstr>Situational &amp; Organizational Contributors to Violence</vt:lpstr>
      <vt:lpstr>Situational &amp; Organizational Contributors to Violence</vt:lpstr>
      <vt:lpstr> Organizational Impact of  Real or Perceived Threats </vt:lpstr>
      <vt:lpstr>Protective Factors against  Workplace Violence</vt:lpstr>
      <vt:lpstr>Protective Factors against  Workplace Violence</vt:lpstr>
      <vt:lpstr>Suicide in the Workplace</vt:lpstr>
      <vt:lpstr>Suicide Statistics</vt:lpstr>
      <vt:lpstr>Methods - Suicides</vt:lpstr>
      <vt:lpstr>  Reginald Harris, "Suicide in the workplace," Monthly Labor Review, U.S. Bureau of Labor Statistics, December 2016. </vt:lpstr>
      <vt:lpstr>  Reginald Harris, "Suicide in the workplace," Monthly Labor Review, U.S. Bureau of Labor Statistics, December 2016. (2011-2013) </vt:lpstr>
      <vt:lpstr>Suicide and Work</vt:lpstr>
      <vt:lpstr>Suicide and Work</vt:lpstr>
      <vt:lpstr>  Reginald Harris, "Suicide in the workplace," Monthly Labor Review, U.S. Bureau of Labor Statistics, December 2016. </vt:lpstr>
      <vt:lpstr>An Inherent and Core Issue</vt:lpstr>
      <vt:lpstr>Especially Tough Calls </vt:lpstr>
      <vt:lpstr>Motivation for Suicide</vt:lpstr>
      <vt:lpstr>General Risk Indicators - Suicide</vt:lpstr>
      <vt:lpstr>General Risk Indicators - Suicide</vt:lpstr>
      <vt:lpstr>Screening for Lethality</vt:lpstr>
      <vt:lpstr>Relevant Work Factors</vt:lpstr>
      <vt:lpstr>Potential Indicators Workplace Suicide </vt:lpstr>
      <vt:lpstr>Suicide and Workplace Homicide</vt:lpstr>
      <vt:lpstr>Scenarios and Involvement Thresholds</vt:lpstr>
      <vt:lpstr>Assessment and Action Options</vt:lpstr>
      <vt:lpstr>Treatment Options Overview</vt:lpstr>
      <vt:lpstr>Stalking</vt:lpstr>
      <vt:lpstr>PowerPoint Presentation</vt:lpstr>
      <vt:lpstr>Minnesota’s Anti-Stalking Law 2018</vt:lpstr>
      <vt:lpstr>Minnesota’s Anti-Stalking Law 2018</vt:lpstr>
      <vt:lpstr>Stalking – Base Rates</vt:lpstr>
      <vt:lpstr> Stalking Victims in the United States – Revised September 2012*</vt:lpstr>
      <vt:lpstr> Stalking Victims in the United States – Revised September 2012</vt:lpstr>
      <vt:lpstr> Stalking Victims in the United States – Revised September 2012</vt:lpstr>
      <vt:lpstr>National Intimate Partner and Sexual Violence Survey, Data Brief, November 2018*</vt:lpstr>
      <vt:lpstr>National Intimate Partner and Sexual Violence Survey,  Data Brief, November 2018</vt:lpstr>
      <vt:lpstr>National Intimate Partner and Sexual Violence Survey,  Data Brief, November 2018</vt:lpstr>
      <vt:lpstr>National Intimate Partner and Sexual Violence Survey,  Data Brief, November 2018</vt:lpstr>
      <vt:lpstr>National Intimate Partner and Sexual Violence Survey *</vt:lpstr>
      <vt:lpstr>Stalking - Victim Base Rates</vt:lpstr>
      <vt:lpstr>Stalking – Base Rates</vt:lpstr>
      <vt:lpstr> Stalking Victims in the United States – Revised September 2012*</vt:lpstr>
      <vt:lpstr> Stalking Victims in the United States – Revised September 2012</vt:lpstr>
      <vt:lpstr> Stalking Victims in the United States – Revised September 2012</vt:lpstr>
      <vt:lpstr>Stalking - Victim Base Rates</vt:lpstr>
      <vt:lpstr>Mullen Typology (Am J Psychiatry, 1999, 2000, 2009)</vt:lpstr>
      <vt:lpstr>Mullen Typology (Am J Psychiatry, 1999, 2000, 2009)</vt:lpstr>
      <vt:lpstr>Mullen Typology (Am J Psychiatry, 1999, 2000, 2009)</vt:lpstr>
      <vt:lpstr>Mullen Typology (Am J Psychiatry, 1999, 2000, 2009)</vt:lpstr>
      <vt:lpstr>Mullen Typology (Am J Psychiatry, 1999, 2000, 2009)</vt:lpstr>
      <vt:lpstr>Mullen Typology (Am J Psychiatry, 1999, 2000, 2009)</vt:lpstr>
      <vt:lpstr>RECON  Relationship and Context Typology</vt:lpstr>
      <vt:lpstr>RECON  Relationship and Context Typology</vt:lpstr>
      <vt:lpstr>Motivation and Unconscious</vt:lpstr>
      <vt:lpstr>Risk Management - Stalking</vt:lpstr>
      <vt:lpstr>Risk Management - Stalking</vt:lpstr>
      <vt:lpstr>Protection (Restraining) Orders</vt:lpstr>
      <vt:lpstr>PowerPoint Presentation</vt:lpstr>
      <vt:lpstr>PowerPoint Presentation</vt:lpstr>
      <vt:lpstr>Stalking of Mental Health Practitioners</vt:lpstr>
      <vt:lpstr>Stalking of Mental Health Practitioners (Kivisto, et al., 2015)</vt:lpstr>
      <vt:lpstr>Stalking of Mental Health Practitioners</vt:lpstr>
      <vt:lpstr>Stalking of Mental Health Practitioners</vt:lpstr>
      <vt:lpstr>Stalking of Mental Health Practitioners</vt:lpstr>
      <vt:lpstr>Stalking of Mental Health Practitioners</vt:lpstr>
      <vt:lpstr>Relevant Instruments</vt:lpstr>
      <vt:lpstr>Comparison of the HCR-20V3, the WAVR-21V3, and the CAG Performance Across Workplace Homicide Scenarios: A Pilot Study (Scalora et. al., 2020)</vt:lpstr>
      <vt:lpstr>Workplace Assessment for Violence Risk - 21 v3  (White and Meloy, 2016)</vt:lpstr>
      <vt:lpstr>Workplace Assessment for Violence Risk - 21 v3  (White and Meloy, 2016)</vt:lpstr>
      <vt:lpstr>WAVR-21, v3 Risk Items</vt:lpstr>
      <vt:lpstr>WAVR-21, v3 Risk Items</vt:lpstr>
      <vt:lpstr>WAVR-21, v3 Protective/Organizational</vt:lpstr>
      <vt:lpstr>Historical Clinical Risk – 20, v3 Douglas, Hart, Webster, Belfrage, 2013 </vt:lpstr>
      <vt:lpstr>Intended Populations &amp; Settings  </vt:lpstr>
      <vt:lpstr>HCR-20v3 Historical</vt:lpstr>
      <vt:lpstr>HCR-20v3 Clinical  </vt:lpstr>
      <vt:lpstr>HCR-20v3 Risk</vt:lpstr>
      <vt:lpstr>Procedure Overview </vt:lpstr>
      <vt:lpstr>Coding </vt:lpstr>
      <vt:lpstr>Relevance of Risk Factors</vt:lpstr>
      <vt:lpstr> Guidelines for Stalking Assessment and Management (SAM)</vt:lpstr>
      <vt:lpstr>Populations and Purpose</vt:lpstr>
      <vt:lpstr>Coding Presence and Relevance</vt:lpstr>
      <vt:lpstr>Final Step – Conclusory Opinion</vt:lpstr>
      <vt:lpstr>Final Step – Conclusory Opinion</vt:lpstr>
      <vt:lpstr>Final Step – Conclusory Opinion</vt:lpstr>
      <vt:lpstr>Nature of Stalking Domain</vt:lpstr>
      <vt:lpstr>Perpetrator Risk Factors</vt:lpstr>
      <vt:lpstr>Victim Vulnerability Risk Factors</vt:lpstr>
      <vt:lpstr>Thank you!</vt:lpstr>
    </vt:vector>
  </TitlesOfParts>
  <Company>Menninger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for a Professional Audience</dc:title>
  <dc:creator>alystan</dc:creator>
  <cp:lastModifiedBy>Stoen, Shawn</cp:lastModifiedBy>
  <cp:revision>2544</cp:revision>
  <cp:lastPrinted>2022-09-26T12:15:49Z</cp:lastPrinted>
  <dcterms:created xsi:type="dcterms:W3CDTF">1997-09-23T14:01:36Z</dcterms:created>
  <dcterms:modified xsi:type="dcterms:W3CDTF">2022-09-27T13:09:49Z</dcterms:modified>
</cp:coreProperties>
</file>