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317" r:id="rId2"/>
    <p:sldId id="258" r:id="rId3"/>
    <p:sldId id="262" r:id="rId4"/>
    <p:sldId id="257" r:id="rId5"/>
    <p:sldId id="261" r:id="rId6"/>
    <p:sldId id="263" r:id="rId7"/>
    <p:sldId id="264" r:id="rId8"/>
    <p:sldId id="269" r:id="rId9"/>
    <p:sldId id="259" r:id="rId10"/>
    <p:sldId id="267" r:id="rId11"/>
    <p:sldId id="265" r:id="rId12"/>
    <p:sldId id="268" r:id="rId13"/>
    <p:sldId id="281" r:id="rId14"/>
    <p:sldId id="284" r:id="rId15"/>
    <p:sldId id="285" r:id="rId16"/>
    <p:sldId id="287" r:id="rId17"/>
    <p:sldId id="316" r:id="rId18"/>
    <p:sldId id="289" r:id="rId19"/>
    <p:sldId id="291" r:id="rId20"/>
    <p:sldId id="313" r:id="rId21"/>
    <p:sldId id="271" r:id="rId22"/>
    <p:sldId id="275" r:id="rId23"/>
    <p:sldId id="276" r:id="rId24"/>
    <p:sldId id="315" r:id="rId25"/>
    <p:sldId id="277" r:id="rId26"/>
    <p:sldId id="278" r:id="rId27"/>
    <p:sldId id="279" r:id="rId28"/>
    <p:sldId id="318" r:id="rId29"/>
    <p:sldId id="309" r:id="rId30"/>
    <p:sldId id="311" r:id="rId31"/>
    <p:sldId id="31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9" autoAdjust="0"/>
    <p:restoredTop sz="84871" autoAdjust="0"/>
  </p:normalViewPr>
  <p:slideViewPr>
    <p:cSldViewPr snapToGrid="0">
      <p:cViewPr varScale="1">
        <p:scale>
          <a:sx n="76" d="100"/>
          <a:sy n="76" d="100"/>
        </p:scale>
        <p:origin x="864" y="90"/>
      </p:cViewPr>
      <p:guideLst/>
    </p:cSldViewPr>
  </p:slideViewPr>
  <p:notesTextViewPr>
    <p:cViewPr>
      <p:scale>
        <a:sx n="3" d="2"/>
        <a:sy n="3" d="2"/>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A6A5A-BF98-4815-880C-A93DBC1719B0}" type="datetimeFigureOut">
              <a:rPr lang="en-US" smtClean="0"/>
              <a:t>3/27/2018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04A75-D6BB-4B11-8921-C47CDE515D4E}" type="slidenum">
              <a:rPr lang="en-US" smtClean="0"/>
              <a:t>‹#›</a:t>
            </a:fld>
            <a:endParaRPr lang="en-US" dirty="0"/>
          </a:p>
        </p:txBody>
      </p:sp>
    </p:spTree>
    <p:extLst>
      <p:ext uri="{BB962C8B-B14F-4D97-AF65-F5344CB8AC3E}">
        <p14:creationId xmlns:p14="http://schemas.microsoft.com/office/powerpoint/2010/main" val="223906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Allows personnel from a variety of agencies to meld into a common management structure</a:t>
            </a:r>
          </a:p>
          <a:p>
            <a:r>
              <a:rPr lang="en-US" dirty="0">
                <a:solidFill>
                  <a:schemeClr val="tx1"/>
                </a:solidFill>
              </a:rPr>
              <a:t>Provides logistical and administrative support to operational staff</a:t>
            </a:r>
          </a:p>
          <a:p>
            <a:r>
              <a:rPr lang="en-US" dirty="0">
                <a:solidFill>
                  <a:schemeClr val="tx1"/>
                </a:solidFill>
              </a:rPr>
              <a:t>Is cost effective by avoiding duplication of efforts </a:t>
            </a: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6</a:t>
            </a:fld>
            <a:endParaRPr lang="en-US" dirty="0"/>
          </a:p>
        </p:txBody>
      </p:sp>
    </p:spTree>
    <p:extLst>
      <p:ext uri="{BB962C8B-B14F-4D97-AF65-F5344CB8AC3E}">
        <p14:creationId xmlns:p14="http://schemas.microsoft.com/office/powerpoint/2010/main" val="3976679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Persons in this role have:</a:t>
            </a:r>
          </a:p>
          <a:p>
            <a:pPr marL="342900" indent="-342900">
              <a:buFont typeface="Wingdings" panose="05000000000000000000" pitchFamily="2" charset="2"/>
              <a:buChar char="Ø"/>
            </a:pPr>
            <a:r>
              <a:rPr lang="en-US" dirty="0">
                <a:solidFill>
                  <a:schemeClr val="tx1"/>
                </a:solidFill>
              </a:rPr>
              <a:t>Leadership skills: capable of organizing and directing others in working toward common goals</a:t>
            </a:r>
          </a:p>
          <a:p>
            <a:pPr marL="342900" indent="-342900">
              <a:buFont typeface="Wingdings" panose="05000000000000000000" pitchFamily="2" charset="2"/>
              <a:buChar char="Ø"/>
            </a:pPr>
            <a:r>
              <a:rPr lang="en-US" dirty="0">
                <a:solidFill>
                  <a:schemeClr val="tx1"/>
                </a:solidFill>
              </a:rPr>
              <a:t>Trustworthy </a:t>
            </a:r>
          </a:p>
          <a:p>
            <a:pPr marL="342900" indent="-342900">
              <a:buFont typeface="Wingdings" panose="05000000000000000000" pitchFamily="2" charset="2"/>
              <a:buChar char="Ø"/>
            </a:pPr>
            <a:r>
              <a:rPr lang="en-US" dirty="0">
                <a:solidFill>
                  <a:schemeClr val="tx1"/>
                </a:solidFill>
              </a:rPr>
              <a:t>Knowledge of the day-to-day operations and key people in the organization </a:t>
            </a:r>
          </a:p>
          <a:p>
            <a:pPr marL="342900" indent="-342900">
              <a:buFont typeface="Wingdings" panose="05000000000000000000" pitchFamily="2" charset="2"/>
              <a:buChar char="Ø"/>
            </a:pPr>
            <a:r>
              <a:rPr lang="en-US" dirty="0">
                <a:solidFill>
                  <a:schemeClr val="tx1"/>
                </a:solidFill>
              </a:rPr>
              <a:t>Safety oriented and aware of special precautions required for unusual emergency situations </a:t>
            </a:r>
          </a:p>
          <a:p>
            <a:pPr marL="342900" indent="-342900">
              <a:buFont typeface="Wingdings" panose="05000000000000000000" pitchFamily="2" charset="2"/>
              <a:buChar char="Ø"/>
            </a:pPr>
            <a:r>
              <a:rPr lang="en-US" dirty="0">
                <a:solidFill>
                  <a:schemeClr val="tx1"/>
                </a:solidFill>
              </a:rPr>
              <a:t>Ability to look ahead and anticipate needs.</a:t>
            </a:r>
          </a:p>
          <a:p>
            <a:pPr marL="342900" indent="-342900">
              <a:buFont typeface="Wingdings" panose="05000000000000000000" pitchFamily="2" charset="2"/>
              <a:buChar char="Ø"/>
            </a:pPr>
            <a:r>
              <a:rPr lang="en-US" dirty="0">
                <a:solidFill>
                  <a:schemeClr val="tx1"/>
                </a:solidFill>
              </a:rPr>
              <a:t>Multi-tasking and know how to prioritize tasks</a:t>
            </a:r>
          </a:p>
          <a:p>
            <a:pPr marL="342900" indent="-342900">
              <a:buFont typeface="Wingdings" panose="05000000000000000000" pitchFamily="2" charset="2"/>
              <a:buChar char="Ø"/>
            </a:pPr>
            <a:r>
              <a:rPr lang="en-US" dirty="0">
                <a:solidFill>
                  <a:schemeClr val="tx1"/>
                </a:solidFill>
              </a:rPr>
              <a:t>Basic knowledge of ICS</a:t>
            </a: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21</a:t>
            </a:fld>
            <a:endParaRPr lang="en-US" dirty="0"/>
          </a:p>
        </p:txBody>
      </p:sp>
    </p:spTree>
    <p:extLst>
      <p:ext uri="{BB962C8B-B14F-4D97-AF65-F5344CB8AC3E}">
        <p14:creationId xmlns:p14="http://schemas.microsoft.com/office/powerpoint/2010/main" val="179479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Persons in this role have:</a:t>
            </a:r>
          </a:p>
          <a:p>
            <a:pPr marL="342900" indent="-342900">
              <a:buFont typeface="Wingdings" panose="05000000000000000000" pitchFamily="2" charset="2"/>
              <a:buChar char="Ø"/>
            </a:pPr>
            <a:r>
              <a:rPr lang="en-US" dirty="0">
                <a:solidFill>
                  <a:schemeClr val="tx1"/>
                </a:solidFill>
              </a:rPr>
              <a:t>Emergency response training and experience, specifically with ICS forms</a:t>
            </a:r>
          </a:p>
          <a:p>
            <a:pPr marL="342900" indent="-342900">
              <a:buFont typeface="Wingdings" panose="05000000000000000000" pitchFamily="2" charset="2"/>
              <a:buChar char="Ø"/>
            </a:pPr>
            <a:r>
              <a:rPr lang="en-US" dirty="0">
                <a:solidFill>
                  <a:schemeClr val="tx1"/>
                </a:solidFill>
              </a:rPr>
              <a:t>Be able to work under pressure</a:t>
            </a:r>
          </a:p>
          <a:p>
            <a:pPr marL="342900" indent="-342900">
              <a:buFont typeface="Wingdings" panose="05000000000000000000" pitchFamily="2" charset="2"/>
              <a:buChar char="Ø"/>
            </a:pPr>
            <a:r>
              <a:rPr lang="en-US" dirty="0">
                <a:solidFill>
                  <a:schemeClr val="tx1"/>
                </a:solidFill>
              </a:rPr>
              <a:t>Analytical skills and be results-oriented</a:t>
            </a:r>
          </a:p>
          <a:p>
            <a:pPr marL="342900" indent="-342900">
              <a:buFont typeface="Wingdings" panose="05000000000000000000" pitchFamily="2" charset="2"/>
              <a:buChar char="Ø"/>
            </a:pPr>
            <a:r>
              <a:rPr lang="en-US" dirty="0">
                <a:solidFill>
                  <a:schemeClr val="tx1"/>
                </a:solidFill>
              </a:rPr>
              <a:t>Be able to manage personnel during a dynamic, expanding incident</a:t>
            </a:r>
          </a:p>
          <a:p>
            <a:pPr marL="342900" indent="-342900">
              <a:buFont typeface="Wingdings" panose="05000000000000000000" pitchFamily="2" charset="2"/>
              <a:buChar char="Ø"/>
            </a:pPr>
            <a:r>
              <a:rPr lang="en-US" dirty="0">
                <a:solidFill>
                  <a:schemeClr val="tx1"/>
                </a:solidFill>
              </a:rPr>
              <a:t>Good facilitator for meetings </a:t>
            </a:r>
          </a:p>
          <a:p>
            <a:pPr marL="342900" indent="-342900">
              <a:buFont typeface="Wingdings" panose="05000000000000000000" pitchFamily="2" charset="2"/>
              <a:buChar char="Ø"/>
            </a:pPr>
            <a:r>
              <a:rPr lang="en-US" dirty="0">
                <a:solidFill>
                  <a:schemeClr val="tx1"/>
                </a:solidFill>
              </a:rPr>
              <a:t>Good interpersonal and communication skills</a:t>
            </a:r>
          </a:p>
          <a:p>
            <a:pPr marL="342900" indent="-342900">
              <a:buFont typeface="Wingdings" panose="05000000000000000000" pitchFamily="2" charset="2"/>
              <a:buChar char="Ø"/>
            </a:pPr>
            <a:r>
              <a:rPr lang="en-US" dirty="0">
                <a:solidFill>
                  <a:schemeClr val="tx1"/>
                </a:solidFill>
              </a:rPr>
              <a:t>Trustworthy</a:t>
            </a: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22</a:t>
            </a:fld>
            <a:endParaRPr lang="en-US" dirty="0"/>
          </a:p>
        </p:txBody>
      </p:sp>
    </p:spTree>
    <p:extLst>
      <p:ext uri="{BB962C8B-B14F-4D97-AF65-F5344CB8AC3E}">
        <p14:creationId xmlns:p14="http://schemas.microsoft.com/office/powerpoint/2010/main" val="87277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Resources Unit:</a:t>
            </a:r>
            <a:r>
              <a:rPr lang="en-US" sz="1200" b="0" i="0" kern="1200" dirty="0">
                <a:solidFill>
                  <a:schemeClr val="tx1"/>
                </a:solidFill>
                <a:effectLst/>
                <a:latin typeface="+mn-lt"/>
                <a:ea typeface="+mn-ea"/>
                <a:cs typeface="+mn-cs"/>
              </a:rPr>
              <a:t> Responsible for recording the status of resources committed to the incident. This Unit also evaluates resources committed currently to the incident, the effects additional responding resources will have on the incident, and anticipated resource needs.</a:t>
            </a:r>
          </a:p>
          <a:p>
            <a:r>
              <a:rPr lang="en-US" sz="1200" b="1" i="0" kern="1200" dirty="0">
                <a:solidFill>
                  <a:schemeClr val="tx1"/>
                </a:solidFill>
                <a:effectLst/>
                <a:latin typeface="+mn-lt"/>
                <a:ea typeface="+mn-ea"/>
                <a:cs typeface="+mn-cs"/>
              </a:rPr>
              <a:t>Situation Unit: </a:t>
            </a:r>
            <a:r>
              <a:rPr lang="en-US" sz="1200" b="0" i="0" kern="1200" dirty="0">
                <a:solidFill>
                  <a:schemeClr val="tx1"/>
                </a:solidFill>
                <a:effectLst/>
                <a:latin typeface="+mn-lt"/>
                <a:ea typeface="+mn-ea"/>
                <a:cs typeface="+mn-cs"/>
              </a:rPr>
              <a:t>Responsible for the collection, organization, and analysis of incident status information, and for analysis of the situation as it progresses.</a:t>
            </a:r>
          </a:p>
          <a:p>
            <a:r>
              <a:rPr lang="en-US" sz="1200" b="1" i="0" kern="1200" dirty="0">
                <a:solidFill>
                  <a:schemeClr val="tx1"/>
                </a:solidFill>
                <a:effectLst/>
                <a:latin typeface="+mn-lt"/>
                <a:ea typeface="+mn-ea"/>
                <a:cs typeface="+mn-cs"/>
              </a:rPr>
              <a:t>Demobilization Unit:</a:t>
            </a:r>
            <a:r>
              <a:rPr lang="en-US" sz="1200" b="0" i="0" kern="1200" dirty="0">
                <a:solidFill>
                  <a:schemeClr val="tx1"/>
                </a:solidFill>
                <a:effectLst/>
                <a:latin typeface="+mn-lt"/>
                <a:ea typeface="+mn-ea"/>
                <a:cs typeface="+mn-cs"/>
              </a:rPr>
              <a:t> Responsible for ensuring orderly, safe, and efficient demobilization of incident resources.</a:t>
            </a:r>
          </a:p>
          <a:p>
            <a:r>
              <a:rPr lang="en-US" sz="1200" b="1" i="0" kern="1200" dirty="0">
                <a:solidFill>
                  <a:schemeClr val="tx1"/>
                </a:solidFill>
                <a:effectLst/>
                <a:latin typeface="+mn-lt"/>
                <a:ea typeface="+mn-ea"/>
                <a:cs typeface="+mn-cs"/>
              </a:rPr>
              <a:t>Documentation Unit:</a:t>
            </a:r>
            <a:r>
              <a:rPr lang="en-US" sz="1200" b="0" i="0" kern="1200" dirty="0">
                <a:solidFill>
                  <a:schemeClr val="tx1"/>
                </a:solidFill>
                <a:effectLst/>
                <a:latin typeface="+mn-lt"/>
                <a:ea typeface="+mn-ea"/>
                <a:cs typeface="+mn-cs"/>
              </a:rPr>
              <a:t> Responsible for collecting, recording, and safeguarding all documents relevant to the incident.</a:t>
            </a: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23</a:t>
            </a:fld>
            <a:endParaRPr lang="en-US" dirty="0"/>
          </a:p>
        </p:txBody>
      </p:sp>
    </p:spTree>
    <p:extLst>
      <p:ext uri="{BB962C8B-B14F-4D97-AF65-F5344CB8AC3E}">
        <p14:creationId xmlns:p14="http://schemas.microsoft.com/office/powerpoint/2010/main" val="3618039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Persons in this role have:</a:t>
            </a:r>
          </a:p>
          <a:p>
            <a:pPr marL="342900" indent="-342900">
              <a:buFont typeface="Wingdings" panose="05000000000000000000" pitchFamily="2" charset="2"/>
              <a:buChar char="Ø"/>
            </a:pPr>
            <a:r>
              <a:rPr lang="en-US" sz="1200" dirty="0">
                <a:solidFill>
                  <a:schemeClr val="tx1"/>
                </a:solidFill>
              </a:rPr>
              <a:t>Good manager and leadership skills</a:t>
            </a:r>
          </a:p>
          <a:p>
            <a:pPr marL="342900" indent="-342900">
              <a:buFont typeface="Wingdings" panose="05000000000000000000" pitchFamily="2" charset="2"/>
              <a:buChar char="Ø"/>
            </a:pPr>
            <a:r>
              <a:rPr lang="en-US" sz="1200" dirty="0">
                <a:solidFill>
                  <a:schemeClr val="tx1"/>
                </a:solidFill>
              </a:rPr>
              <a:t>Understand day-to-day resources: availability, ordering, tracking, receiving, and distribution</a:t>
            </a:r>
          </a:p>
          <a:p>
            <a:pPr marL="342900" indent="-342900">
              <a:buFont typeface="Wingdings" panose="05000000000000000000" pitchFamily="2" charset="2"/>
              <a:buChar char="Ø"/>
            </a:pPr>
            <a:r>
              <a:rPr lang="en-US" sz="1200" dirty="0">
                <a:solidFill>
                  <a:schemeClr val="tx1"/>
                </a:solidFill>
              </a:rPr>
              <a:t>Ability to anticipate resource needs during a response</a:t>
            </a:r>
          </a:p>
          <a:p>
            <a:pPr marL="342900" indent="-342900">
              <a:buFont typeface="Wingdings" panose="05000000000000000000" pitchFamily="2" charset="2"/>
              <a:buChar char="Ø"/>
            </a:pPr>
            <a:r>
              <a:rPr lang="en-US" sz="1200" dirty="0">
                <a:solidFill>
                  <a:schemeClr val="tx1"/>
                </a:solidFill>
              </a:rPr>
              <a:t>Is well-known in the organization and knows others to ask for help</a:t>
            </a: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25</a:t>
            </a:fld>
            <a:endParaRPr lang="en-US" dirty="0"/>
          </a:p>
        </p:txBody>
      </p:sp>
    </p:spTree>
    <p:extLst>
      <p:ext uri="{BB962C8B-B14F-4D97-AF65-F5344CB8AC3E}">
        <p14:creationId xmlns:p14="http://schemas.microsoft.com/office/powerpoint/2010/main" val="281131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Supply Unit:</a:t>
            </a:r>
            <a:r>
              <a:rPr lang="en-US" sz="1200" b="0" i="0" kern="1200" dirty="0">
                <a:solidFill>
                  <a:schemeClr val="tx1"/>
                </a:solidFill>
                <a:effectLst/>
                <a:latin typeface="+mn-lt"/>
                <a:ea typeface="+mn-ea"/>
                <a:cs typeface="+mn-cs"/>
              </a:rPr>
              <a:t> Orders, receives, stores, and processes all incident-related resources, personnel, and supplies.</a:t>
            </a:r>
          </a:p>
          <a:p>
            <a:r>
              <a:rPr lang="en-US" sz="1200" b="1" i="0" kern="1200" dirty="0">
                <a:solidFill>
                  <a:schemeClr val="tx1"/>
                </a:solidFill>
                <a:effectLst/>
                <a:latin typeface="+mn-lt"/>
                <a:ea typeface="+mn-ea"/>
                <a:cs typeface="+mn-cs"/>
              </a:rPr>
              <a:t>Ground Support Unit:</a:t>
            </a:r>
            <a:r>
              <a:rPr lang="en-US" sz="1200" b="0" i="0" kern="1200" dirty="0">
                <a:solidFill>
                  <a:schemeClr val="tx1"/>
                </a:solidFill>
                <a:effectLst/>
                <a:latin typeface="+mn-lt"/>
                <a:ea typeface="+mn-ea"/>
                <a:cs typeface="+mn-cs"/>
              </a:rPr>
              <a:t> Provides all ground transportation during an incident. In conjunction with providing transportation, the Unit is also responsible for maintaining and supplying vehicles, keeping usage records, and developing incident Traffic Plans.</a:t>
            </a:r>
          </a:p>
          <a:p>
            <a:r>
              <a:rPr lang="en-US" sz="1200" b="1" i="0" kern="1200" dirty="0">
                <a:solidFill>
                  <a:schemeClr val="tx1"/>
                </a:solidFill>
                <a:effectLst/>
                <a:latin typeface="+mn-lt"/>
                <a:ea typeface="+mn-ea"/>
                <a:cs typeface="+mn-cs"/>
              </a:rPr>
              <a:t>Facilities Unit: </a:t>
            </a:r>
            <a:r>
              <a:rPr lang="en-US" sz="1200" b="0" i="0" kern="1200" dirty="0">
                <a:solidFill>
                  <a:schemeClr val="tx1"/>
                </a:solidFill>
                <a:effectLst/>
                <a:latin typeface="+mn-lt"/>
                <a:ea typeface="+mn-ea"/>
                <a:cs typeface="+mn-cs"/>
              </a:rPr>
              <a:t>Sets up, maintains, and demobilizes all facilities used in support of incident operations. The Unit also provides facility maintenance and security services required to support incident operations.</a:t>
            </a:r>
          </a:p>
          <a:p>
            <a:r>
              <a:rPr lang="en-US" sz="1200" b="1" i="0" kern="1200" dirty="0">
                <a:solidFill>
                  <a:schemeClr val="tx1"/>
                </a:solidFill>
                <a:effectLst/>
                <a:latin typeface="+mn-lt"/>
                <a:ea typeface="+mn-ea"/>
                <a:cs typeface="+mn-cs"/>
              </a:rPr>
              <a:t>Food Unit:</a:t>
            </a:r>
            <a:r>
              <a:rPr lang="en-US" sz="1200" b="0" i="0" kern="1200" dirty="0">
                <a:solidFill>
                  <a:schemeClr val="tx1"/>
                </a:solidFill>
                <a:effectLst/>
                <a:latin typeface="+mn-lt"/>
                <a:ea typeface="+mn-ea"/>
                <a:cs typeface="+mn-cs"/>
              </a:rPr>
              <a:t> Determines food and water requirements, plans menus, orders food, provides cooking facilities, cooks, serves, maintains food service areas, and manages food security and safety concerns.</a:t>
            </a:r>
          </a:p>
          <a:p>
            <a:r>
              <a:rPr lang="en-US" sz="1200" b="1" i="0" kern="1200" dirty="0">
                <a:solidFill>
                  <a:schemeClr val="tx1"/>
                </a:solidFill>
                <a:effectLst/>
                <a:latin typeface="+mn-lt"/>
                <a:ea typeface="+mn-ea"/>
                <a:cs typeface="+mn-cs"/>
              </a:rPr>
              <a:t>Communications Unit:</a:t>
            </a:r>
            <a:r>
              <a:rPr lang="en-US" sz="1200" b="0" i="0" kern="1200" dirty="0">
                <a:solidFill>
                  <a:schemeClr val="tx1"/>
                </a:solidFill>
                <a:effectLst/>
                <a:latin typeface="+mn-lt"/>
                <a:ea typeface="+mn-ea"/>
                <a:cs typeface="+mn-cs"/>
              </a:rPr>
              <a:t> Major responsibilities include effective communications planning as well as acquiring, setting up, maintaining, and accounting for communications equipment.</a:t>
            </a:r>
          </a:p>
          <a:p>
            <a:r>
              <a:rPr lang="en-US" sz="1200" b="1" i="0" kern="1200" dirty="0">
                <a:solidFill>
                  <a:schemeClr val="tx1"/>
                </a:solidFill>
                <a:effectLst/>
                <a:latin typeface="+mn-lt"/>
                <a:ea typeface="+mn-ea"/>
                <a:cs typeface="+mn-cs"/>
              </a:rPr>
              <a:t>Medical Unit:</a:t>
            </a:r>
            <a:r>
              <a:rPr lang="en-US" sz="1200" b="0" i="0" kern="1200" dirty="0">
                <a:solidFill>
                  <a:schemeClr val="tx1"/>
                </a:solidFill>
                <a:effectLst/>
                <a:latin typeface="+mn-lt"/>
                <a:ea typeface="+mn-ea"/>
                <a:cs typeface="+mn-cs"/>
              </a:rPr>
              <a:t> Responsible for the effective and efficient provision of medical services to incident personnel.</a:t>
            </a: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26</a:t>
            </a:fld>
            <a:endParaRPr lang="en-US" dirty="0"/>
          </a:p>
        </p:txBody>
      </p:sp>
    </p:spTree>
    <p:extLst>
      <p:ext uri="{BB962C8B-B14F-4D97-AF65-F5344CB8AC3E}">
        <p14:creationId xmlns:p14="http://schemas.microsoft.com/office/powerpoint/2010/main" val="401170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Ø"/>
            </a:pPr>
            <a:r>
              <a:rPr lang="en-US" dirty="0">
                <a:solidFill>
                  <a:schemeClr val="tx1"/>
                </a:solidFill>
              </a:rPr>
              <a:t>Resources defined as Units</a:t>
            </a:r>
          </a:p>
          <a:p>
            <a:pPr marL="342900" indent="-342900">
              <a:buFont typeface="Wingdings" panose="05000000000000000000" pitchFamily="2" charset="2"/>
              <a:buChar char="Ø"/>
            </a:pPr>
            <a:r>
              <a:rPr lang="en-US" dirty="0">
                <a:solidFill>
                  <a:schemeClr val="tx1"/>
                </a:solidFill>
              </a:rPr>
              <a:t>Compensation/Claims Unit</a:t>
            </a:r>
          </a:p>
          <a:p>
            <a:pPr marL="342900" indent="-342900">
              <a:buFont typeface="Wingdings" panose="05000000000000000000" pitchFamily="2" charset="2"/>
              <a:buChar char="Ø"/>
            </a:pPr>
            <a:r>
              <a:rPr lang="en-US" dirty="0">
                <a:solidFill>
                  <a:schemeClr val="tx1"/>
                </a:solidFill>
              </a:rPr>
              <a:t>Cost Unit</a:t>
            </a:r>
          </a:p>
          <a:p>
            <a:pPr marL="342900" indent="-342900">
              <a:buFont typeface="Wingdings" panose="05000000000000000000" pitchFamily="2" charset="2"/>
              <a:buChar char="Ø"/>
            </a:pPr>
            <a:r>
              <a:rPr lang="en-US" dirty="0">
                <a:solidFill>
                  <a:schemeClr val="tx1"/>
                </a:solidFill>
              </a:rPr>
              <a:t>Procurement Unit</a:t>
            </a:r>
          </a:p>
          <a:p>
            <a:pPr marL="342900" indent="-342900">
              <a:buFont typeface="Wingdings" panose="05000000000000000000" pitchFamily="2" charset="2"/>
              <a:buChar char="Ø"/>
            </a:pPr>
            <a:r>
              <a:rPr lang="en-US" dirty="0">
                <a:solidFill>
                  <a:schemeClr val="tx1"/>
                </a:solidFill>
              </a:rPr>
              <a:t>Time Unit</a:t>
            </a:r>
          </a:p>
          <a:p>
            <a:pPr marL="342900" indent="-342900">
              <a:buFont typeface="Wingdings" panose="05000000000000000000" pitchFamily="2" charset="2"/>
              <a:buChar char="Ø"/>
            </a:pPr>
            <a:endParaRPr lang="en-US" dirty="0">
              <a:solidFill>
                <a:schemeClr val="tx1"/>
              </a:solidFill>
            </a:endParaRPr>
          </a:p>
          <a:p>
            <a:r>
              <a:rPr lang="en-US" sz="1200" b="1" i="0" kern="1200" dirty="0">
                <a:solidFill>
                  <a:schemeClr val="tx1"/>
                </a:solidFill>
                <a:effectLst/>
                <a:latin typeface="+mn-lt"/>
                <a:ea typeface="+mn-ea"/>
                <a:cs typeface="+mn-cs"/>
              </a:rPr>
              <a:t>Compensation/Claims Unit: </a:t>
            </a:r>
            <a:r>
              <a:rPr lang="en-US" sz="1200" b="0" i="0" kern="1200" dirty="0">
                <a:solidFill>
                  <a:schemeClr val="tx1"/>
                </a:solidFill>
                <a:effectLst/>
                <a:latin typeface="+mn-lt"/>
                <a:ea typeface="+mn-ea"/>
                <a:cs typeface="+mn-cs"/>
              </a:rPr>
              <a:t>Responsible for financial concerns resulting from property damage, injuries, or fatalities at the incident.</a:t>
            </a:r>
          </a:p>
          <a:p>
            <a:r>
              <a:rPr lang="en-US" sz="1200" b="1" i="0" kern="1200" dirty="0">
                <a:solidFill>
                  <a:schemeClr val="tx1"/>
                </a:solidFill>
                <a:effectLst/>
                <a:latin typeface="+mn-lt"/>
                <a:ea typeface="+mn-ea"/>
                <a:cs typeface="+mn-cs"/>
              </a:rPr>
              <a:t>Cost Unit:</a:t>
            </a:r>
            <a:r>
              <a:rPr lang="en-US" sz="1200" b="0" i="0" kern="1200" dirty="0">
                <a:solidFill>
                  <a:schemeClr val="tx1"/>
                </a:solidFill>
                <a:effectLst/>
                <a:latin typeface="+mn-lt"/>
                <a:ea typeface="+mn-ea"/>
                <a:cs typeface="+mn-cs"/>
              </a:rPr>
              <a:t> Responsible for tracking costs, analyzing cost data, making estimates, and recommending cost savings measures.</a:t>
            </a:r>
          </a:p>
          <a:p>
            <a:r>
              <a:rPr lang="en-US" sz="1200" b="1" i="0" kern="1200" dirty="0">
                <a:solidFill>
                  <a:schemeClr val="tx1"/>
                </a:solidFill>
                <a:effectLst/>
                <a:latin typeface="+mn-lt"/>
                <a:ea typeface="+mn-ea"/>
                <a:cs typeface="+mn-cs"/>
              </a:rPr>
              <a:t>Procurement Unit:</a:t>
            </a:r>
            <a:r>
              <a:rPr lang="en-US" sz="1200" b="0" i="0" kern="1200" dirty="0">
                <a:solidFill>
                  <a:schemeClr val="tx1"/>
                </a:solidFill>
                <a:effectLst/>
                <a:latin typeface="+mn-lt"/>
                <a:ea typeface="+mn-ea"/>
                <a:cs typeface="+mn-cs"/>
              </a:rPr>
              <a:t> Responsible for financial matters concerning vendor contracts.</a:t>
            </a:r>
          </a:p>
          <a:p>
            <a:r>
              <a:rPr lang="en-US" sz="1200" b="1" i="0" kern="1200" dirty="0">
                <a:solidFill>
                  <a:schemeClr val="tx1"/>
                </a:solidFill>
                <a:effectLst/>
                <a:latin typeface="+mn-lt"/>
                <a:ea typeface="+mn-ea"/>
                <a:cs typeface="+mn-cs"/>
              </a:rPr>
              <a:t>Time Unit:</a:t>
            </a:r>
            <a:r>
              <a:rPr lang="en-US" sz="1200" b="0" i="0" kern="1200" dirty="0">
                <a:solidFill>
                  <a:schemeClr val="tx1"/>
                </a:solidFill>
                <a:effectLst/>
                <a:latin typeface="+mn-lt"/>
                <a:ea typeface="+mn-ea"/>
                <a:cs typeface="+mn-cs"/>
              </a:rPr>
              <a:t> Responsible for recording time for incident personnel and hired equipment.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Persons</a:t>
            </a:r>
            <a:r>
              <a:rPr lang="en-US" sz="1200" b="0" i="0" kern="1200" baseline="0" dirty="0">
                <a:solidFill>
                  <a:schemeClr val="tx1"/>
                </a:solidFill>
                <a:effectLst/>
                <a:latin typeface="+mn-lt"/>
                <a:ea typeface="+mn-ea"/>
                <a:cs typeface="+mn-cs"/>
              </a:rPr>
              <a:t> in this role:</a:t>
            </a:r>
          </a:p>
          <a:p>
            <a:pPr marL="342900" indent="-342900">
              <a:buFont typeface="Wingdings" panose="05000000000000000000" pitchFamily="2" charset="2"/>
              <a:buChar char="Ø"/>
            </a:pPr>
            <a:r>
              <a:rPr lang="en-US" dirty="0">
                <a:solidFill>
                  <a:schemeClr val="tx1"/>
                </a:solidFill>
              </a:rPr>
              <a:t>A “numbers” person</a:t>
            </a:r>
          </a:p>
          <a:p>
            <a:pPr marL="342900" indent="-342900">
              <a:buFont typeface="Wingdings" panose="05000000000000000000" pitchFamily="2" charset="2"/>
              <a:buChar char="Ø"/>
            </a:pPr>
            <a:r>
              <a:rPr lang="en-US" dirty="0">
                <a:solidFill>
                  <a:schemeClr val="tx1"/>
                </a:solidFill>
              </a:rPr>
              <a:t>Understand day-to-day financial status of the organization (budget, cash reserves, insurance coverage, procurement process)</a:t>
            </a:r>
          </a:p>
          <a:p>
            <a:pPr marL="342900" indent="-342900">
              <a:buFont typeface="Wingdings" panose="05000000000000000000" pitchFamily="2" charset="2"/>
              <a:buChar char="Ø"/>
            </a:pPr>
            <a:r>
              <a:rPr lang="en-US" dirty="0">
                <a:solidFill>
                  <a:schemeClr val="tx1"/>
                </a:solidFill>
              </a:rPr>
              <a:t>Understand how to manage response finances (emergency spending limits/credit, MOUs, insurance coverage, potential programs for reimbursement)</a:t>
            </a:r>
          </a:p>
          <a:p>
            <a:pPr marL="342900" indent="-342900">
              <a:buFont typeface="Wingdings" panose="05000000000000000000" pitchFamily="2" charset="2"/>
              <a:buChar char="Ø"/>
            </a:pPr>
            <a:r>
              <a:rPr lang="en-US" dirty="0">
                <a:solidFill>
                  <a:schemeClr val="tx1"/>
                </a:solidFill>
              </a:rPr>
              <a:t>Ability to anticipate expenditures that may be needed during a response</a:t>
            </a:r>
          </a:p>
          <a:p>
            <a:endParaRPr lang="en-US" sz="1200" b="0" i="0" kern="1200" dirty="0">
              <a:solidFill>
                <a:schemeClr val="tx1"/>
              </a:solidFill>
              <a:effectLst/>
              <a:latin typeface="+mn-lt"/>
              <a:ea typeface="+mn-ea"/>
              <a:cs typeface="+mn-cs"/>
            </a:endParaRPr>
          </a:p>
          <a:p>
            <a:pPr marL="0" indent="0">
              <a:buFont typeface="Wingdings" panose="05000000000000000000" pitchFamily="2" charset="2"/>
              <a:buNone/>
            </a:pPr>
            <a:endParaRPr lang="en-US" dirty="0">
              <a:solidFill>
                <a:schemeClr val="tx1"/>
              </a:solidFill>
            </a:endParaRPr>
          </a:p>
          <a:p>
            <a:pPr marL="342900" indent="-342900">
              <a:buFont typeface="Wingdings" panose="05000000000000000000" pitchFamily="2" charset="2"/>
              <a:buChar char="Ø"/>
            </a:pPr>
            <a:endParaRPr lang="en-US" dirty="0">
              <a:solidFill>
                <a:schemeClr val="tx1"/>
              </a:solidFill>
            </a:endParaRPr>
          </a:p>
          <a:p>
            <a:pPr marL="0" indent="0">
              <a:buFont typeface="Wingdings" panose="05000000000000000000" pitchFamily="2" charset="2"/>
              <a:buNone/>
            </a:pP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27</a:t>
            </a:fld>
            <a:endParaRPr lang="en-US" dirty="0"/>
          </a:p>
        </p:txBody>
      </p:sp>
    </p:spTree>
    <p:extLst>
      <p:ext uri="{BB962C8B-B14F-4D97-AF65-F5344CB8AC3E}">
        <p14:creationId xmlns:p14="http://schemas.microsoft.com/office/powerpoint/2010/main" val="397122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28</a:t>
            </a:fld>
            <a:endParaRPr lang="en-US" dirty="0"/>
          </a:p>
        </p:txBody>
      </p:sp>
    </p:spTree>
    <p:extLst>
      <p:ext uri="{BB962C8B-B14F-4D97-AF65-F5344CB8AC3E}">
        <p14:creationId xmlns:p14="http://schemas.microsoft.com/office/powerpoint/2010/main" val="3831173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29</a:t>
            </a:fld>
            <a:endParaRPr lang="en-US" dirty="0"/>
          </a:p>
        </p:txBody>
      </p:sp>
    </p:spTree>
    <p:extLst>
      <p:ext uri="{BB962C8B-B14F-4D97-AF65-F5344CB8AC3E}">
        <p14:creationId xmlns:p14="http://schemas.microsoft.com/office/powerpoint/2010/main" val="227205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b="1" dirty="0"/>
              <a:t>Chain of Command</a:t>
            </a:r>
            <a:r>
              <a:rPr lang="en-US" dirty="0"/>
              <a:t> feature helps to clarify reporting relationships to eliminate confusion caused by multiples, perhaps conflicting directives</a:t>
            </a:r>
          </a:p>
          <a:p>
            <a:pPr eaLnBrk="1" hangingPunct="1">
              <a:spcBef>
                <a:spcPct val="0"/>
              </a:spcBef>
              <a:buFontTx/>
              <a:buChar char="•"/>
            </a:pPr>
            <a:r>
              <a:rPr lang="en-US" dirty="0"/>
              <a:t>Incident managers at all levels must be able to control the actions of all personnel under their supervision</a:t>
            </a:r>
          </a:p>
          <a:p>
            <a:pPr eaLnBrk="1" hangingPunct="1">
              <a:spcBef>
                <a:spcPct val="0"/>
              </a:spcBef>
              <a:buFontTx/>
              <a:buChar char="•"/>
            </a:pPr>
            <a:r>
              <a:rPr lang="en-US" dirty="0"/>
              <a:t>Chain of command is a series of command, control, executive, or management positions in hierarchical order of authority</a:t>
            </a:r>
          </a:p>
          <a:p>
            <a:pPr eaLnBrk="1" hangingPunct="1">
              <a:spcBef>
                <a:spcPct val="0"/>
              </a:spcBef>
              <a:buFontTx/>
              <a:buChar char="•"/>
            </a:pPr>
            <a:r>
              <a:rPr lang="en-US" dirty="0"/>
              <a:t> For example, a unit leader does not report directly to IC </a:t>
            </a:r>
          </a:p>
          <a:p>
            <a:pPr eaLnBrk="1" hangingPunct="1">
              <a:spcBef>
                <a:spcPct val="0"/>
              </a:spcBef>
              <a:buFontTx/>
              <a:buChar char="•"/>
            </a:pPr>
            <a:r>
              <a:rPr lang="en-US" b="1" dirty="0"/>
              <a:t>Unity of command</a:t>
            </a:r>
            <a:r>
              <a:rPr lang="en-US" dirty="0"/>
              <a:t> means that every individual has a designated supervisor to whom they report at the scene of the incident</a:t>
            </a:r>
          </a:p>
        </p:txBody>
      </p:sp>
      <p:sp>
        <p:nvSpPr>
          <p:cNvPr id="4" name="Slide Number Placeholder 3"/>
          <p:cNvSpPr>
            <a:spLocks noGrp="1"/>
          </p:cNvSpPr>
          <p:nvPr>
            <p:ph type="sldNum" sz="quarter" idx="10"/>
          </p:nvPr>
        </p:nvSpPr>
        <p:spPr/>
        <p:txBody>
          <a:bodyPr/>
          <a:lstStyle/>
          <a:p>
            <a:fld id="{2FC04A75-D6BB-4B11-8921-C47CDE515D4E}" type="slidenum">
              <a:rPr lang="en-US" smtClean="0"/>
              <a:t>7</a:t>
            </a:fld>
            <a:endParaRPr lang="en-US" dirty="0"/>
          </a:p>
        </p:txBody>
      </p:sp>
    </p:spTree>
    <p:extLst>
      <p:ext uri="{BB962C8B-B14F-4D97-AF65-F5344CB8AC3E}">
        <p14:creationId xmlns:p14="http://schemas.microsoft.com/office/powerpoint/2010/main" val="364548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a:t>
            </a:r>
            <a:r>
              <a:rPr lang="en-US" baseline="0" dirty="0"/>
              <a:t> Journal of Nursing Administration. Vol 34(9), Sept. 2004, pp 395-399 found that a smaller span of control produced a better employee engagement and showed the difficulties in managing a large span of control.  </a:t>
            </a:r>
          </a:p>
          <a:p>
            <a:pPr marL="342900" indent="-342900">
              <a:buFont typeface="Wingdings" panose="05000000000000000000" pitchFamily="2" charset="2"/>
              <a:buChar char="Ø"/>
            </a:pPr>
            <a:r>
              <a:rPr lang="en-US" sz="1200" dirty="0">
                <a:solidFill>
                  <a:schemeClr val="tx1"/>
                </a:solidFill>
              </a:rPr>
              <a:t>Span of control is built by the IC based off the needs of the incident</a:t>
            </a:r>
          </a:p>
          <a:p>
            <a:pPr marL="342900" indent="-342900">
              <a:buFont typeface="Wingdings" panose="05000000000000000000" pitchFamily="2" charset="2"/>
              <a:buChar char="Ø"/>
            </a:pPr>
            <a:r>
              <a:rPr lang="en-US" sz="1200" dirty="0">
                <a:solidFill>
                  <a:schemeClr val="tx1"/>
                </a:solidFill>
              </a:rPr>
              <a:t>General staff is usually designated first (specifically operations section is created first)</a:t>
            </a:r>
          </a:p>
          <a:p>
            <a:pPr marL="342900" indent="-342900">
              <a:buFont typeface="Wingdings" panose="05000000000000000000" pitchFamily="2" charset="2"/>
              <a:buChar char="Ø"/>
            </a:pPr>
            <a:r>
              <a:rPr lang="en-US" sz="1200" dirty="0">
                <a:solidFill>
                  <a:schemeClr val="tx1"/>
                </a:solidFill>
              </a:rPr>
              <a:t>As incident increases or changes command staff is designated </a:t>
            </a: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8</a:t>
            </a:fld>
            <a:endParaRPr lang="en-US" dirty="0"/>
          </a:p>
        </p:txBody>
      </p:sp>
    </p:spTree>
    <p:extLst>
      <p:ext uri="{BB962C8B-B14F-4D97-AF65-F5344CB8AC3E}">
        <p14:creationId xmlns:p14="http://schemas.microsoft.com/office/powerpoint/2010/main" val="354591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 the higher ranking or more qualified person will either assume command, maintain command, or transfer command to a third party</a:t>
            </a: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10</a:t>
            </a:fld>
            <a:endParaRPr lang="en-US" dirty="0"/>
          </a:p>
        </p:txBody>
      </p:sp>
    </p:spTree>
    <p:extLst>
      <p:ext uri="{BB962C8B-B14F-4D97-AF65-F5344CB8AC3E}">
        <p14:creationId xmlns:p14="http://schemas.microsoft.com/office/powerpoint/2010/main" val="163591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a:t>
            </a:r>
            <a:r>
              <a:rPr lang="en-US" baseline="0" dirty="0"/>
              <a:t> underlined text is a hyperlink to a webpage that provides all Incident command forms needed.  It is important for any organization to have some of these forms prefilled out for events that have a high risk of occurrence. </a:t>
            </a:r>
          </a:p>
          <a:p>
            <a:endParaRPr lang="en-US" baseline="0" dirty="0"/>
          </a:p>
          <a:p>
            <a:r>
              <a:rPr lang="en-US" baseline="0" dirty="0"/>
              <a:t>It is important to understand span of control and how it can help the IC better assess need for staff.  </a:t>
            </a:r>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12</a:t>
            </a:fld>
            <a:endParaRPr lang="en-US" dirty="0"/>
          </a:p>
        </p:txBody>
      </p:sp>
    </p:spTree>
    <p:extLst>
      <p:ext uri="{BB962C8B-B14F-4D97-AF65-F5344CB8AC3E}">
        <p14:creationId xmlns:p14="http://schemas.microsoft.com/office/powerpoint/2010/main" val="285353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these positions is going to be one person doing</a:t>
            </a:r>
            <a:r>
              <a:rPr lang="en-US" baseline="0" dirty="0"/>
              <a:t> it…..</a:t>
            </a:r>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13</a:t>
            </a:fld>
            <a:endParaRPr lang="en-US" dirty="0"/>
          </a:p>
        </p:txBody>
      </p:sp>
    </p:spTree>
    <p:extLst>
      <p:ext uri="{BB962C8B-B14F-4D97-AF65-F5344CB8AC3E}">
        <p14:creationId xmlns:p14="http://schemas.microsoft.com/office/powerpoint/2010/main" val="286513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solidFill>
                  <a:schemeClr val="tx1"/>
                </a:solidFill>
              </a:rPr>
              <a:t>You</a:t>
            </a:r>
            <a:r>
              <a:rPr lang="en-US" baseline="0" dirty="0">
                <a:solidFill>
                  <a:schemeClr val="tx1"/>
                </a:solidFill>
              </a:rPr>
              <a:t> want someone with the following skills:</a:t>
            </a:r>
            <a:endParaRPr lang="en-US" dirty="0">
              <a:solidFill>
                <a:schemeClr val="tx1"/>
              </a:solidFill>
            </a:endParaRPr>
          </a:p>
          <a:p>
            <a:pPr marL="342900" indent="-342900">
              <a:buFont typeface="Wingdings" panose="05000000000000000000" pitchFamily="2" charset="2"/>
              <a:buChar char="Ø"/>
            </a:pPr>
            <a:r>
              <a:rPr lang="en-US" dirty="0">
                <a:solidFill>
                  <a:schemeClr val="tx1"/>
                </a:solidFill>
              </a:rPr>
              <a:t>Excellent formal written, verbal, and public speaking skills</a:t>
            </a:r>
          </a:p>
          <a:p>
            <a:pPr marL="342900" indent="-342900">
              <a:buFont typeface="Wingdings" panose="05000000000000000000" pitchFamily="2" charset="2"/>
              <a:buChar char="Ø"/>
            </a:pPr>
            <a:r>
              <a:rPr lang="en-US" dirty="0">
                <a:solidFill>
                  <a:schemeClr val="tx1"/>
                </a:solidFill>
              </a:rPr>
              <a:t>Ability to explain complex issues to any audience</a:t>
            </a:r>
          </a:p>
          <a:p>
            <a:pPr marL="342900" indent="-342900">
              <a:buFont typeface="Wingdings" panose="05000000000000000000" pitchFamily="2" charset="2"/>
              <a:buChar char="Ø"/>
            </a:pPr>
            <a:r>
              <a:rPr lang="en-US" dirty="0">
                <a:solidFill>
                  <a:schemeClr val="tx1"/>
                </a:solidFill>
              </a:rPr>
              <a:t>Knowledge emerging communication systems (social media)</a:t>
            </a:r>
          </a:p>
          <a:p>
            <a:pPr marL="342900" indent="-342900">
              <a:buFont typeface="Wingdings" panose="05000000000000000000" pitchFamily="2" charset="2"/>
              <a:buChar char="Ø"/>
            </a:pPr>
            <a:r>
              <a:rPr lang="en-US" dirty="0">
                <a:solidFill>
                  <a:schemeClr val="tx1"/>
                </a:solidFill>
              </a:rPr>
              <a:t>Develop and maintain relationships (internal and external) </a:t>
            </a:r>
          </a:p>
          <a:p>
            <a:pPr marL="342900" indent="-342900">
              <a:buFont typeface="Wingdings" panose="05000000000000000000" pitchFamily="2" charset="2"/>
              <a:buChar char="Ø"/>
            </a:pPr>
            <a:r>
              <a:rPr lang="en-US" dirty="0">
                <a:solidFill>
                  <a:schemeClr val="tx1"/>
                </a:solidFill>
              </a:rPr>
              <a:t>Familiar with policies, procedures, and daily operations</a:t>
            </a:r>
          </a:p>
          <a:p>
            <a:pPr marL="342900" indent="-342900">
              <a:buFont typeface="Wingdings" panose="05000000000000000000" pitchFamily="2" charset="2"/>
              <a:buChar char="Ø"/>
            </a:pPr>
            <a:r>
              <a:rPr lang="en-US" dirty="0">
                <a:solidFill>
                  <a:schemeClr val="tx1"/>
                </a:solidFill>
              </a:rPr>
              <a:t>Can handle long and varying hours under stressful conditions</a:t>
            </a: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15</a:t>
            </a:fld>
            <a:endParaRPr lang="en-US" dirty="0"/>
          </a:p>
        </p:txBody>
      </p:sp>
    </p:spTree>
    <p:extLst>
      <p:ext uri="{BB962C8B-B14F-4D97-AF65-F5344CB8AC3E}">
        <p14:creationId xmlns:p14="http://schemas.microsoft.com/office/powerpoint/2010/main" val="68431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a:t>
            </a:r>
            <a:r>
              <a:rPr lang="en-US" baseline="0" dirty="0"/>
              <a:t> that may </a:t>
            </a:r>
            <a:r>
              <a:rPr lang="en-US" baseline="0" dirty="0" err="1"/>
              <a:t>fullfill</a:t>
            </a:r>
            <a:r>
              <a:rPr lang="en-US" baseline="0" dirty="0"/>
              <a:t> this role should:</a:t>
            </a:r>
          </a:p>
          <a:p>
            <a:pPr marL="342900" indent="-342900">
              <a:buFont typeface="Wingdings" panose="05000000000000000000" pitchFamily="2" charset="2"/>
              <a:buChar char="Ø"/>
            </a:pPr>
            <a:r>
              <a:rPr lang="en-US" dirty="0">
                <a:solidFill>
                  <a:schemeClr val="tx1"/>
                </a:solidFill>
              </a:rPr>
              <a:t>Someone that knows the response world outside of the facility, especially the Healthcare Coalition </a:t>
            </a:r>
          </a:p>
          <a:p>
            <a:pPr marL="342900" indent="-342900">
              <a:buFont typeface="Wingdings" panose="05000000000000000000" pitchFamily="2" charset="2"/>
              <a:buChar char="Ø"/>
            </a:pPr>
            <a:r>
              <a:rPr lang="en-US" dirty="0">
                <a:solidFill>
                  <a:schemeClr val="tx1"/>
                </a:solidFill>
              </a:rPr>
              <a:t>Has existing relationships with outside agencies and internal departments</a:t>
            </a:r>
          </a:p>
          <a:p>
            <a:pPr marL="342900" indent="-342900">
              <a:buFont typeface="Wingdings" panose="05000000000000000000" pitchFamily="2" charset="2"/>
              <a:buChar char="Ø"/>
            </a:pPr>
            <a:r>
              <a:rPr lang="en-US" dirty="0">
                <a:solidFill>
                  <a:schemeClr val="tx1"/>
                </a:solidFill>
              </a:rPr>
              <a:t>Good interpersonal and communication skills</a:t>
            </a:r>
          </a:p>
          <a:p>
            <a:pPr marL="342900" indent="-342900">
              <a:buFont typeface="Wingdings" panose="05000000000000000000" pitchFamily="2" charset="2"/>
              <a:buChar char="Ø"/>
            </a:pPr>
            <a:r>
              <a:rPr lang="en-US" dirty="0">
                <a:solidFill>
                  <a:schemeClr val="tx1"/>
                </a:solidFill>
              </a:rPr>
              <a:t>Training in risk communications and public relations</a:t>
            </a:r>
          </a:p>
          <a:p>
            <a:pPr marL="342900" indent="-342900">
              <a:buFont typeface="Wingdings" panose="05000000000000000000" pitchFamily="2" charset="2"/>
              <a:buChar char="Ø"/>
            </a:pPr>
            <a:r>
              <a:rPr lang="en-US" dirty="0">
                <a:solidFill>
                  <a:schemeClr val="tx1"/>
                </a:solidFill>
              </a:rPr>
              <a:t>Trustworthy</a:t>
            </a: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16</a:t>
            </a:fld>
            <a:endParaRPr lang="en-US" dirty="0"/>
          </a:p>
        </p:txBody>
      </p:sp>
    </p:spTree>
    <p:extLst>
      <p:ext uri="{BB962C8B-B14F-4D97-AF65-F5344CB8AC3E}">
        <p14:creationId xmlns:p14="http://schemas.microsoft.com/office/powerpoint/2010/main" val="293150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in this role</a:t>
            </a:r>
            <a:r>
              <a:rPr lang="en-US" baseline="0" dirty="0"/>
              <a:t> should:</a:t>
            </a:r>
          </a:p>
          <a:p>
            <a:pPr marL="342900" indent="-342900">
              <a:buFont typeface="Wingdings" panose="05000000000000000000" pitchFamily="2" charset="2"/>
              <a:buChar char="Ø"/>
            </a:pPr>
            <a:r>
              <a:rPr lang="en-US" dirty="0">
                <a:solidFill>
                  <a:schemeClr val="tx1"/>
                </a:solidFill>
              </a:rPr>
              <a:t>A “Safety” mindset</a:t>
            </a:r>
          </a:p>
          <a:p>
            <a:pPr marL="342900" indent="-342900">
              <a:buFont typeface="Wingdings" panose="05000000000000000000" pitchFamily="2" charset="2"/>
              <a:buChar char="Ø"/>
            </a:pPr>
            <a:r>
              <a:rPr lang="en-US" dirty="0">
                <a:solidFill>
                  <a:schemeClr val="tx1"/>
                </a:solidFill>
              </a:rPr>
              <a:t>Safety knowledge: regulations, hazardous materials, infection control, engineering controls, injury prevention, accident investigation</a:t>
            </a:r>
          </a:p>
          <a:p>
            <a:pPr marL="342900" indent="-342900">
              <a:buFont typeface="Wingdings" panose="05000000000000000000" pitchFamily="2" charset="2"/>
              <a:buChar char="Ø"/>
            </a:pPr>
            <a:r>
              <a:rPr lang="en-US" dirty="0">
                <a:solidFill>
                  <a:schemeClr val="tx1"/>
                </a:solidFill>
              </a:rPr>
              <a:t>Ability to keep a global view of the response</a:t>
            </a:r>
          </a:p>
          <a:p>
            <a:pPr marL="342900" indent="-342900">
              <a:buFont typeface="Wingdings" panose="05000000000000000000" pitchFamily="2" charset="2"/>
              <a:buChar char="Ø"/>
            </a:pPr>
            <a:r>
              <a:rPr lang="en-US" dirty="0">
                <a:solidFill>
                  <a:schemeClr val="tx1"/>
                </a:solidFill>
              </a:rPr>
              <a:t>Knowledge of response plans</a:t>
            </a:r>
          </a:p>
          <a:p>
            <a:endParaRPr lang="en-US" dirty="0"/>
          </a:p>
        </p:txBody>
      </p:sp>
      <p:sp>
        <p:nvSpPr>
          <p:cNvPr id="4" name="Slide Number Placeholder 3"/>
          <p:cNvSpPr>
            <a:spLocks noGrp="1"/>
          </p:cNvSpPr>
          <p:nvPr>
            <p:ph type="sldNum" sz="quarter" idx="10"/>
          </p:nvPr>
        </p:nvSpPr>
        <p:spPr/>
        <p:txBody>
          <a:bodyPr/>
          <a:lstStyle/>
          <a:p>
            <a:fld id="{2FC04A75-D6BB-4B11-8921-C47CDE515D4E}" type="slidenum">
              <a:rPr lang="en-US" smtClean="0"/>
              <a:t>18</a:t>
            </a:fld>
            <a:endParaRPr lang="en-US" dirty="0"/>
          </a:p>
        </p:txBody>
      </p:sp>
    </p:spTree>
    <p:extLst>
      <p:ext uri="{BB962C8B-B14F-4D97-AF65-F5344CB8AC3E}">
        <p14:creationId xmlns:p14="http://schemas.microsoft.com/office/powerpoint/2010/main" val="3555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3/27/2018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PR3XyeKLeow"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CNgQUs0ld3I" TargetMode="External"/><Relationship Id="rId2" Type="http://schemas.openxmlformats.org/officeDocument/2006/relationships/slideLayout" Target="../slideLayouts/slideLayout2.xml"/><Relationship Id="rId1" Type="http://schemas.openxmlformats.org/officeDocument/2006/relationships/video" Target="https://www.youtube.com/embed/CNgQUs0ld3I" TargetMode="Externa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OvMkLCrUtY" TargetMode="External"/><Relationship Id="rId2" Type="http://schemas.openxmlformats.org/officeDocument/2006/relationships/slideLayout" Target="../slideLayouts/slideLayout2.xml"/><Relationship Id="rId1" Type="http://schemas.openxmlformats.org/officeDocument/2006/relationships/video" Target="https://www.youtube.com/embed/r2pqBlv_IUs" TargetMode="Externa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Diagonal Corner 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7" name="Straight Connector 16"/>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 name="Picture 6"/>
          <p:cNvPicPr>
            <a:picLocks noChangeAspect="1"/>
          </p:cNvPicPr>
          <p:nvPr/>
        </p:nvPicPr>
        <p:blipFill>
          <a:blip r:embed="rId2"/>
          <a:stretch>
            <a:fillRect/>
          </a:stretch>
        </p:blipFill>
        <p:spPr>
          <a:xfrm>
            <a:off x="1464666" y="3429000"/>
            <a:ext cx="2189635" cy="1762656"/>
          </a:xfrm>
          <a:prstGeom prst="rect">
            <a:avLst/>
          </a:prstGeom>
        </p:spPr>
      </p:pic>
      <p:pic>
        <p:nvPicPr>
          <p:cNvPr id="5" name="Picture 4"/>
          <p:cNvPicPr>
            <a:picLocks noChangeAspect="1"/>
          </p:cNvPicPr>
          <p:nvPr/>
        </p:nvPicPr>
        <p:blipFill>
          <a:blip r:embed="rId3"/>
          <a:stretch>
            <a:fillRect/>
          </a:stretch>
        </p:blipFill>
        <p:spPr>
          <a:xfrm>
            <a:off x="796889" y="1068037"/>
            <a:ext cx="3344898" cy="2366514"/>
          </a:xfrm>
          <a:prstGeom prst="rect">
            <a:avLst/>
          </a:prstGeom>
        </p:spPr>
      </p:pic>
      <p:sp>
        <p:nvSpPr>
          <p:cNvPr id="2" name="Title 1"/>
          <p:cNvSpPr>
            <a:spLocks noGrp="1"/>
          </p:cNvSpPr>
          <p:nvPr>
            <p:ph type="ctrTitle"/>
          </p:nvPr>
        </p:nvSpPr>
        <p:spPr>
          <a:xfrm>
            <a:off x="4944753" y="628617"/>
            <a:ext cx="6559859" cy="3028983"/>
          </a:xfrm>
        </p:spPr>
        <p:txBody>
          <a:bodyPr>
            <a:normAutofit/>
          </a:bodyPr>
          <a:lstStyle/>
          <a:p>
            <a:r>
              <a:rPr lang="en-US"/>
              <a:t>General Overview </a:t>
            </a:r>
            <a:br>
              <a:rPr lang="en-US"/>
            </a:br>
            <a:r>
              <a:rPr lang="en-US"/>
              <a:t>of ICS</a:t>
            </a:r>
          </a:p>
        </p:txBody>
      </p:sp>
      <p:sp>
        <p:nvSpPr>
          <p:cNvPr id="3" name="Subtitle 2"/>
          <p:cNvSpPr>
            <a:spLocks noGrp="1"/>
          </p:cNvSpPr>
          <p:nvPr>
            <p:ph type="subTitle" idx="1"/>
          </p:nvPr>
        </p:nvSpPr>
        <p:spPr>
          <a:xfrm>
            <a:off x="4945624" y="3843868"/>
            <a:ext cx="5414401" cy="1564744"/>
          </a:xfrm>
        </p:spPr>
        <p:txBody>
          <a:bodyPr>
            <a:normAutofit/>
          </a:bodyPr>
          <a:lstStyle/>
          <a:p>
            <a:r>
              <a:rPr lang="en-US" dirty="0"/>
              <a:t>Focus on </a:t>
            </a:r>
            <a:r>
              <a:rPr lang="en-US"/>
              <a:t>LTC </a:t>
            </a:r>
            <a:endParaRPr lang="en-US" dirty="0"/>
          </a:p>
          <a:p>
            <a:r>
              <a:rPr lang="en-US" dirty="0"/>
              <a:t>Presented by the Central and West Central MN Healthcare Preparedness Coalitions</a:t>
            </a:r>
          </a:p>
        </p:txBody>
      </p:sp>
    </p:spTree>
    <p:extLst>
      <p:ext uri="{BB962C8B-B14F-4D97-AF65-F5344CB8AC3E}">
        <p14:creationId xmlns:p14="http://schemas.microsoft.com/office/powerpoint/2010/main" val="262447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1" y="884557"/>
            <a:ext cx="8534400" cy="1507067"/>
          </a:xfrm>
        </p:spPr>
        <p:txBody>
          <a:bodyPr/>
          <a:lstStyle/>
          <a:p>
            <a:r>
              <a:rPr lang="en-US" dirty="0"/>
              <a:t>Incident Commander</a:t>
            </a:r>
          </a:p>
        </p:txBody>
      </p:sp>
      <p:sp>
        <p:nvSpPr>
          <p:cNvPr id="6" name="Content Placeholder 5"/>
          <p:cNvSpPr>
            <a:spLocks noGrp="1"/>
          </p:cNvSpPr>
          <p:nvPr>
            <p:ph sz="half" idx="2"/>
          </p:nvPr>
        </p:nvSpPr>
        <p:spPr>
          <a:xfrm>
            <a:off x="684211" y="2148156"/>
            <a:ext cx="5607532" cy="4042919"/>
          </a:xfrm>
        </p:spPr>
        <p:txBody>
          <a:bodyPr>
            <a:normAutofit/>
          </a:bodyPr>
          <a:lstStyle/>
          <a:p>
            <a:r>
              <a:rPr lang="en-US" dirty="0">
                <a:solidFill>
                  <a:schemeClr val="tx1"/>
                </a:solidFill>
              </a:rPr>
              <a:t>Important to understand that the ICS does not have to match up to the organizational chart of a health care location</a:t>
            </a:r>
          </a:p>
        </p:txBody>
      </p:sp>
      <p:pic>
        <p:nvPicPr>
          <p:cNvPr id="9" name="Picture 5" descr="First aid is begun on the way to the medic truck.  Photo shows fire fighters carrying an injured person and rendering first aid while carrying the person to the medic truck."/>
          <p:cNvPicPr>
            <a:picLocks noGrp="1" noChangeAspect="1" noChangeArrowheads="1"/>
          </p:cNvPicPr>
          <p:nvPr>
            <p:ph sz="quarter" idx="4"/>
          </p:nvPr>
        </p:nvPicPr>
        <p:blipFill>
          <a:blip r:embed="rId3" cstate="print">
            <a:lum bright="18000"/>
          </a:blip>
          <a:srcRect l="43205"/>
          <a:stretch>
            <a:fillRect/>
          </a:stretch>
        </p:blipFill>
        <p:spPr bwMode="auto">
          <a:xfrm>
            <a:off x="6596187" y="1430614"/>
            <a:ext cx="1824241" cy="2408981"/>
          </a:xfrm>
          <a:prstGeom prst="rect">
            <a:avLst/>
          </a:prstGeom>
          <a:noFill/>
          <a:ln w="9525">
            <a:solidFill>
              <a:schemeClr val="bg1"/>
            </a:solidFill>
            <a:miter lim="800000"/>
            <a:headEnd/>
            <a:tailEnd/>
          </a:ln>
          <a:effectLst>
            <a:outerShdw dist="35921" dir="2700000" algn="ctr" rotWithShape="0">
              <a:srgbClr val="B2B2B2">
                <a:alpha val="50000"/>
              </a:srgbClr>
            </a:outerShdw>
          </a:effectLst>
        </p:spPr>
      </p:pic>
      <p:sp>
        <p:nvSpPr>
          <p:cNvPr id="10" name="TextBox 9"/>
          <p:cNvSpPr txBox="1"/>
          <p:nvPr/>
        </p:nvSpPr>
        <p:spPr>
          <a:xfrm>
            <a:off x="6291743" y="4024330"/>
            <a:ext cx="2698994" cy="2308324"/>
          </a:xfrm>
          <a:prstGeom prst="rect">
            <a:avLst/>
          </a:prstGeom>
          <a:noFill/>
        </p:spPr>
        <p:txBody>
          <a:bodyPr wrap="square" rtlCol="0">
            <a:spAutoFit/>
          </a:bodyPr>
          <a:lstStyle/>
          <a:p>
            <a:r>
              <a:rPr lang="en-US" dirty="0">
                <a:solidFill>
                  <a:srgbClr val="FFFF00"/>
                </a:solidFill>
              </a:rPr>
              <a:t>Example: </a:t>
            </a:r>
            <a:r>
              <a:rPr lang="en-US" dirty="0"/>
              <a:t>charge nurse can be the IC while the VP of operations can be Logistics or operations chief and the VP of finance can be Finance chief</a:t>
            </a:r>
            <a:endParaRPr lang="en-US" dirty="0">
              <a:solidFill>
                <a:srgbClr val="FFFF00"/>
              </a:solidFill>
            </a:endParaRPr>
          </a:p>
        </p:txBody>
      </p:sp>
    </p:spTree>
    <p:extLst>
      <p:ext uri="{BB962C8B-B14F-4D97-AF65-F5344CB8AC3E}">
        <p14:creationId xmlns:p14="http://schemas.microsoft.com/office/powerpoint/2010/main" val="301280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01800"/>
            <a:ext cx="8534400" cy="1507067"/>
          </a:xfrm>
        </p:spPr>
        <p:txBody>
          <a:bodyPr/>
          <a:lstStyle/>
          <a:p>
            <a:r>
              <a:rPr lang="en-US" dirty="0"/>
              <a:t>Incident commander role</a:t>
            </a:r>
          </a:p>
        </p:txBody>
      </p:sp>
      <p:sp>
        <p:nvSpPr>
          <p:cNvPr id="3" name="Content Placeholder 2"/>
          <p:cNvSpPr>
            <a:spLocks noGrp="1"/>
          </p:cNvSpPr>
          <p:nvPr>
            <p:ph idx="1"/>
          </p:nvPr>
        </p:nvSpPr>
        <p:spPr>
          <a:xfrm>
            <a:off x="684212" y="2531377"/>
            <a:ext cx="8534400" cy="3615267"/>
          </a:xfrm>
        </p:spPr>
        <p:txBody>
          <a:bodyPr/>
          <a:lstStyle/>
          <a:p>
            <a:r>
              <a:rPr lang="en-US" dirty="0">
                <a:solidFill>
                  <a:schemeClr val="tx1"/>
                </a:solidFill>
              </a:rPr>
              <a:t>Fore most- Incident Commander (IC) is responsible for all roles in the command and general staff</a:t>
            </a:r>
          </a:p>
          <a:p>
            <a:r>
              <a:rPr lang="en-US" dirty="0">
                <a:solidFill>
                  <a:schemeClr val="tx1"/>
                </a:solidFill>
              </a:rPr>
              <a:t>Only position ALWAYS staffed</a:t>
            </a:r>
          </a:p>
          <a:p>
            <a:r>
              <a:rPr lang="en-US" dirty="0">
                <a:solidFill>
                  <a:schemeClr val="tx1"/>
                </a:solidFill>
              </a:rPr>
              <a:t>Provides overall leadership for incident response</a:t>
            </a:r>
          </a:p>
          <a:p>
            <a:r>
              <a:rPr lang="en-US" dirty="0">
                <a:solidFill>
                  <a:schemeClr val="tx1"/>
                </a:solidFill>
              </a:rPr>
              <a:t>Delegates authority to others</a:t>
            </a:r>
          </a:p>
          <a:p>
            <a:r>
              <a:rPr lang="en-US" dirty="0">
                <a:solidFill>
                  <a:schemeClr val="tx1"/>
                </a:solidFill>
              </a:rPr>
              <a:t>Takes general direction from agency administrator/official</a:t>
            </a:r>
          </a:p>
          <a:p>
            <a:pPr marL="0" indent="0">
              <a:buNone/>
            </a:pPr>
            <a:endParaRPr lang="en-US" dirty="0">
              <a:solidFill>
                <a:schemeClr val="tx1"/>
              </a:solidFill>
            </a:endParaRPr>
          </a:p>
        </p:txBody>
      </p:sp>
    </p:spTree>
    <p:extLst>
      <p:ext uri="{BB962C8B-B14F-4D97-AF65-F5344CB8AC3E}">
        <p14:creationId xmlns:p14="http://schemas.microsoft.com/office/powerpoint/2010/main" val="11829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normAutofit/>
          </a:bodyPr>
          <a:lstStyle/>
          <a:p>
            <a:r>
              <a:rPr lang="en-US" sz="3200" dirty="0"/>
              <a:t>Incident commander responsibilities </a:t>
            </a:r>
          </a:p>
        </p:txBody>
      </p:sp>
      <p:sp>
        <p:nvSpPr>
          <p:cNvPr id="3" name="Content Placeholder 2"/>
          <p:cNvSpPr>
            <a:spLocks noGrp="1"/>
          </p:cNvSpPr>
          <p:nvPr>
            <p:ph idx="1"/>
          </p:nvPr>
        </p:nvSpPr>
        <p:spPr>
          <a:xfrm>
            <a:off x="684212" y="2266950"/>
            <a:ext cx="8534400" cy="3615267"/>
          </a:xfrm>
        </p:spPr>
        <p:txBody>
          <a:bodyPr>
            <a:normAutofit lnSpcReduction="10000"/>
          </a:bodyPr>
          <a:lstStyle/>
          <a:p>
            <a:r>
              <a:rPr lang="en-US" dirty="0">
                <a:solidFill>
                  <a:schemeClr val="tx1"/>
                </a:solidFill>
              </a:rPr>
              <a:t>Ensuring incident safety</a:t>
            </a:r>
          </a:p>
          <a:p>
            <a:r>
              <a:rPr lang="en-US" dirty="0">
                <a:solidFill>
                  <a:schemeClr val="tx1"/>
                </a:solidFill>
              </a:rPr>
              <a:t>Providing information services to internal and external stakeholders</a:t>
            </a:r>
          </a:p>
          <a:p>
            <a:r>
              <a:rPr lang="en-US" dirty="0">
                <a:solidFill>
                  <a:schemeClr val="tx1"/>
                </a:solidFill>
              </a:rPr>
              <a:t>Establishing and maintaining liaison with other agencies participating in the incident</a:t>
            </a:r>
          </a:p>
          <a:p>
            <a:r>
              <a:rPr lang="en-US" dirty="0">
                <a:solidFill>
                  <a:schemeClr val="tx1"/>
                </a:solidFill>
              </a:rPr>
              <a:t>Assess need for staff</a:t>
            </a:r>
          </a:p>
          <a:p>
            <a:r>
              <a:rPr lang="en-US" dirty="0">
                <a:solidFill>
                  <a:schemeClr val="tx1"/>
                </a:solidFill>
              </a:rPr>
              <a:t>Establishes incident objectives</a:t>
            </a:r>
          </a:p>
          <a:p>
            <a:r>
              <a:rPr lang="en-US" dirty="0">
                <a:solidFill>
                  <a:schemeClr val="tx1"/>
                </a:solidFill>
              </a:rPr>
              <a:t>Directs staff to develop the Incident Action Plan – these plans are available on the Regional website www.cwchealthcarecoalitions.org</a:t>
            </a:r>
            <a:endParaRPr lang="en-US" dirty="0">
              <a:solidFill>
                <a:srgbClr val="92D050"/>
              </a:solidFill>
              <a:highlight>
                <a:srgbClr val="00FFFF"/>
              </a:highlight>
            </a:endParaRPr>
          </a:p>
        </p:txBody>
      </p:sp>
    </p:spTree>
    <p:extLst>
      <p:ext uri="{BB962C8B-B14F-4D97-AF65-F5344CB8AC3E}">
        <p14:creationId xmlns:p14="http://schemas.microsoft.com/office/powerpoint/2010/main" val="32760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219200"/>
          </a:xfrm>
        </p:spPr>
        <p:txBody>
          <a:bodyPr/>
          <a:lstStyle/>
          <a:p>
            <a:r>
              <a:rPr lang="en-US" dirty="0"/>
              <a:t>Command staff</a:t>
            </a:r>
          </a:p>
        </p:txBody>
      </p:sp>
      <p:sp>
        <p:nvSpPr>
          <p:cNvPr id="3" name="Text Placeholder 2"/>
          <p:cNvSpPr>
            <a:spLocks noGrp="1"/>
          </p:cNvSpPr>
          <p:nvPr>
            <p:ph type="body" idx="1"/>
          </p:nvPr>
        </p:nvSpPr>
        <p:spPr>
          <a:xfrm>
            <a:off x="1036638" y="2838450"/>
            <a:ext cx="8145461" cy="3095625"/>
          </a:xfrm>
        </p:spPr>
        <p:txBody>
          <a:bodyPr/>
          <a:lstStyle/>
          <a:p>
            <a:pPr marL="342900" indent="-342900">
              <a:buFont typeface="Wingdings" panose="05000000000000000000" pitchFamily="2" charset="2"/>
              <a:buChar char="Ø"/>
            </a:pPr>
            <a:r>
              <a:rPr lang="en-US" dirty="0">
                <a:solidFill>
                  <a:schemeClr val="tx1"/>
                </a:solidFill>
              </a:rPr>
              <a:t>Comprised of for most incidents</a:t>
            </a:r>
          </a:p>
          <a:p>
            <a:pPr marL="800100" lvl="1" indent="-342900">
              <a:buFont typeface="Wingdings" panose="05000000000000000000" pitchFamily="2" charset="2"/>
              <a:buChar char="Ø"/>
            </a:pPr>
            <a:r>
              <a:rPr lang="en-US" dirty="0">
                <a:solidFill>
                  <a:schemeClr val="tx1"/>
                </a:solidFill>
              </a:rPr>
              <a:t>Safety officer</a:t>
            </a:r>
          </a:p>
          <a:p>
            <a:pPr marL="800100" lvl="1" indent="-342900">
              <a:buFont typeface="Wingdings" panose="05000000000000000000" pitchFamily="2" charset="2"/>
              <a:buChar char="Ø"/>
            </a:pPr>
            <a:r>
              <a:rPr lang="en-US" dirty="0">
                <a:solidFill>
                  <a:schemeClr val="tx1"/>
                </a:solidFill>
              </a:rPr>
              <a:t>Liaison officer </a:t>
            </a:r>
          </a:p>
          <a:p>
            <a:pPr marL="800100" lvl="1" indent="-342900">
              <a:buFont typeface="Wingdings" panose="05000000000000000000" pitchFamily="2" charset="2"/>
              <a:buChar char="Ø"/>
            </a:pPr>
            <a:r>
              <a:rPr lang="en-US" dirty="0">
                <a:solidFill>
                  <a:schemeClr val="tx1"/>
                </a:solidFill>
              </a:rPr>
              <a:t>Public information officer</a:t>
            </a:r>
          </a:p>
          <a:p>
            <a:pPr marL="342900" indent="-342900">
              <a:buFont typeface="Wingdings" panose="05000000000000000000" pitchFamily="2" charset="2"/>
              <a:buChar char="Ø"/>
            </a:pPr>
            <a:r>
              <a:rPr lang="en-US" dirty="0">
                <a:solidFill>
                  <a:schemeClr val="tx1"/>
                </a:solidFill>
              </a:rPr>
              <a:t>For unique organizations an additional officer can be added.</a:t>
            </a:r>
          </a:p>
          <a:p>
            <a:pPr marL="800100" lvl="1" indent="-342900">
              <a:buFont typeface="Wingdings" panose="05000000000000000000" pitchFamily="2" charset="2"/>
              <a:buChar char="Ø"/>
            </a:pPr>
            <a:r>
              <a:rPr lang="en-US" dirty="0">
                <a:solidFill>
                  <a:schemeClr val="tx1"/>
                </a:solidFill>
              </a:rPr>
              <a:t>Med/Tech Specialist</a:t>
            </a:r>
          </a:p>
          <a:p>
            <a:pPr marL="1257300" lvl="2" indent="-342900">
              <a:buFont typeface="Wingdings" panose="05000000000000000000" pitchFamily="2" charset="2"/>
              <a:buChar char="Ø"/>
            </a:pPr>
            <a:r>
              <a:rPr lang="en-US" dirty="0">
                <a:solidFill>
                  <a:schemeClr val="tx1"/>
                </a:solidFill>
              </a:rPr>
              <a:t>An advisor to the IC for specific</a:t>
            </a:r>
          </a:p>
          <a:p>
            <a:pPr marL="800100" lvl="1" indent="-342900">
              <a:buFont typeface="Wingdings" panose="05000000000000000000" pitchFamily="2" charset="2"/>
              <a:buChar char="Ø"/>
            </a:pPr>
            <a:endParaRPr lang="en-US" dirty="0">
              <a:solidFill>
                <a:schemeClr val="tx1"/>
              </a:solidFill>
            </a:endParaRPr>
          </a:p>
        </p:txBody>
      </p:sp>
      <p:pic>
        <p:nvPicPr>
          <p:cNvPr id="4098" name="Picture 2" descr="Incident Command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1619250"/>
            <a:ext cx="4286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4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9675" y="2991394"/>
            <a:ext cx="6448108" cy="2886892"/>
          </a:xfrm>
        </p:spPr>
        <p:txBody>
          <a:bodyPr/>
          <a:lstStyle/>
          <a:p>
            <a:pPr marL="342900" indent="-342900">
              <a:buFont typeface="Wingdings" panose="05000000000000000000" pitchFamily="2" charset="2"/>
              <a:buChar char="Ø"/>
            </a:pPr>
            <a:r>
              <a:rPr lang="en-US" dirty="0">
                <a:solidFill>
                  <a:schemeClr val="tx1"/>
                </a:solidFill>
              </a:rPr>
              <a:t>The</a:t>
            </a:r>
            <a:r>
              <a:rPr lang="en-US" b="1" dirty="0">
                <a:solidFill>
                  <a:schemeClr val="tx1"/>
                </a:solidFill>
              </a:rPr>
              <a:t> Public Information Officer</a:t>
            </a:r>
            <a:r>
              <a:rPr lang="en-US" dirty="0">
                <a:solidFill>
                  <a:schemeClr val="tx1"/>
                </a:solidFill>
              </a:rPr>
              <a:t> is responsible for interfacing with the public and media and/or with other agencies with incident-related information requirements</a:t>
            </a:r>
          </a:p>
          <a:p>
            <a:endParaRPr lang="en-US" dirty="0"/>
          </a:p>
        </p:txBody>
      </p:sp>
      <p:pic>
        <p:nvPicPr>
          <p:cNvPr id="1028" name="Picture 4" descr="PIO V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49" y="847861"/>
            <a:ext cx="5251813" cy="1677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govloop.com/blogs/8001-9000/8644-resize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651" y="2010185"/>
            <a:ext cx="4128507" cy="250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5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073331"/>
          </a:xfrm>
        </p:spPr>
        <p:txBody>
          <a:bodyPr/>
          <a:lstStyle/>
          <a:p>
            <a:r>
              <a:rPr lang="en-US" dirty="0"/>
              <a:t>Public Information Officer Responsibilities </a:t>
            </a:r>
          </a:p>
        </p:txBody>
      </p:sp>
      <p:sp>
        <p:nvSpPr>
          <p:cNvPr id="3" name="Text Placeholder 2"/>
          <p:cNvSpPr>
            <a:spLocks noGrp="1"/>
          </p:cNvSpPr>
          <p:nvPr>
            <p:ph type="body" idx="1"/>
          </p:nvPr>
        </p:nvSpPr>
        <p:spPr>
          <a:xfrm>
            <a:off x="684213" y="1902445"/>
            <a:ext cx="8535988" cy="3913051"/>
          </a:xfrm>
        </p:spPr>
        <p:txBody>
          <a:bodyPr>
            <a:normAutofit/>
          </a:bodyPr>
          <a:lstStyle/>
          <a:p>
            <a:pPr marL="342900" indent="-342900">
              <a:buFont typeface="Wingdings" panose="05000000000000000000" pitchFamily="2" charset="2"/>
              <a:buChar char="Ø"/>
            </a:pPr>
            <a:r>
              <a:rPr lang="en-US" dirty="0">
                <a:solidFill>
                  <a:schemeClr val="tx1"/>
                </a:solidFill>
              </a:rPr>
              <a:t>Gathers, verifies, coordinates, and disseminates accurate, accessible, and timely information on the incident’s cause, size, and current situation; resources committed; and other matters of general interest for both internal and external audiences</a:t>
            </a:r>
          </a:p>
          <a:p>
            <a:pPr marL="342900" indent="-342900">
              <a:buFont typeface="Wingdings" panose="05000000000000000000" pitchFamily="2" charset="2"/>
              <a:buChar char="Ø"/>
            </a:pPr>
            <a:r>
              <a:rPr lang="en-US" dirty="0">
                <a:solidFill>
                  <a:schemeClr val="tx1"/>
                </a:solidFill>
              </a:rPr>
              <a:t>May also perform a key public information-monitoring role </a:t>
            </a:r>
          </a:p>
          <a:p>
            <a:pPr marL="342900" indent="-342900">
              <a:buFont typeface="Wingdings" panose="05000000000000000000" pitchFamily="2" charset="2"/>
              <a:buChar char="Ø"/>
            </a:pPr>
            <a:r>
              <a:rPr lang="en-US" dirty="0">
                <a:solidFill>
                  <a:schemeClr val="tx1"/>
                </a:solidFill>
              </a:rPr>
              <a:t>The Incident Commander/Unified Command must approve the release of all incident-related information</a:t>
            </a:r>
          </a:p>
          <a:p>
            <a:pPr marL="342900" indent="-342900">
              <a:buFont typeface="Wingdings" panose="05000000000000000000" pitchFamily="2" charset="2"/>
              <a:buChar char="Ø"/>
            </a:pPr>
            <a:r>
              <a:rPr lang="en-US" dirty="0">
                <a:solidFill>
                  <a:schemeClr val="tx1"/>
                </a:solidFill>
              </a:rPr>
              <a:t>In large-scale events the facility PIO should work with other agencies involved to ensure consistency in the provision of information to the public</a:t>
            </a:r>
          </a:p>
          <a:p>
            <a:endParaRPr lang="en-US" dirty="0">
              <a:solidFill>
                <a:schemeClr val="tx1"/>
              </a:solidFill>
            </a:endParaRPr>
          </a:p>
          <a:p>
            <a:pPr marL="342900" indent="-342900">
              <a:buFont typeface="Wingdings" panose="05000000000000000000" pitchFamily="2" charset="2"/>
              <a:buChar char="Ø"/>
            </a:pPr>
            <a:endParaRPr lang="en-US" dirty="0">
              <a:solidFill>
                <a:schemeClr val="tx1"/>
              </a:solidFill>
            </a:endParaRPr>
          </a:p>
        </p:txBody>
      </p:sp>
    </p:spTree>
    <p:extLst>
      <p:ext uri="{BB962C8B-B14F-4D97-AF65-F5344CB8AC3E}">
        <p14:creationId xmlns:p14="http://schemas.microsoft.com/office/powerpoint/2010/main" val="175158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152625"/>
          </a:xfrm>
        </p:spPr>
        <p:txBody>
          <a:bodyPr/>
          <a:lstStyle/>
          <a:p>
            <a:r>
              <a:rPr lang="en-US" dirty="0"/>
              <a:t>Liaison Officer “The Coordinator”</a:t>
            </a:r>
          </a:p>
        </p:txBody>
      </p:sp>
      <p:sp>
        <p:nvSpPr>
          <p:cNvPr id="3" name="Text Placeholder 2"/>
          <p:cNvSpPr>
            <a:spLocks noGrp="1"/>
          </p:cNvSpPr>
          <p:nvPr>
            <p:ph type="body" idx="1"/>
          </p:nvPr>
        </p:nvSpPr>
        <p:spPr>
          <a:xfrm>
            <a:off x="684213" y="1838425"/>
            <a:ext cx="8535988" cy="3751714"/>
          </a:xfrm>
        </p:spPr>
        <p:txBody>
          <a:bodyPr/>
          <a:lstStyle/>
          <a:p>
            <a:pPr marL="342900" indent="-342900">
              <a:buFont typeface="Wingdings" panose="05000000000000000000" pitchFamily="2" charset="2"/>
              <a:buChar char="Ø"/>
            </a:pPr>
            <a:r>
              <a:rPr lang="en-US" sz="2400" dirty="0">
                <a:solidFill>
                  <a:schemeClr val="tx1"/>
                </a:solidFill>
              </a:rPr>
              <a:t>Conveys information about how the facility is responding to the situation to outside agencies</a:t>
            </a:r>
          </a:p>
          <a:p>
            <a:pPr marL="342900" indent="-342900">
              <a:buFont typeface="Wingdings" panose="05000000000000000000" pitchFamily="2" charset="2"/>
              <a:buChar char="Ø"/>
            </a:pPr>
            <a:r>
              <a:rPr lang="en-US" sz="2400" dirty="0">
                <a:solidFill>
                  <a:schemeClr val="tx1"/>
                </a:solidFill>
              </a:rPr>
              <a:t>To be a link between the facility command center and other response organizations (healthcare facilities, emergency management, EMS, etc.)</a:t>
            </a:r>
          </a:p>
          <a:p>
            <a:endParaRPr lang="en-US" dirty="0"/>
          </a:p>
        </p:txBody>
      </p:sp>
    </p:spTree>
    <p:extLst>
      <p:ext uri="{BB962C8B-B14F-4D97-AF65-F5344CB8AC3E}">
        <p14:creationId xmlns:p14="http://schemas.microsoft.com/office/powerpoint/2010/main" val="2900829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pic>
        <p:nvPicPr>
          <p:cNvPr id="4" name="PR3XyeKLeow">
            <a:hlinkClick r:id="" action="ppaction://media"/>
          </p:cNvPr>
          <p:cNvPicPr>
            <a:picLocks noGrp="1" noRot="1" noChangeAspect="1"/>
          </p:cNvPicPr>
          <p:nvPr>
            <p:ph idx="1"/>
            <a:videoFile r:link="rId1"/>
          </p:nvPr>
        </p:nvPicPr>
        <p:blipFill>
          <a:blip r:embed="rId3"/>
          <a:stretch>
            <a:fillRect/>
          </a:stretch>
        </p:blipFill>
        <p:spPr>
          <a:xfrm>
            <a:off x="2817628" y="989456"/>
            <a:ext cx="6103088" cy="5004943"/>
          </a:xfrm>
          <a:prstGeom prst="rect">
            <a:avLst/>
          </a:prstGeom>
        </p:spPr>
      </p:pic>
    </p:spTree>
    <p:extLst>
      <p:ext uri="{BB962C8B-B14F-4D97-AF65-F5344CB8AC3E}">
        <p14:creationId xmlns:p14="http://schemas.microsoft.com/office/powerpoint/2010/main" val="10364015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162251"/>
          </a:xfrm>
        </p:spPr>
        <p:txBody>
          <a:bodyPr/>
          <a:lstStyle/>
          <a:p>
            <a:r>
              <a:rPr lang="en-US" dirty="0"/>
              <a:t>Safety Officer “The Protector”</a:t>
            </a:r>
          </a:p>
        </p:txBody>
      </p:sp>
      <p:sp>
        <p:nvSpPr>
          <p:cNvPr id="3" name="Text Placeholder 2"/>
          <p:cNvSpPr>
            <a:spLocks noGrp="1"/>
          </p:cNvSpPr>
          <p:nvPr>
            <p:ph type="body" idx="1"/>
          </p:nvPr>
        </p:nvSpPr>
        <p:spPr>
          <a:xfrm>
            <a:off x="684213" y="2108630"/>
            <a:ext cx="8535988" cy="4358431"/>
          </a:xfrm>
        </p:spPr>
        <p:txBody>
          <a:bodyPr>
            <a:normAutofit lnSpcReduction="10000"/>
          </a:bodyPr>
          <a:lstStyle/>
          <a:p>
            <a:pPr marL="800100" lvl="1" indent="-342900">
              <a:buFont typeface="Wingdings" panose="05000000000000000000" pitchFamily="2" charset="2"/>
              <a:buChar char="Ø"/>
            </a:pPr>
            <a:r>
              <a:rPr lang="en-US" sz="2400" dirty="0">
                <a:solidFill>
                  <a:schemeClr val="tx1"/>
                </a:solidFill>
              </a:rPr>
              <a:t>Ensure the health and safety of patients, facility personnel, and visitors</a:t>
            </a:r>
          </a:p>
          <a:p>
            <a:pPr marL="800100" lvl="1" indent="-342900">
              <a:buFont typeface="Wingdings" panose="05000000000000000000" pitchFamily="2" charset="2"/>
              <a:buChar char="Ø"/>
            </a:pPr>
            <a:r>
              <a:rPr lang="en-US" sz="2400" dirty="0">
                <a:solidFill>
                  <a:schemeClr val="tx1"/>
                </a:solidFill>
              </a:rPr>
              <a:t>Identify and mitigate hazardous conditions</a:t>
            </a:r>
          </a:p>
          <a:p>
            <a:pPr marL="800100" lvl="1" indent="-342900">
              <a:buFont typeface="Wingdings" panose="05000000000000000000" pitchFamily="2" charset="2"/>
              <a:buChar char="Ø"/>
            </a:pPr>
            <a:r>
              <a:rPr lang="en-US" sz="2400" dirty="0">
                <a:solidFill>
                  <a:schemeClr val="tx1"/>
                </a:solidFill>
              </a:rPr>
              <a:t>Comply with appropriate regulations</a:t>
            </a:r>
          </a:p>
          <a:p>
            <a:pPr marL="800100" lvl="1" indent="-342900">
              <a:buFont typeface="Wingdings" panose="05000000000000000000" pitchFamily="2" charset="2"/>
              <a:buChar char="Ø"/>
            </a:pPr>
            <a:r>
              <a:rPr lang="en-US" sz="2400" dirty="0">
                <a:solidFill>
                  <a:schemeClr val="tx1"/>
                </a:solidFill>
              </a:rPr>
              <a:t>Document injuries or accidents </a:t>
            </a:r>
          </a:p>
          <a:p>
            <a:pPr marL="800100" lvl="1" indent="-342900">
              <a:buFont typeface="Wingdings" panose="05000000000000000000" pitchFamily="2" charset="2"/>
              <a:buChar char="Ø"/>
            </a:pPr>
            <a:r>
              <a:rPr lang="en-US" sz="2400" dirty="0">
                <a:solidFill>
                  <a:schemeClr val="tx1"/>
                </a:solidFill>
              </a:rPr>
              <a:t>Exercise emergency authority to stop response for unsafe conditions</a:t>
            </a:r>
          </a:p>
          <a:p>
            <a:pPr marL="800100" lvl="1" indent="-342900">
              <a:buFont typeface="Wingdings" panose="05000000000000000000" pitchFamily="2" charset="2"/>
              <a:buChar char="Ø"/>
            </a:pPr>
            <a:r>
              <a:rPr lang="en-US" sz="2200" dirty="0">
                <a:solidFill>
                  <a:schemeClr val="tx1"/>
                </a:solidFill>
              </a:rPr>
              <a:t>Prepare the IAP Safety Analysis (HICS 215A)</a:t>
            </a:r>
          </a:p>
          <a:p>
            <a:pPr marL="800100" lvl="1" indent="-342900">
              <a:buFont typeface="Wingdings" panose="05000000000000000000" pitchFamily="2" charset="2"/>
              <a:buChar char="Ø"/>
            </a:pPr>
            <a:r>
              <a:rPr lang="en-US" sz="2200" dirty="0">
                <a:solidFill>
                  <a:schemeClr val="tx1"/>
                </a:solidFill>
              </a:rPr>
              <a:t>Review and approve the Staff Medical Plan (HICS 206)</a:t>
            </a:r>
            <a:br>
              <a:rPr lang="en-US" sz="2200" dirty="0">
                <a:solidFill>
                  <a:schemeClr val="tx1"/>
                </a:solidFill>
              </a:rPr>
            </a:br>
            <a:endParaRPr lang="en-US" sz="2200" dirty="0">
              <a:solidFill>
                <a:schemeClr val="tx1"/>
              </a:solidFill>
            </a:endParaRPr>
          </a:p>
          <a:p>
            <a:pPr marL="342900" indent="-342900">
              <a:buFont typeface="Wingdings" panose="05000000000000000000" pitchFamily="2" charset="2"/>
              <a:buChar char="Ø"/>
            </a:pPr>
            <a:endParaRPr lang="en-US" dirty="0">
              <a:solidFill>
                <a:schemeClr val="tx1"/>
              </a:solidFill>
            </a:endParaRPr>
          </a:p>
        </p:txBody>
      </p:sp>
    </p:spTree>
    <p:extLst>
      <p:ext uri="{BB962C8B-B14F-4D97-AF65-F5344CB8AC3E}">
        <p14:creationId xmlns:p14="http://schemas.microsoft.com/office/powerpoint/2010/main" val="45572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422133"/>
          </a:xfrm>
        </p:spPr>
        <p:txBody>
          <a:bodyPr/>
          <a:lstStyle/>
          <a:p>
            <a:r>
              <a:rPr lang="en-US" dirty="0"/>
              <a:t>Medical/technical Specialist </a:t>
            </a:r>
          </a:p>
        </p:txBody>
      </p:sp>
      <p:sp>
        <p:nvSpPr>
          <p:cNvPr id="3" name="Text Placeholder 2"/>
          <p:cNvSpPr>
            <a:spLocks noGrp="1"/>
          </p:cNvSpPr>
          <p:nvPr>
            <p:ph type="body" idx="1"/>
          </p:nvPr>
        </p:nvSpPr>
        <p:spPr>
          <a:xfrm>
            <a:off x="684213" y="1998707"/>
            <a:ext cx="8535988" cy="3280076"/>
          </a:xfrm>
        </p:spPr>
        <p:txBody>
          <a:bodyPr>
            <a:normAutofit fontScale="92500"/>
          </a:bodyPr>
          <a:lstStyle/>
          <a:p>
            <a:pPr marL="342900" indent="-342900">
              <a:buFont typeface="Wingdings" panose="05000000000000000000" pitchFamily="2" charset="2"/>
              <a:buChar char="Ø"/>
            </a:pPr>
            <a:r>
              <a:rPr lang="en-US" sz="2400" dirty="0">
                <a:solidFill>
                  <a:schemeClr val="tx1"/>
                </a:solidFill>
              </a:rPr>
              <a:t>Advisory position to provide the IC with specific Guidance</a:t>
            </a:r>
          </a:p>
          <a:p>
            <a:pPr marL="342900" indent="-342900">
              <a:buFont typeface="Wingdings" panose="05000000000000000000" pitchFamily="2" charset="2"/>
              <a:buChar char="Ø"/>
            </a:pPr>
            <a:r>
              <a:rPr lang="en-US" sz="2400" dirty="0">
                <a:solidFill>
                  <a:schemeClr val="tx1"/>
                </a:solidFill>
              </a:rPr>
              <a:t>Typically this person is the individual/agency that you would call to ask specific questions:</a:t>
            </a:r>
          </a:p>
          <a:p>
            <a:pPr marL="800100" lvl="1" indent="-342900">
              <a:buFont typeface="Wingdings" panose="05000000000000000000" pitchFamily="2" charset="2"/>
              <a:buChar char="Ø"/>
            </a:pPr>
            <a:r>
              <a:rPr lang="en-US" sz="2200" dirty="0">
                <a:solidFill>
                  <a:schemeClr val="tx1"/>
                </a:solidFill>
              </a:rPr>
              <a:t>Infection Prevention</a:t>
            </a:r>
          </a:p>
          <a:p>
            <a:pPr marL="800100" lvl="1" indent="-342900">
              <a:buFont typeface="Wingdings" panose="05000000000000000000" pitchFamily="2" charset="2"/>
              <a:buChar char="Ø"/>
            </a:pPr>
            <a:r>
              <a:rPr lang="en-US" sz="2200" dirty="0">
                <a:solidFill>
                  <a:schemeClr val="tx1"/>
                </a:solidFill>
              </a:rPr>
              <a:t>Medical director</a:t>
            </a:r>
          </a:p>
          <a:p>
            <a:pPr marL="800100" lvl="1" indent="-342900">
              <a:buFont typeface="Wingdings" panose="05000000000000000000" pitchFamily="2" charset="2"/>
              <a:buChar char="Ø"/>
            </a:pPr>
            <a:r>
              <a:rPr lang="en-US" sz="2200" dirty="0">
                <a:solidFill>
                  <a:schemeClr val="tx1"/>
                </a:solidFill>
              </a:rPr>
              <a:t>Minnesota Department of health</a:t>
            </a:r>
          </a:p>
          <a:p>
            <a:pPr marL="800100" lvl="1" indent="-342900">
              <a:buFont typeface="Wingdings" panose="05000000000000000000" pitchFamily="2" charset="2"/>
              <a:buChar char="Ø"/>
            </a:pPr>
            <a:r>
              <a:rPr lang="en-US" sz="2200" dirty="0">
                <a:solidFill>
                  <a:schemeClr val="tx1"/>
                </a:solidFill>
              </a:rPr>
              <a:t>Infrastructure damage questions</a:t>
            </a:r>
          </a:p>
        </p:txBody>
      </p:sp>
    </p:spTree>
    <p:extLst>
      <p:ext uri="{BB962C8B-B14F-4D97-AF65-F5344CB8AC3E}">
        <p14:creationId xmlns:p14="http://schemas.microsoft.com/office/powerpoint/2010/main" val="240129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46" y="511680"/>
            <a:ext cx="8534400" cy="1507067"/>
          </a:xfrm>
        </p:spPr>
        <p:txBody>
          <a:bodyPr/>
          <a:lstStyle/>
          <a:p>
            <a:r>
              <a:rPr lang="en-US" dirty="0"/>
              <a:t>WebEx etiquette </a:t>
            </a:r>
          </a:p>
        </p:txBody>
      </p:sp>
      <p:sp>
        <p:nvSpPr>
          <p:cNvPr id="3" name="Content Placeholder 2"/>
          <p:cNvSpPr>
            <a:spLocks noGrp="1"/>
          </p:cNvSpPr>
          <p:nvPr>
            <p:ph idx="1"/>
          </p:nvPr>
        </p:nvSpPr>
        <p:spPr>
          <a:xfrm>
            <a:off x="1201046" y="1902054"/>
            <a:ext cx="8534400" cy="4366224"/>
          </a:xfrm>
        </p:spPr>
        <p:txBody>
          <a:bodyPr>
            <a:noAutofit/>
          </a:bodyPr>
          <a:lstStyle/>
          <a:p>
            <a:pPr>
              <a:defRPr/>
            </a:pPr>
            <a:r>
              <a:rPr lang="en-US" altLang="en-US" sz="2400" dirty="0">
                <a:solidFill>
                  <a:schemeClr val="tx1"/>
                </a:solidFill>
              </a:rPr>
              <a:t>Please Mute your phones or computers for the presentation. </a:t>
            </a:r>
          </a:p>
          <a:p>
            <a:pPr>
              <a:defRPr/>
            </a:pPr>
            <a:r>
              <a:rPr lang="en-US" altLang="en-US" sz="2400" dirty="0">
                <a:solidFill>
                  <a:schemeClr val="tx1"/>
                </a:solidFill>
              </a:rPr>
              <a:t>The “chat” function is available if you have a question.  </a:t>
            </a:r>
          </a:p>
          <a:p>
            <a:pPr>
              <a:defRPr/>
            </a:pPr>
            <a:r>
              <a:rPr lang="en-US" altLang="en-US" sz="2400" dirty="0">
                <a:solidFill>
                  <a:schemeClr val="tx1"/>
                </a:solidFill>
              </a:rPr>
              <a:t>There are discussion points at end of presentation</a:t>
            </a:r>
          </a:p>
          <a:p>
            <a:pPr>
              <a:defRPr/>
            </a:pPr>
            <a:r>
              <a:rPr lang="en-US" altLang="en-US" sz="2400" dirty="0">
                <a:solidFill>
                  <a:schemeClr val="tx1"/>
                </a:solidFill>
              </a:rPr>
              <a:t>Discuss the questions in your group and use the chat feature to share your answers with everyone. </a:t>
            </a:r>
          </a:p>
          <a:p>
            <a:pPr lvl="1">
              <a:defRPr/>
            </a:pPr>
            <a:r>
              <a:rPr lang="en-US" altLang="en-US" sz="2200" dirty="0">
                <a:solidFill>
                  <a:schemeClr val="tx1"/>
                </a:solidFill>
              </a:rPr>
              <a:t>Make sure to “Select to everyone” so all participants can see your answers</a:t>
            </a:r>
          </a:p>
        </p:txBody>
      </p:sp>
    </p:spTree>
    <p:extLst>
      <p:ext uri="{BB962C8B-B14F-4D97-AF65-F5344CB8AC3E}">
        <p14:creationId xmlns:p14="http://schemas.microsoft.com/office/powerpoint/2010/main" val="29294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hlinkClick r:id="rId3"/>
              </a:rPr>
              <a:t>Example of the need for action plans</a:t>
            </a:r>
            <a:endParaRPr lang="en-US" sz="2800" dirty="0"/>
          </a:p>
        </p:txBody>
      </p:sp>
      <p:pic>
        <p:nvPicPr>
          <p:cNvPr id="4" name="CNgQUs0ld3I">
            <a:hlinkClick r:id="" action="ppaction://media"/>
          </p:cNvPr>
          <p:cNvPicPr>
            <a:picLocks noGrp="1" noRot="1" noChangeAspect="1"/>
          </p:cNvPicPr>
          <p:nvPr>
            <p:ph idx="1"/>
            <a:videoFile r:link="rId1"/>
          </p:nvPr>
        </p:nvPicPr>
        <p:blipFill>
          <a:blip r:embed="rId4"/>
          <a:stretch>
            <a:fillRect/>
          </a:stretch>
        </p:blipFill>
        <p:spPr>
          <a:xfrm>
            <a:off x="1624645" y="861604"/>
            <a:ext cx="5674789" cy="4000692"/>
          </a:xfrm>
          <a:prstGeom prst="rect">
            <a:avLst/>
          </a:prstGeom>
        </p:spPr>
      </p:pic>
    </p:spTree>
    <p:extLst>
      <p:ext uri="{BB962C8B-B14F-4D97-AF65-F5344CB8AC3E}">
        <p14:creationId xmlns:p14="http://schemas.microsoft.com/office/powerpoint/2010/main" val="37414459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171575"/>
          </a:xfrm>
        </p:spPr>
        <p:txBody>
          <a:bodyPr/>
          <a:lstStyle/>
          <a:p>
            <a:r>
              <a:rPr lang="en-US" dirty="0"/>
              <a:t>Operations – THE DOERS!!</a:t>
            </a:r>
          </a:p>
        </p:txBody>
      </p:sp>
      <p:sp>
        <p:nvSpPr>
          <p:cNvPr id="3" name="Text Placeholder 2"/>
          <p:cNvSpPr>
            <a:spLocks noGrp="1"/>
          </p:cNvSpPr>
          <p:nvPr>
            <p:ph type="body" idx="1"/>
          </p:nvPr>
        </p:nvSpPr>
        <p:spPr>
          <a:xfrm>
            <a:off x="550863" y="2247899"/>
            <a:ext cx="8640762" cy="4381501"/>
          </a:xfrm>
        </p:spPr>
        <p:txBody>
          <a:bodyPr>
            <a:normAutofit/>
          </a:bodyPr>
          <a:lstStyle/>
          <a:p>
            <a:pPr marL="342900" indent="-342900">
              <a:buFont typeface="Wingdings" panose="05000000000000000000" pitchFamily="2" charset="2"/>
              <a:buChar char="Ø"/>
            </a:pPr>
            <a:r>
              <a:rPr lang="en-US" dirty="0">
                <a:solidFill>
                  <a:schemeClr val="tx1"/>
                </a:solidFill>
              </a:rPr>
              <a:t>Operations is in charge of carrying out the facility objectives</a:t>
            </a:r>
          </a:p>
          <a:p>
            <a:pPr marL="342900" indent="-342900">
              <a:buFont typeface="Wingdings" panose="05000000000000000000" pitchFamily="2" charset="2"/>
              <a:buChar char="Ø"/>
            </a:pPr>
            <a:r>
              <a:rPr lang="en-US" dirty="0">
                <a:solidFill>
                  <a:schemeClr val="tx1"/>
                </a:solidFill>
              </a:rPr>
              <a:t>The chief will develop strategy and goals to complete the objectives</a:t>
            </a:r>
          </a:p>
          <a:p>
            <a:pPr marL="342900" indent="-342900">
              <a:buFont typeface="Wingdings" panose="05000000000000000000" pitchFamily="2" charset="2"/>
              <a:buChar char="Ø"/>
            </a:pPr>
            <a:r>
              <a:rPr lang="en-US" dirty="0">
                <a:solidFill>
                  <a:schemeClr val="tx1"/>
                </a:solidFill>
              </a:rPr>
              <a:t>Operations section is broken down into teams (if you have the staff available)</a:t>
            </a:r>
          </a:p>
          <a:p>
            <a:pPr marL="2171700" lvl="4" indent="-342900">
              <a:buFont typeface="Wingdings" panose="05000000000000000000" pitchFamily="2" charset="2"/>
              <a:buChar char="Ø"/>
            </a:pPr>
            <a:r>
              <a:rPr lang="en-US" sz="1200" dirty="0">
                <a:solidFill>
                  <a:schemeClr val="tx1"/>
                </a:solidFill>
              </a:rPr>
              <a:t>Patient Care Branch</a:t>
            </a:r>
          </a:p>
          <a:p>
            <a:pPr marL="2171700" lvl="4" indent="-342900">
              <a:buFont typeface="Wingdings" panose="05000000000000000000" pitchFamily="2" charset="2"/>
              <a:buChar char="Ø"/>
            </a:pPr>
            <a:r>
              <a:rPr lang="en-US" sz="1200" dirty="0">
                <a:solidFill>
                  <a:schemeClr val="tx1"/>
                </a:solidFill>
              </a:rPr>
              <a:t>Infrastructure Branch</a:t>
            </a:r>
          </a:p>
          <a:p>
            <a:pPr marL="2171700" lvl="4" indent="-342900">
              <a:buFont typeface="Wingdings" panose="05000000000000000000" pitchFamily="2" charset="2"/>
              <a:buChar char="Ø"/>
            </a:pPr>
            <a:r>
              <a:rPr lang="en-US" sz="1200" dirty="0">
                <a:solidFill>
                  <a:schemeClr val="tx1"/>
                </a:solidFill>
              </a:rPr>
              <a:t>Security Branch</a:t>
            </a:r>
          </a:p>
          <a:p>
            <a:pPr marL="2171700" lvl="4" indent="-342900">
              <a:buFont typeface="Wingdings" panose="05000000000000000000" pitchFamily="2" charset="2"/>
              <a:buChar char="Ø"/>
            </a:pPr>
            <a:r>
              <a:rPr lang="en-US" sz="1200" dirty="0">
                <a:solidFill>
                  <a:schemeClr val="tx1"/>
                </a:solidFill>
              </a:rPr>
              <a:t>Hazard Mat Branch</a:t>
            </a:r>
          </a:p>
          <a:p>
            <a:pPr marL="2171700" lvl="4" indent="-342900">
              <a:buFont typeface="Wingdings" panose="05000000000000000000" pitchFamily="2" charset="2"/>
              <a:buChar char="Ø"/>
            </a:pPr>
            <a:r>
              <a:rPr lang="en-US" sz="1200" dirty="0">
                <a:solidFill>
                  <a:schemeClr val="tx1"/>
                </a:solidFill>
              </a:rPr>
              <a:t>Business Continuity Branch</a:t>
            </a:r>
          </a:p>
          <a:p>
            <a:pPr marL="2171700" lvl="4" indent="-342900">
              <a:buFont typeface="Wingdings" panose="05000000000000000000" pitchFamily="2" charset="2"/>
              <a:buChar char="Ø"/>
            </a:pPr>
            <a:r>
              <a:rPr lang="en-US" sz="1200" dirty="0">
                <a:solidFill>
                  <a:schemeClr val="tx1"/>
                </a:solidFill>
              </a:rPr>
              <a:t>Patient Family Assistance Branch</a:t>
            </a:r>
          </a:p>
          <a:p>
            <a:pPr marL="800100" lvl="1" indent="-342900">
              <a:buFont typeface="Wingdings" panose="05000000000000000000" pitchFamily="2" charset="2"/>
              <a:buChar char="Ø"/>
            </a:pPr>
            <a:endParaRPr lang="en-US" dirty="0">
              <a:solidFill>
                <a:schemeClr val="tx1"/>
              </a:solidFill>
            </a:endParaRPr>
          </a:p>
          <a:p>
            <a:pPr marL="800100" lvl="1" indent="-342900">
              <a:buFont typeface="Wingdings" panose="05000000000000000000" pitchFamily="2" charset="2"/>
              <a:buChar char="Ø"/>
            </a:pPr>
            <a:endParaRPr lang="en-US" dirty="0">
              <a:solidFill>
                <a:schemeClr val="tx1"/>
              </a:solidFill>
            </a:endParaRPr>
          </a:p>
        </p:txBody>
      </p:sp>
    </p:spTree>
    <p:extLst>
      <p:ext uri="{BB962C8B-B14F-4D97-AF65-F5344CB8AC3E}">
        <p14:creationId xmlns:p14="http://schemas.microsoft.com/office/powerpoint/2010/main" val="1795173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438275"/>
          </a:xfrm>
        </p:spPr>
        <p:txBody>
          <a:bodyPr/>
          <a:lstStyle/>
          <a:p>
            <a:r>
              <a:rPr lang="en-US" dirty="0"/>
              <a:t>Planning section</a:t>
            </a:r>
          </a:p>
        </p:txBody>
      </p:sp>
      <p:sp>
        <p:nvSpPr>
          <p:cNvPr id="3" name="Text Placeholder 2"/>
          <p:cNvSpPr>
            <a:spLocks noGrp="1"/>
          </p:cNvSpPr>
          <p:nvPr>
            <p:ph type="body" idx="1"/>
          </p:nvPr>
        </p:nvSpPr>
        <p:spPr>
          <a:xfrm>
            <a:off x="684213" y="1851991"/>
            <a:ext cx="8535988" cy="3352800"/>
          </a:xfrm>
        </p:spPr>
        <p:txBody>
          <a:bodyPr>
            <a:normAutofit/>
          </a:bodyPr>
          <a:lstStyle/>
          <a:p>
            <a:pPr marL="342900" indent="-342900">
              <a:buFont typeface="Wingdings" panose="05000000000000000000" pitchFamily="2" charset="2"/>
              <a:buChar char="Ø"/>
            </a:pPr>
            <a:r>
              <a:rPr lang="en-US" sz="2400" dirty="0">
                <a:solidFill>
                  <a:schemeClr val="tx1"/>
                </a:solidFill>
              </a:rPr>
              <a:t>Responsibilities </a:t>
            </a:r>
          </a:p>
          <a:p>
            <a:pPr marL="800100" lvl="1" indent="-342900">
              <a:buFont typeface="Wingdings" panose="05000000000000000000" pitchFamily="2" charset="2"/>
              <a:buChar char="Ø"/>
            </a:pPr>
            <a:r>
              <a:rPr lang="en-US" sz="2200" dirty="0">
                <a:solidFill>
                  <a:schemeClr val="tx1"/>
                </a:solidFill>
              </a:rPr>
              <a:t>Collecting, evaluating, and displaying incident intelligence and information</a:t>
            </a:r>
          </a:p>
          <a:p>
            <a:pPr marL="800100" lvl="1" indent="-342900">
              <a:buFont typeface="Wingdings" panose="05000000000000000000" pitchFamily="2" charset="2"/>
              <a:buChar char="Ø"/>
            </a:pPr>
            <a:r>
              <a:rPr lang="en-US" sz="2200" dirty="0">
                <a:solidFill>
                  <a:schemeClr val="tx1"/>
                </a:solidFill>
              </a:rPr>
              <a:t>Preparing and documenting incident action plans</a:t>
            </a:r>
          </a:p>
          <a:p>
            <a:pPr marL="800100" lvl="1" indent="-342900">
              <a:buFont typeface="Wingdings" panose="05000000000000000000" pitchFamily="2" charset="2"/>
              <a:buChar char="Ø"/>
            </a:pPr>
            <a:r>
              <a:rPr lang="en-US" sz="2200" dirty="0">
                <a:solidFill>
                  <a:schemeClr val="tx1"/>
                </a:solidFill>
              </a:rPr>
              <a:t>Tracking resources assigned to the incident</a:t>
            </a:r>
          </a:p>
          <a:p>
            <a:pPr marL="800100" lvl="1" indent="-342900">
              <a:buFont typeface="Wingdings" panose="05000000000000000000" pitchFamily="2" charset="2"/>
              <a:buChar char="Ø"/>
            </a:pPr>
            <a:r>
              <a:rPr lang="en-US" sz="2200" dirty="0">
                <a:solidFill>
                  <a:schemeClr val="tx1"/>
                </a:solidFill>
              </a:rPr>
              <a:t>Maintaining incident documentation</a:t>
            </a:r>
          </a:p>
          <a:p>
            <a:pPr marL="800100" lvl="1" indent="-342900">
              <a:buFont typeface="Wingdings" panose="05000000000000000000" pitchFamily="2" charset="2"/>
              <a:buChar char="Ø"/>
            </a:pPr>
            <a:r>
              <a:rPr lang="en-US" sz="2200" dirty="0">
                <a:solidFill>
                  <a:schemeClr val="tx1"/>
                </a:solidFill>
              </a:rPr>
              <a:t>Developing plans for demobilization</a:t>
            </a:r>
          </a:p>
        </p:txBody>
      </p:sp>
    </p:spTree>
    <p:extLst>
      <p:ext uri="{BB962C8B-B14F-4D97-AF65-F5344CB8AC3E}">
        <p14:creationId xmlns:p14="http://schemas.microsoft.com/office/powerpoint/2010/main" val="3200216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343025"/>
          </a:xfrm>
        </p:spPr>
        <p:txBody>
          <a:bodyPr/>
          <a:lstStyle/>
          <a:p>
            <a:r>
              <a:rPr lang="en-US" dirty="0"/>
              <a:t>Planning resources </a:t>
            </a:r>
          </a:p>
        </p:txBody>
      </p:sp>
      <p:sp>
        <p:nvSpPr>
          <p:cNvPr id="3" name="Text Placeholder 2"/>
          <p:cNvSpPr>
            <a:spLocks noGrp="1"/>
          </p:cNvSpPr>
          <p:nvPr>
            <p:ph type="body" idx="1"/>
          </p:nvPr>
        </p:nvSpPr>
        <p:spPr>
          <a:xfrm>
            <a:off x="1028769" y="1491697"/>
            <a:ext cx="8535988" cy="3914775"/>
          </a:xfrm>
        </p:spPr>
        <p:txBody>
          <a:bodyPr>
            <a:normAutofit/>
          </a:bodyPr>
          <a:lstStyle/>
          <a:p>
            <a:pPr marL="342900" indent="-342900">
              <a:buFont typeface="Wingdings" panose="05000000000000000000" pitchFamily="2" charset="2"/>
              <a:buChar char="Ø"/>
            </a:pPr>
            <a:r>
              <a:rPr lang="en-US" sz="2400" dirty="0">
                <a:solidFill>
                  <a:schemeClr val="tx1"/>
                </a:solidFill>
              </a:rPr>
              <a:t>Resources are defined as units </a:t>
            </a:r>
          </a:p>
          <a:p>
            <a:pPr marL="342900" indent="-342900">
              <a:buFont typeface="Wingdings" panose="05000000000000000000" pitchFamily="2" charset="2"/>
              <a:buChar char="Ø"/>
            </a:pPr>
            <a:r>
              <a:rPr lang="en-US" sz="2400" dirty="0">
                <a:solidFill>
                  <a:schemeClr val="tx1"/>
                </a:solidFill>
              </a:rPr>
              <a:t>Units found in planning are: </a:t>
            </a:r>
          </a:p>
          <a:p>
            <a:pPr marL="800100" lvl="1" indent="-342900">
              <a:buFont typeface="Wingdings" panose="05000000000000000000" pitchFamily="2" charset="2"/>
              <a:buChar char="Ø"/>
            </a:pPr>
            <a:r>
              <a:rPr lang="en-US" sz="2200" dirty="0">
                <a:solidFill>
                  <a:schemeClr val="tx1"/>
                </a:solidFill>
              </a:rPr>
              <a:t>Resources unit</a:t>
            </a:r>
          </a:p>
          <a:p>
            <a:pPr marL="800100" lvl="1" indent="-342900">
              <a:buFont typeface="Wingdings" panose="05000000000000000000" pitchFamily="2" charset="2"/>
              <a:buChar char="Ø"/>
            </a:pPr>
            <a:r>
              <a:rPr lang="en-US" sz="2200" dirty="0">
                <a:solidFill>
                  <a:schemeClr val="tx1"/>
                </a:solidFill>
              </a:rPr>
              <a:t>Situation unit</a:t>
            </a:r>
          </a:p>
          <a:p>
            <a:pPr marL="800100" lvl="1" indent="-342900">
              <a:buFont typeface="Wingdings" panose="05000000000000000000" pitchFamily="2" charset="2"/>
              <a:buChar char="Ø"/>
            </a:pPr>
            <a:r>
              <a:rPr lang="en-US" sz="2200" dirty="0">
                <a:solidFill>
                  <a:schemeClr val="tx1"/>
                </a:solidFill>
              </a:rPr>
              <a:t>Demobilization unit</a:t>
            </a:r>
          </a:p>
          <a:p>
            <a:pPr marL="800100" lvl="1" indent="-342900">
              <a:buFont typeface="Wingdings" panose="05000000000000000000" pitchFamily="2" charset="2"/>
              <a:buChar char="Ø"/>
            </a:pPr>
            <a:r>
              <a:rPr lang="en-US" sz="2200" dirty="0">
                <a:solidFill>
                  <a:schemeClr val="tx1"/>
                </a:solidFill>
              </a:rPr>
              <a:t>Documentation unit</a:t>
            </a:r>
          </a:p>
        </p:txBody>
      </p:sp>
    </p:spTree>
    <p:extLst>
      <p:ext uri="{BB962C8B-B14F-4D97-AF65-F5344CB8AC3E}">
        <p14:creationId xmlns:p14="http://schemas.microsoft.com/office/powerpoint/2010/main" val="1560073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lumMod val="75000"/>
                  </a:schemeClr>
                </a:solidFill>
                <a:hlinkClick r:id="rId3"/>
              </a:rPr>
              <a:t>Recovery plan-  How many have one like this? </a:t>
            </a:r>
            <a:endParaRPr lang="en-US" b="1" dirty="0">
              <a:solidFill>
                <a:schemeClr val="accent2">
                  <a:lumMod val="75000"/>
                </a:schemeClr>
              </a:solidFill>
            </a:endParaRPr>
          </a:p>
        </p:txBody>
      </p:sp>
      <p:pic>
        <p:nvPicPr>
          <p:cNvPr id="4" name="r2pqBlv_IUs">
            <a:hlinkClick r:id="" action="ppaction://media"/>
          </p:cNvPr>
          <p:cNvPicPr>
            <a:picLocks noGrp="1" noRot="1" noChangeAspect="1"/>
          </p:cNvPicPr>
          <p:nvPr>
            <p:ph idx="1"/>
            <a:videoFile r:link="rId1"/>
          </p:nvPr>
        </p:nvPicPr>
        <p:blipFill>
          <a:blip r:embed="rId4"/>
          <a:stretch>
            <a:fillRect/>
          </a:stretch>
        </p:blipFill>
        <p:spPr>
          <a:xfrm>
            <a:off x="3427413" y="1350963"/>
            <a:ext cx="3685116" cy="2763837"/>
          </a:xfrm>
          <a:prstGeom prst="rect">
            <a:avLst/>
          </a:prstGeom>
        </p:spPr>
      </p:pic>
    </p:spTree>
    <p:extLst>
      <p:ext uri="{BB962C8B-B14F-4D97-AF65-F5344CB8AC3E}">
        <p14:creationId xmlns:p14="http://schemas.microsoft.com/office/powerpoint/2010/main" val="2086207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190625"/>
          </a:xfrm>
        </p:spPr>
        <p:txBody>
          <a:bodyPr/>
          <a:lstStyle/>
          <a:p>
            <a:r>
              <a:rPr lang="en-US" dirty="0"/>
              <a:t>Logistics Section</a:t>
            </a:r>
          </a:p>
        </p:txBody>
      </p:sp>
      <p:sp>
        <p:nvSpPr>
          <p:cNvPr id="3" name="Text Placeholder 2"/>
          <p:cNvSpPr>
            <a:spLocks noGrp="1"/>
          </p:cNvSpPr>
          <p:nvPr>
            <p:ph type="body" idx="1"/>
          </p:nvPr>
        </p:nvSpPr>
        <p:spPr>
          <a:xfrm>
            <a:off x="684212" y="1876425"/>
            <a:ext cx="8535988" cy="4117975"/>
          </a:xfrm>
        </p:spPr>
        <p:txBody>
          <a:bodyPr/>
          <a:lstStyle/>
          <a:p>
            <a:pPr marL="342900" indent="-342900">
              <a:buFont typeface="Wingdings" panose="05000000000000000000" pitchFamily="2" charset="2"/>
              <a:buChar char="Ø"/>
            </a:pPr>
            <a:r>
              <a:rPr lang="en-US" dirty="0">
                <a:solidFill>
                  <a:schemeClr val="tx1"/>
                </a:solidFill>
              </a:rPr>
              <a:t>Responsibilities</a:t>
            </a:r>
          </a:p>
          <a:p>
            <a:pPr marL="800100" lvl="1" indent="-342900">
              <a:buFont typeface="Wingdings" panose="05000000000000000000" pitchFamily="2" charset="2"/>
              <a:buChar char="Ø"/>
            </a:pPr>
            <a:r>
              <a:rPr lang="en-US" sz="2000" dirty="0">
                <a:solidFill>
                  <a:schemeClr val="tx1"/>
                </a:solidFill>
              </a:rPr>
              <a:t> Ordering, obtaining, maintaining, and accounting for essential personnel, equipment, and supplies</a:t>
            </a:r>
          </a:p>
          <a:p>
            <a:pPr marL="800100" lvl="1" indent="-342900">
              <a:buFont typeface="Wingdings" panose="05000000000000000000" pitchFamily="2" charset="2"/>
              <a:buChar char="Ø"/>
            </a:pPr>
            <a:r>
              <a:rPr lang="en-US" sz="2000" dirty="0">
                <a:solidFill>
                  <a:schemeClr val="tx1"/>
                </a:solidFill>
              </a:rPr>
              <a:t>Providing communication planning and resources</a:t>
            </a:r>
          </a:p>
          <a:p>
            <a:pPr marL="800100" lvl="1" indent="-342900">
              <a:buFont typeface="Wingdings" panose="05000000000000000000" pitchFamily="2" charset="2"/>
              <a:buChar char="Ø"/>
            </a:pPr>
            <a:r>
              <a:rPr lang="en-US" sz="2000" dirty="0">
                <a:solidFill>
                  <a:schemeClr val="tx1"/>
                </a:solidFill>
              </a:rPr>
              <a:t>Setting up food services for responders</a:t>
            </a:r>
          </a:p>
          <a:p>
            <a:pPr marL="800100" lvl="1" indent="-342900">
              <a:buFont typeface="Wingdings" panose="05000000000000000000" pitchFamily="2" charset="2"/>
              <a:buChar char="Ø"/>
            </a:pPr>
            <a:r>
              <a:rPr lang="en-US" sz="2000" dirty="0">
                <a:solidFill>
                  <a:schemeClr val="tx1"/>
                </a:solidFill>
              </a:rPr>
              <a:t>Setting up and maintaining incident facilities</a:t>
            </a:r>
          </a:p>
          <a:p>
            <a:pPr marL="800100" lvl="1" indent="-342900">
              <a:buFont typeface="Wingdings" panose="05000000000000000000" pitchFamily="2" charset="2"/>
              <a:buChar char="Ø"/>
            </a:pPr>
            <a:r>
              <a:rPr lang="en-US" sz="2000" dirty="0">
                <a:solidFill>
                  <a:schemeClr val="tx1"/>
                </a:solidFill>
              </a:rPr>
              <a:t>Providing support transportation</a:t>
            </a:r>
          </a:p>
          <a:p>
            <a:pPr marL="800100" lvl="1" indent="-342900">
              <a:buFont typeface="Wingdings" panose="05000000000000000000" pitchFamily="2" charset="2"/>
              <a:buChar char="Ø"/>
            </a:pPr>
            <a:r>
              <a:rPr lang="en-US" sz="2000" dirty="0">
                <a:solidFill>
                  <a:schemeClr val="tx1"/>
                </a:solidFill>
              </a:rPr>
              <a:t>Providing medical services to </a:t>
            </a:r>
            <a:r>
              <a:rPr lang="en-US" sz="2000" b="1" dirty="0">
                <a:solidFill>
                  <a:schemeClr val="tx1"/>
                </a:solidFill>
              </a:rPr>
              <a:t>incident personnel</a:t>
            </a:r>
            <a:endParaRPr lang="en-US" sz="2000" dirty="0">
              <a:solidFill>
                <a:schemeClr val="tx1"/>
              </a:solidFill>
            </a:endParaRPr>
          </a:p>
          <a:p>
            <a:pPr marL="800100" lvl="1" indent="-342900">
              <a:buFont typeface="Wingdings" panose="05000000000000000000" pitchFamily="2" charset="2"/>
              <a:buChar char="Ø"/>
            </a:pPr>
            <a:endParaRPr lang="en-US" sz="2000"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389011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990600"/>
          </a:xfrm>
        </p:spPr>
        <p:txBody>
          <a:bodyPr/>
          <a:lstStyle/>
          <a:p>
            <a:r>
              <a:rPr lang="en-US" dirty="0"/>
              <a:t>Logistics resources</a:t>
            </a:r>
          </a:p>
        </p:txBody>
      </p:sp>
      <p:sp>
        <p:nvSpPr>
          <p:cNvPr id="3" name="Text Placeholder 2"/>
          <p:cNvSpPr>
            <a:spLocks noGrp="1"/>
          </p:cNvSpPr>
          <p:nvPr>
            <p:ph type="body" idx="1"/>
          </p:nvPr>
        </p:nvSpPr>
        <p:spPr>
          <a:xfrm>
            <a:off x="684213" y="1377811"/>
            <a:ext cx="8535988" cy="4772025"/>
          </a:xfrm>
        </p:spPr>
        <p:txBody>
          <a:bodyPr/>
          <a:lstStyle/>
          <a:p>
            <a:r>
              <a:rPr lang="en-US" dirty="0">
                <a:solidFill>
                  <a:schemeClr val="tx1"/>
                </a:solidFill>
              </a:rPr>
              <a:t>Depending upon staffing, one person may be responsible for all:</a:t>
            </a:r>
          </a:p>
          <a:p>
            <a:endParaRPr lang="en-US" dirty="0">
              <a:solidFill>
                <a:schemeClr val="tx1"/>
              </a:solidFill>
            </a:endParaRPr>
          </a:p>
          <a:p>
            <a:pPr marL="342900" indent="-342900">
              <a:buFont typeface="Wingdings" panose="05000000000000000000" pitchFamily="2" charset="2"/>
              <a:buChar char="Ø"/>
            </a:pPr>
            <a:r>
              <a:rPr lang="en-US" dirty="0">
                <a:solidFill>
                  <a:schemeClr val="tx1"/>
                </a:solidFill>
              </a:rPr>
              <a:t>Resources defined as Units</a:t>
            </a:r>
          </a:p>
          <a:p>
            <a:pPr marL="342900" indent="-342900">
              <a:buFont typeface="Wingdings" panose="05000000000000000000" pitchFamily="2" charset="2"/>
              <a:buChar char="Ø"/>
            </a:pPr>
            <a:r>
              <a:rPr lang="en-US" dirty="0">
                <a:solidFill>
                  <a:schemeClr val="tx1"/>
                </a:solidFill>
              </a:rPr>
              <a:t>Supply unit</a:t>
            </a:r>
          </a:p>
          <a:p>
            <a:pPr marL="342900" indent="-342900">
              <a:buFont typeface="Wingdings" panose="05000000000000000000" pitchFamily="2" charset="2"/>
              <a:buChar char="Ø"/>
            </a:pPr>
            <a:r>
              <a:rPr lang="en-US" dirty="0">
                <a:solidFill>
                  <a:schemeClr val="tx1"/>
                </a:solidFill>
              </a:rPr>
              <a:t>Ground support unit</a:t>
            </a:r>
          </a:p>
          <a:p>
            <a:pPr marL="342900" indent="-342900">
              <a:buFont typeface="Wingdings" panose="05000000000000000000" pitchFamily="2" charset="2"/>
              <a:buChar char="Ø"/>
            </a:pPr>
            <a:r>
              <a:rPr lang="en-US" dirty="0">
                <a:solidFill>
                  <a:schemeClr val="tx1"/>
                </a:solidFill>
              </a:rPr>
              <a:t>Facilities unit</a:t>
            </a:r>
          </a:p>
          <a:p>
            <a:pPr marL="342900" indent="-342900">
              <a:buFont typeface="Wingdings" panose="05000000000000000000" pitchFamily="2" charset="2"/>
              <a:buChar char="Ø"/>
            </a:pPr>
            <a:r>
              <a:rPr lang="en-US" dirty="0">
                <a:solidFill>
                  <a:schemeClr val="tx1"/>
                </a:solidFill>
              </a:rPr>
              <a:t>Food unit</a:t>
            </a:r>
          </a:p>
          <a:p>
            <a:pPr marL="342900" indent="-342900">
              <a:buFont typeface="Wingdings" panose="05000000000000000000" pitchFamily="2" charset="2"/>
              <a:buChar char="Ø"/>
            </a:pPr>
            <a:r>
              <a:rPr lang="en-US" dirty="0">
                <a:solidFill>
                  <a:schemeClr val="tx1"/>
                </a:solidFill>
              </a:rPr>
              <a:t>Communication unit</a:t>
            </a:r>
          </a:p>
          <a:p>
            <a:pPr marL="342900" indent="-342900">
              <a:buFont typeface="Wingdings" panose="05000000000000000000" pitchFamily="2" charset="2"/>
              <a:buChar char="Ø"/>
            </a:pPr>
            <a:r>
              <a:rPr lang="en-US" dirty="0">
                <a:solidFill>
                  <a:schemeClr val="tx1"/>
                </a:solidFill>
              </a:rPr>
              <a:t>Medical unit</a:t>
            </a:r>
          </a:p>
          <a:p>
            <a:endParaRPr lang="en-US" dirty="0">
              <a:solidFill>
                <a:schemeClr val="tx1"/>
              </a:solidFill>
            </a:endParaRPr>
          </a:p>
        </p:txBody>
      </p:sp>
    </p:spTree>
    <p:extLst>
      <p:ext uri="{BB962C8B-B14F-4D97-AF65-F5344CB8AC3E}">
        <p14:creationId xmlns:p14="http://schemas.microsoft.com/office/powerpoint/2010/main" val="157615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162050"/>
          </a:xfrm>
        </p:spPr>
        <p:txBody>
          <a:bodyPr/>
          <a:lstStyle/>
          <a:p>
            <a:r>
              <a:rPr lang="en-US" dirty="0"/>
              <a:t>Finance/administration section</a:t>
            </a:r>
          </a:p>
        </p:txBody>
      </p:sp>
      <p:sp>
        <p:nvSpPr>
          <p:cNvPr id="3" name="Text Placeholder 2"/>
          <p:cNvSpPr>
            <a:spLocks noGrp="1"/>
          </p:cNvSpPr>
          <p:nvPr>
            <p:ph type="body" idx="1"/>
          </p:nvPr>
        </p:nvSpPr>
        <p:spPr>
          <a:xfrm>
            <a:off x="684212" y="2076450"/>
            <a:ext cx="8535988" cy="3917950"/>
          </a:xfrm>
        </p:spPr>
        <p:txBody>
          <a:bodyPr/>
          <a:lstStyle/>
          <a:p>
            <a:pPr marL="342900" indent="-342900">
              <a:buFont typeface="Wingdings" panose="05000000000000000000" pitchFamily="2" charset="2"/>
              <a:buChar char="Ø"/>
            </a:pPr>
            <a:r>
              <a:rPr lang="en-US" dirty="0">
                <a:solidFill>
                  <a:schemeClr val="tx1"/>
                </a:solidFill>
              </a:rPr>
              <a:t>IC will always determine if any section needs to stand up</a:t>
            </a:r>
          </a:p>
          <a:p>
            <a:pPr marL="342900" indent="-342900">
              <a:buFont typeface="Wingdings" panose="05000000000000000000" pitchFamily="2" charset="2"/>
              <a:buChar char="Ø"/>
            </a:pPr>
            <a:r>
              <a:rPr lang="en-US" dirty="0">
                <a:solidFill>
                  <a:schemeClr val="tx1"/>
                </a:solidFill>
              </a:rPr>
              <a:t>Responsibilities</a:t>
            </a:r>
          </a:p>
          <a:p>
            <a:pPr marL="800100" lvl="1" indent="-342900">
              <a:buFont typeface="Wingdings" panose="05000000000000000000" pitchFamily="2" charset="2"/>
              <a:buChar char="Ø"/>
            </a:pPr>
            <a:r>
              <a:rPr lang="en-US" dirty="0">
                <a:solidFill>
                  <a:schemeClr val="tx1"/>
                </a:solidFill>
              </a:rPr>
              <a:t>Contract negotiation and monitoring</a:t>
            </a:r>
          </a:p>
          <a:p>
            <a:pPr marL="800100" lvl="1" indent="-342900">
              <a:buFont typeface="Wingdings" panose="05000000000000000000" pitchFamily="2" charset="2"/>
              <a:buChar char="Ø"/>
            </a:pPr>
            <a:r>
              <a:rPr lang="en-US" dirty="0">
                <a:solidFill>
                  <a:schemeClr val="tx1"/>
                </a:solidFill>
              </a:rPr>
              <a:t>Timekeeping</a:t>
            </a:r>
          </a:p>
          <a:p>
            <a:pPr marL="800100" lvl="1" indent="-342900">
              <a:buFont typeface="Wingdings" panose="05000000000000000000" pitchFamily="2" charset="2"/>
              <a:buChar char="Ø"/>
            </a:pPr>
            <a:r>
              <a:rPr lang="en-US" dirty="0">
                <a:solidFill>
                  <a:schemeClr val="tx1"/>
                </a:solidFill>
              </a:rPr>
              <a:t>Cost analysis</a:t>
            </a:r>
          </a:p>
          <a:p>
            <a:pPr marL="800100" lvl="1" indent="-342900">
              <a:buFont typeface="Wingdings" panose="05000000000000000000" pitchFamily="2" charset="2"/>
              <a:buChar char="Ø"/>
            </a:pPr>
            <a:r>
              <a:rPr lang="en-US" dirty="0">
                <a:solidFill>
                  <a:schemeClr val="tx1"/>
                </a:solidFill>
              </a:rPr>
              <a:t>Compensation for injury or damage to property</a:t>
            </a:r>
          </a:p>
          <a:p>
            <a:pPr marL="800100" lvl="1" indent="-342900">
              <a:buFont typeface="Wingdings" panose="05000000000000000000" pitchFamily="2" charset="2"/>
              <a:buChar char="Ø"/>
            </a:pPr>
            <a:r>
              <a:rPr lang="en-US" dirty="0">
                <a:solidFill>
                  <a:schemeClr val="tx1"/>
                </a:solidFill>
              </a:rPr>
              <a:t>Documentation for reimbursement (e.g., under mutual aid agreements and assistance agreements)</a:t>
            </a:r>
          </a:p>
          <a:p>
            <a:pPr marL="800100" lvl="1" indent="-342900">
              <a:buFont typeface="Wingdings" panose="05000000000000000000" pitchFamily="2" charset="2"/>
              <a:buChar char="Ø"/>
            </a:pPr>
            <a:r>
              <a:rPr lang="en-US" dirty="0">
                <a:solidFill>
                  <a:schemeClr val="tx1"/>
                </a:solidFill>
              </a:rPr>
              <a:t>Business continuity </a:t>
            </a:r>
          </a:p>
        </p:txBody>
      </p:sp>
    </p:spTree>
    <p:extLst>
      <p:ext uri="{BB962C8B-B14F-4D97-AF65-F5344CB8AC3E}">
        <p14:creationId xmlns:p14="http://schemas.microsoft.com/office/powerpoint/2010/main" val="3060109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73E0CFCE-CC6A-4151-BFD6-51D413BE57DF}"/>
              </a:ext>
            </a:extLst>
          </p:cNvPr>
          <p:cNvPicPr>
            <a:picLocks noChangeAspect="1"/>
          </p:cNvPicPr>
          <p:nvPr/>
        </p:nvPicPr>
        <p:blipFill>
          <a:blip r:embed="rId3"/>
          <a:stretch>
            <a:fillRect/>
          </a:stretch>
        </p:blipFill>
        <p:spPr>
          <a:xfrm>
            <a:off x="3327400" y="250825"/>
            <a:ext cx="5123180" cy="6403975"/>
          </a:xfrm>
          <a:prstGeom prst="rect">
            <a:avLst/>
          </a:prstGeom>
        </p:spPr>
      </p:pic>
    </p:spTree>
    <p:extLst>
      <p:ext uri="{BB962C8B-B14F-4D97-AF65-F5344CB8AC3E}">
        <p14:creationId xmlns:p14="http://schemas.microsoft.com/office/powerpoint/2010/main" val="3738271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259958"/>
          </a:xfrm>
        </p:spPr>
        <p:txBody>
          <a:bodyPr/>
          <a:lstStyle/>
          <a:p>
            <a:r>
              <a:rPr lang="en-US" dirty="0"/>
              <a:t>Review </a:t>
            </a:r>
          </a:p>
        </p:txBody>
      </p:sp>
      <p:sp>
        <p:nvSpPr>
          <p:cNvPr id="3" name="Text Placeholder 2"/>
          <p:cNvSpPr>
            <a:spLocks noGrp="1"/>
          </p:cNvSpPr>
          <p:nvPr>
            <p:ph type="body" idx="1"/>
          </p:nvPr>
        </p:nvSpPr>
        <p:spPr>
          <a:xfrm>
            <a:off x="1134786" y="1675571"/>
            <a:ext cx="8535988" cy="3841750"/>
          </a:xfrm>
        </p:spPr>
        <p:txBody>
          <a:bodyPr/>
          <a:lstStyle/>
          <a:p>
            <a:pPr marL="342900" indent="-342900">
              <a:buFont typeface="Wingdings" panose="05000000000000000000" pitchFamily="2" charset="2"/>
              <a:buChar char="Ø"/>
            </a:pPr>
            <a:r>
              <a:rPr lang="en-US" dirty="0">
                <a:solidFill>
                  <a:schemeClr val="tx1"/>
                </a:solidFill>
              </a:rPr>
              <a:t>Incident command system is flexible starting with the incident commander</a:t>
            </a:r>
          </a:p>
          <a:p>
            <a:pPr marL="342900" indent="-342900">
              <a:buFont typeface="Wingdings" panose="05000000000000000000" pitchFamily="2" charset="2"/>
              <a:buChar char="Ø"/>
            </a:pPr>
            <a:r>
              <a:rPr lang="en-US" dirty="0">
                <a:solidFill>
                  <a:schemeClr val="tx1"/>
                </a:solidFill>
              </a:rPr>
              <a:t>Dependent on the phase, incident(s), resources needed the IC management structure can increase and decrease as needed</a:t>
            </a:r>
          </a:p>
          <a:p>
            <a:pPr marL="342900" indent="-342900">
              <a:buFont typeface="Wingdings" panose="05000000000000000000" pitchFamily="2" charset="2"/>
              <a:buChar char="Ø"/>
            </a:pPr>
            <a:r>
              <a:rPr lang="en-US" dirty="0">
                <a:solidFill>
                  <a:schemeClr val="tx1"/>
                </a:solidFill>
              </a:rPr>
              <a:t>One person can do more than one position dependent on Span of Control</a:t>
            </a:r>
          </a:p>
          <a:p>
            <a:endParaRPr lang="en-US" dirty="0">
              <a:solidFill>
                <a:schemeClr val="tx1"/>
              </a:solidFill>
            </a:endParaRPr>
          </a:p>
        </p:txBody>
      </p:sp>
    </p:spTree>
    <p:extLst>
      <p:ext uri="{BB962C8B-B14F-4D97-AF65-F5344CB8AC3E}">
        <p14:creationId xmlns:p14="http://schemas.microsoft.com/office/powerpoint/2010/main" val="119118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a:t>Facilitator</a:t>
            </a:r>
          </a:p>
        </p:txBody>
      </p:sp>
      <p:sp>
        <p:nvSpPr>
          <p:cNvPr id="3" name="Content Placeholder 2"/>
          <p:cNvSpPr>
            <a:spLocks noGrp="1"/>
          </p:cNvSpPr>
          <p:nvPr>
            <p:ph idx="1"/>
          </p:nvPr>
        </p:nvSpPr>
        <p:spPr>
          <a:xfrm>
            <a:off x="684212" y="2590101"/>
            <a:ext cx="8534400" cy="3615267"/>
          </a:xfrm>
        </p:spPr>
        <p:txBody>
          <a:bodyPr>
            <a:normAutofit/>
          </a:bodyPr>
          <a:lstStyle/>
          <a:p>
            <a:r>
              <a:rPr lang="en-US" sz="2800" dirty="0">
                <a:solidFill>
                  <a:srgbClr val="FFFF00"/>
                </a:solidFill>
              </a:rPr>
              <a:t>Don Sheldrew: Central Regional Health Care Preparedness Coordinator</a:t>
            </a:r>
          </a:p>
          <a:p>
            <a:endParaRPr lang="en-US" sz="2800" dirty="0">
              <a:solidFill>
                <a:srgbClr val="FFFF00"/>
              </a:solidFill>
            </a:endParaRPr>
          </a:p>
        </p:txBody>
      </p:sp>
    </p:spTree>
    <p:extLst>
      <p:ext uri="{BB962C8B-B14F-4D97-AF65-F5344CB8AC3E}">
        <p14:creationId xmlns:p14="http://schemas.microsoft.com/office/powerpoint/2010/main" val="1500764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983512"/>
          </a:xfrm>
        </p:spPr>
        <p:txBody>
          <a:bodyPr/>
          <a:lstStyle/>
          <a:p>
            <a:r>
              <a:rPr lang="en-US" dirty="0"/>
              <a:t>Discussion</a:t>
            </a:r>
          </a:p>
        </p:txBody>
      </p:sp>
      <p:sp>
        <p:nvSpPr>
          <p:cNvPr id="3" name="Text Placeholder 2"/>
          <p:cNvSpPr>
            <a:spLocks noGrp="1"/>
          </p:cNvSpPr>
          <p:nvPr>
            <p:ph type="body" idx="1"/>
          </p:nvPr>
        </p:nvSpPr>
        <p:spPr>
          <a:xfrm>
            <a:off x="684212" y="2105247"/>
            <a:ext cx="8535988" cy="3889153"/>
          </a:xfrm>
        </p:spPr>
        <p:txBody>
          <a:bodyPr>
            <a:normAutofit/>
          </a:bodyPr>
          <a:lstStyle/>
          <a:p>
            <a:pPr marL="342900" indent="-342900">
              <a:buFont typeface="Wingdings" panose="05000000000000000000" pitchFamily="2" charset="2"/>
              <a:buChar char="Ø"/>
            </a:pPr>
            <a:r>
              <a:rPr lang="en-US" sz="2400" dirty="0">
                <a:solidFill>
                  <a:schemeClr val="tx1"/>
                </a:solidFill>
              </a:rPr>
              <a:t>With the provided power point information a disaster has occurred and your facility will be either evacuating or inflexing of patients</a:t>
            </a:r>
          </a:p>
          <a:p>
            <a:pPr marL="342900" indent="-342900">
              <a:buFont typeface="Wingdings" panose="05000000000000000000" pitchFamily="2" charset="2"/>
              <a:buChar char="Ø"/>
            </a:pPr>
            <a:endParaRPr lang="en-US" sz="2400" dirty="0">
              <a:solidFill>
                <a:schemeClr val="tx1"/>
              </a:solidFill>
            </a:endParaRPr>
          </a:p>
          <a:p>
            <a:pPr marL="342900" indent="-342900">
              <a:buFont typeface="Wingdings" panose="05000000000000000000" pitchFamily="2" charset="2"/>
              <a:buChar char="Ø"/>
            </a:pPr>
            <a:r>
              <a:rPr lang="en-US" sz="2400" dirty="0">
                <a:solidFill>
                  <a:schemeClr val="tx1"/>
                </a:solidFill>
              </a:rPr>
              <a:t>Take 5-10 minutes with yourself or your group to discuss who could be in the ICS structure and how many roles could each person potentially manage effectively</a:t>
            </a:r>
          </a:p>
        </p:txBody>
      </p:sp>
    </p:spTree>
    <p:extLst>
      <p:ext uri="{BB962C8B-B14F-4D97-AF65-F5344CB8AC3E}">
        <p14:creationId xmlns:p14="http://schemas.microsoft.com/office/powerpoint/2010/main" val="726000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Questions? </a:t>
            </a:r>
          </a:p>
        </p:txBody>
      </p:sp>
    </p:spTree>
    <p:extLst>
      <p:ext uri="{BB962C8B-B14F-4D97-AF65-F5344CB8AC3E}">
        <p14:creationId xmlns:p14="http://schemas.microsoft.com/office/powerpoint/2010/main" val="265598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2" y="538184"/>
            <a:ext cx="8534400" cy="1507067"/>
          </a:xfrm>
        </p:spPr>
        <p:txBody>
          <a:bodyPr/>
          <a:lstStyle/>
          <a:p>
            <a:r>
              <a:rPr lang="en-US" dirty="0"/>
              <a:t>Purpose </a:t>
            </a:r>
          </a:p>
        </p:txBody>
      </p:sp>
      <p:sp>
        <p:nvSpPr>
          <p:cNvPr id="5" name="Content Placeholder 4"/>
          <p:cNvSpPr>
            <a:spLocks noGrp="1"/>
          </p:cNvSpPr>
          <p:nvPr>
            <p:ph idx="1"/>
          </p:nvPr>
        </p:nvSpPr>
        <p:spPr>
          <a:xfrm>
            <a:off x="1524000" y="2368826"/>
            <a:ext cx="9046334" cy="3615267"/>
          </a:xfrm>
        </p:spPr>
        <p:txBody>
          <a:bodyPr>
            <a:normAutofit/>
          </a:bodyPr>
          <a:lstStyle/>
          <a:p>
            <a:r>
              <a:rPr lang="en-US" sz="2400" dirty="0">
                <a:solidFill>
                  <a:schemeClr val="tx1"/>
                </a:solidFill>
              </a:rPr>
              <a:t>To provide guidance of the use of National Incident Management Systems (NIMS) Incident Command System (ICS) in Long Term Care (LTC) and clinical settings with the understanding that many facilities have minimal staff and proper placement of staff in ICS roles are crucial to effective management of emergencies, evacuation, and/or influx/surge of Senior occupants</a:t>
            </a:r>
          </a:p>
        </p:txBody>
      </p:sp>
    </p:spTree>
    <p:extLst>
      <p:ext uri="{BB962C8B-B14F-4D97-AF65-F5344CB8AC3E}">
        <p14:creationId xmlns:p14="http://schemas.microsoft.com/office/powerpoint/2010/main" val="397892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a:t>Objectives </a:t>
            </a:r>
          </a:p>
        </p:txBody>
      </p:sp>
      <p:sp>
        <p:nvSpPr>
          <p:cNvPr id="3" name="Content Placeholder 2"/>
          <p:cNvSpPr>
            <a:spLocks noGrp="1"/>
          </p:cNvSpPr>
          <p:nvPr>
            <p:ph idx="1"/>
          </p:nvPr>
        </p:nvSpPr>
        <p:spPr>
          <a:xfrm>
            <a:off x="1762342" y="1898678"/>
            <a:ext cx="8534400" cy="3615267"/>
          </a:xfrm>
        </p:spPr>
        <p:txBody>
          <a:bodyPr/>
          <a:lstStyle/>
          <a:p>
            <a:r>
              <a:rPr lang="en-US" dirty="0">
                <a:solidFill>
                  <a:schemeClr val="tx1"/>
                </a:solidFill>
              </a:rPr>
              <a:t>Review the basic principles of the Incident Command System</a:t>
            </a:r>
          </a:p>
          <a:p>
            <a:r>
              <a:rPr lang="en-US" dirty="0">
                <a:solidFill>
                  <a:schemeClr val="tx1"/>
                </a:solidFill>
              </a:rPr>
              <a:t>Describe the role and responsibilities of the Command and General Staff with focus on incident commander and public information officer</a:t>
            </a:r>
          </a:p>
          <a:p>
            <a:r>
              <a:rPr lang="en-US" dirty="0">
                <a:solidFill>
                  <a:schemeClr val="tx1"/>
                </a:solidFill>
              </a:rPr>
              <a:t>Apply these roles and responsibilities to the LTC and Clinic environment</a:t>
            </a:r>
          </a:p>
          <a:p>
            <a:endParaRPr lang="en-US" dirty="0">
              <a:solidFill>
                <a:schemeClr val="tx1"/>
              </a:solidFill>
            </a:endParaRPr>
          </a:p>
        </p:txBody>
      </p:sp>
    </p:spTree>
    <p:extLst>
      <p:ext uri="{BB962C8B-B14F-4D97-AF65-F5344CB8AC3E}">
        <p14:creationId xmlns:p14="http://schemas.microsoft.com/office/powerpoint/2010/main" val="18721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a:t>What is HICS? </a:t>
            </a:r>
          </a:p>
        </p:txBody>
      </p:sp>
      <p:sp>
        <p:nvSpPr>
          <p:cNvPr id="3" name="Content Placeholder 2"/>
          <p:cNvSpPr>
            <a:spLocks noGrp="1"/>
          </p:cNvSpPr>
          <p:nvPr>
            <p:ph idx="1"/>
          </p:nvPr>
        </p:nvSpPr>
        <p:spPr>
          <a:xfrm>
            <a:off x="1254056" y="2319875"/>
            <a:ext cx="8534400" cy="3615267"/>
          </a:xfrm>
        </p:spPr>
        <p:txBody>
          <a:bodyPr/>
          <a:lstStyle/>
          <a:p>
            <a:r>
              <a:rPr lang="en-US" sz="2800" dirty="0">
                <a:solidFill>
                  <a:schemeClr val="tx1"/>
                </a:solidFill>
              </a:rPr>
              <a:t>The Healthcare Incident Command System:</a:t>
            </a:r>
          </a:p>
          <a:p>
            <a:pPr marL="0" indent="0">
              <a:buNone/>
            </a:pPr>
            <a:endParaRPr lang="en-US" dirty="0">
              <a:solidFill>
                <a:schemeClr val="tx1"/>
              </a:solidFill>
            </a:endParaRPr>
          </a:p>
          <a:p>
            <a:pPr lvl="1"/>
            <a:r>
              <a:rPr lang="en-US" dirty="0">
                <a:solidFill>
                  <a:schemeClr val="tx1"/>
                </a:solidFill>
              </a:rPr>
              <a:t> 	A standardized, on-scene, all-hazard incident management concept that meets the needs of incidents of any size</a:t>
            </a:r>
          </a:p>
          <a:p>
            <a:pPr lvl="1"/>
            <a:endParaRPr lang="en-US" dirty="0">
              <a:solidFill>
                <a:schemeClr val="tx1"/>
              </a:solidFill>
            </a:endParaRPr>
          </a:p>
          <a:p>
            <a:pPr lvl="1"/>
            <a:r>
              <a:rPr lang="en-US" dirty="0">
                <a:solidFill>
                  <a:schemeClr val="tx1"/>
                </a:solidFill>
              </a:rPr>
              <a:t>  Allows its users to adopt an integrated organizational structure to meet demands of single or multiple incidents without being hindered by jurisdictional boundaries</a:t>
            </a:r>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5091404" y="685800"/>
            <a:ext cx="1828800" cy="1828800"/>
          </a:xfrm>
          <a:prstGeom prst="rect">
            <a:avLst/>
          </a:prstGeom>
          <a:noFill/>
          <a:ln w="9525">
            <a:noFill/>
            <a:miter lim="800000"/>
            <a:headEnd/>
            <a:tailEnd/>
          </a:ln>
          <a:effectLst/>
        </p:spPr>
      </p:pic>
    </p:spTree>
    <p:extLst>
      <p:ext uri="{BB962C8B-B14F-4D97-AF65-F5344CB8AC3E}">
        <p14:creationId xmlns:p14="http://schemas.microsoft.com/office/powerpoint/2010/main" val="338800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a:t>Features of ICS</a:t>
            </a:r>
          </a:p>
        </p:txBody>
      </p:sp>
      <p:sp>
        <p:nvSpPr>
          <p:cNvPr id="3" name="Content Placeholder 2"/>
          <p:cNvSpPr>
            <a:spLocks noGrp="1"/>
          </p:cNvSpPr>
          <p:nvPr>
            <p:ph idx="1"/>
          </p:nvPr>
        </p:nvSpPr>
        <p:spPr>
          <a:xfrm>
            <a:off x="1598612" y="2192867"/>
            <a:ext cx="8534400" cy="3615267"/>
          </a:xfrm>
        </p:spPr>
        <p:txBody>
          <a:bodyPr>
            <a:normAutofit/>
          </a:bodyPr>
          <a:lstStyle/>
          <a:p>
            <a:pPr marL="0" indent="0">
              <a:buNone/>
            </a:pPr>
            <a:endParaRPr lang="en-US" dirty="0">
              <a:solidFill>
                <a:schemeClr val="tx1"/>
              </a:solidFill>
            </a:endParaRPr>
          </a:p>
          <a:p>
            <a:r>
              <a:rPr lang="en-US" dirty="0">
                <a:solidFill>
                  <a:schemeClr val="tx1"/>
                </a:solidFill>
              </a:rPr>
              <a:t>Common Language &amp; Terminology</a:t>
            </a:r>
          </a:p>
          <a:p>
            <a:r>
              <a:rPr lang="en-US" dirty="0">
                <a:solidFill>
                  <a:schemeClr val="tx1"/>
                </a:solidFill>
              </a:rPr>
              <a:t>Chain of Command</a:t>
            </a:r>
          </a:p>
          <a:p>
            <a:pPr lvl="1"/>
            <a:r>
              <a:rPr lang="en-US" dirty="0">
                <a:solidFill>
                  <a:schemeClr val="tx1"/>
                </a:solidFill>
              </a:rPr>
              <a:t>Orderly line of authority, lower levels subordinate to higher</a:t>
            </a:r>
          </a:p>
          <a:p>
            <a:pPr lvl="1"/>
            <a:r>
              <a:rPr lang="en-US" dirty="0">
                <a:solidFill>
                  <a:schemeClr val="tx1"/>
                </a:solidFill>
              </a:rPr>
              <a:t>Every individual is responsible to ONE supervisor during an incident- they should know who this person is and how to contact them</a:t>
            </a:r>
          </a:p>
          <a:p>
            <a:r>
              <a:rPr lang="en-US" dirty="0">
                <a:solidFill>
                  <a:schemeClr val="tx1"/>
                </a:solidFill>
              </a:rPr>
              <a:t>Manageable Span of Control</a:t>
            </a:r>
          </a:p>
          <a:p>
            <a:r>
              <a:rPr lang="en-US" dirty="0">
                <a:solidFill>
                  <a:schemeClr val="tx1"/>
                </a:solidFill>
              </a:rPr>
              <a:t>Is a management system and not an organizational chart</a:t>
            </a:r>
          </a:p>
        </p:txBody>
      </p:sp>
    </p:spTree>
    <p:extLst>
      <p:ext uri="{BB962C8B-B14F-4D97-AF65-F5344CB8AC3E}">
        <p14:creationId xmlns:p14="http://schemas.microsoft.com/office/powerpoint/2010/main" val="124734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1" y="685800"/>
            <a:ext cx="8534400" cy="1507067"/>
          </a:xfrm>
        </p:spPr>
        <p:txBody>
          <a:bodyPr/>
          <a:lstStyle/>
          <a:p>
            <a:r>
              <a:rPr lang="en-US" dirty="0"/>
              <a:t>Span of control</a:t>
            </a:r>
          </a:p>
        </p:txBody>
      </p:sp>
      <p:sp>
        <p:nvSpPr>
          <p:cNvPr id="5" name="Content Placeholder 4"/>
          <p:cNvSpPr>
            <a:spLocks noGrp="1"/>
          </p:cNvSpPr>
          <p:nvPr>
            <p:ph sz="half" idx="1"/>
          </p:nvPr>
        </p:nvSpPr>
        <p:spPr>
          <a:xfrm>
            <a:off x="684211" y="2400300"/>
            <a:ext cx="4937655" cy="3615267"/>
          </a:xfrm>
        </p:spPr>
        <p:txBody>
          <a:bodyPr>
            <a:normAutofit/>
          </a:bodyPr>
          <a:lstStyle/>
          <a:p>
            <a:r>
              <a:rPr lang="en-US" sz="2400" dirty="0">
                <a:solidFill>
                  <a:schemeClr val="tx1"/>
                </a:solidFill>
              </a:rPr>
              <a:t>One should not be responsible for more than 5 persons in an emergency</a:t>
            </a:r>
          </a:p>
          <a:p>
            <a:r>
              <a:rPr lang="en-US" sz="2400" dirty="0">
                <a:solidFill>
                  <a:schemeClr val="tx1"/>
                </a:solidFill>
              </a:rPr>
              <a:t>More than 5 direct subordinates should create new division of labor</a:t>
            </a:r>
          </a:p>
          <a:p>
            <a:r>
              <a:rPr lang="en-US" sz="2400" dirty="0">
                <a:solidFill>
                  <a:schemeClr val="tx1"/>
                </a:solidFill>
              </a:rPr>
              <a:t>Creates better Safety, Accountability, Efficiency</a:t>
            </a:r>
          </a:p>
          <a:p>
            <a:endParaRPr lang="en-US" sz="2400" dirty="0">
              <a:solidFill>
                <a:schemeClr val="tx1"/>
              </a:solidFill>
            </a:endParaRPr>
          </a:p>
        </p:txBody>
      </p:sp>
      <p:pic>
        <p:nvPicPr>
          <p:cNvPr id="9" name="Picture 5" descr="Lo26b2"/>
          <p:cNvPicPr>
            <a:picLocks noGrp="1" noChangeAspect="1" noChangeArrowheads="1"/>
          </p:cNvPicPr>
          <p:nvPr>
            <p:ph sz="half" idx="2"/>
          </p:nvPr>
        </p:nvPicPr>
        <p:blipFill>
          <a:blip r:embed="rId3" cstate="print"/>
          <a:srcRect/>
          <a:stretch>
            <a:fillRect/>
          </a:stretch>
        </p:blipFill>
        <p:spPr bwMode="auto">
          <a:xfrm>
            <a:off x="6409551" y="1033819"/>
            <a:ext cx="2124850" cy="2415547"/>
          </a:xfrm>
          <a:prstGeom prst="rect">
            <a:avLst/>
          </a:prstGeom>
          <a:noFill/>
          <a:ln w="9525">
            <a:noFill/>
            <a:miter lim="800000"/>
            <a:headEnd/>
            <a:tailEnd/>
          </a:ln>
        </p:spPr>
      </p:pic>
      <p:pic>
        <p:nvPicPr>
          <p:cNvPr id="10" name="Picture 4" descr="Lo26a"/>
          <p:cNvPicPr>
            <a:picLocks noChangeAspect="1" noChangeArrowheads="1"/>
          </p:cNvPicPr>
          <p:nvPr/>
        </p:nvPicPr>
        <p:blipFill>
          <a:blip r:embed="rId4" cstate="print"/>
          <a:srcRect/>
          <a:stretch>
            <a:fillRect/>
          </a:stretch>
        </p:blipFill>
        <p:spPr bwMode="auto">
          <a:xfrm>
            <a:off x="6409550" y="3599466"/>
            <a:ext cx="2124850" cy="2416102"/>
          </a:xfrm>
          <a:prstGeom prst="rect">
            <a:avLst/>
          </a:prstGeom>
          <a:noFill/>
          <a:ln w="9525">
            <a:noFill/>
            <a:miter lim="800000"/>
            <a:headEnd/>
            <a:tailEnd/>
          </a:ln>
        </p:spPr>
      </p:pic>
    </p:spTree>
    <p:extLst>
      <p:ext uri="{BB962C8B-B14F-4D97-AF65-F5344CB8AC3E}">
        <p14:creationId xmlns:p14="http://schemas.microsoft.com/office/powerpoint/2010/main" val="385298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32166"/>
            <a:ext cx="8534400" cy="1507067"/>
          </a:xfrm>
        </p:spPr>
        <p:txBody>
          <a:bodyPr/>
          <a:lstStyle/>
          <a:p>
            <a:r>
              <a:rPr lang="en-US" dirty="0"/>
              <a:t>HIcs Team organization</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145507" y="2200275"/>
            <a:ext cx="7458075" cy="3949700"/>
          </a:xfrm>
          <a:prstGeom prst="rect">
            <a:avLst/>
          </a:prstGeom>
        </p:spPr>
      </p:pic>
      <p:sp>
        <p:nvSpPr>
          <p:cNvPr id="7" name="TextBox 4"/>
          <p:cNvSpPr txBox="1">
            <a:spLocks noChangeArrowheads="1"/>
          </p:cNvSpPr>
          <p:nvPr/>
        </p:nvSpPr>
        <p:spPr bwMode="auto">
          <a:xfrm>
            <a:off x="8699707" y="2310779"/>
            <a:ext cx="19700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t>Command Staff</a:t>
            </a:r>
          </a:p>
        </p:txBody>
      </p:sp>
      <p:sp>
        <p:nvSpPr>
          <p:cNvPr id="8" name="TextBox 5"/>
          <p:cNvSpPr txBox="1">
            <a:spLocks noChangeArrowheads="1"/>
          </p:cNvSpPr>
          <p:nvPr/>
        </p:nvSpPr>
        <p:spPr bwMode="auto">
          <a:xfrm>
            <a:off x="9603582" y="5218021"/>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t>General Staff</a:t>
            </a:r>
          </a:p>
        </p:txBody>
      </p:sp>
      <p:sp>
        <p:nvSpPr>
          <p:cNvPr id="9" name="Rounded Rectangle 6"/>
          <p:cNvSpPr/>
          <p:nvPr/>
        </p:nvSpPr>
        <p:spPr>
          <a:xfrm>
            <a:off x="2680494" y="2112271"/>
            <a:ext cx="8142288" cy="29178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7"/>
          <p:cNvSpPr/>
          <p:nvPr/>
        </p:nvSpPr>
        <p:spPr>
          <a:xfrm>
            <a:off x="2068306" y="5083175"/>
            <a:ext cx="8831262" cy="1066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71758926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22940</TotalTime>
  <Words>1721</Words>
  <Application>Microsoft Office PowerPoint</Application>
  <PresentationFormat>Widescreen</PresentationFormat>
  <Paragraphs>251</Paragraphs>
  <Slides>31</Slides>
  <Notes>17</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Wingdings</vt:lpstr>
      <vt:lpstr>Wingdings 3</vt:lpstr>
      <vt:lpstr>Slice</vt:lpstr>
      <vt:lpstr>General Overview  of ICS</vt:lpstr>
      <vt:lpstr>WebEx etiquette </vt:lpstr>
      <vt:lpstr>Facilitator</vt:lpstr>
      <vt:lpstr>Purpose </vt:lpstr>
      <vt:lpstr>Objectives </vt:lpstr>
      <vt:lpstr>What is HICS? </vt:lpstr>
      <vt:lpstr>Features of ICS</vt:lpstr>
      <vt:lpstr>Span of control</vt:lpstr>
      <vt:lpstr>HIcs Team organization</vt:lpstr>
      <vt:lpstr>Incident Commander</vt:lpstr>
      <vt:lpstr>Incident commander role</vt:lpstr>
      <vt:lpstr>Incident commander responsibilities </vt:lpstr>
      <vt:lpstr>Command staff</vt:lpstr>
      <vt:lpstr>PowerPoint Presentation</vt:lpstr>
      <vt:lpstr>Public Information Officer Responsibilities </vt:lpstr>
      <vt:lpstr>Liaison Officer “The Coordinator”</vt:lpstr>
      <vt:lpstr>Safety</vt:lpstr>
      <vt:lpstr>Safety Officer “The Protector”</vt:lpstr>
      <vt:lpstr>Medical/technical Specialist </vt:lpstr>
      <vt:lpstr>Example of the need for action plans</vt:lpstr>
      <vt:lpstr>Operations – THE DOERS!!</vt:lpstr>
      <vt:lpstr>Planning section</vt:lpstr>
      <vt:lpstr>Planning resources </vt:lpstr>
      <vt:lpstr>Recovery plan-  How many have one like this? </vt:lpstr>
      <vt:lpstr>Logistics Section</vt:lpstr>
      <vt:lpstr>Logistics resources</vt:lpstr>
      <vt:lpstr>Finance/administration section</vt:lpstr>
      <vt:lpstr>PowerPoint Presentation</vt:lpstr>
      <vt:lpstr>Review </vt:lpstr>
      <vt:lpstr>Discussion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Overview  of ICS</dc:title>
  <dc:creator>Fort, Jeffrey</dc:creator>
  <cp:lastModifiedBy>Sheldrew, Donald</cp:lastModifiedBy>
  <cp:revision>84</cp:revision>
  <dcterms:created xsi:type="dcterms:W3CDTF">2017-03-13T14:21:11Z</dcterms:created>
  <dcterms:modified xsi:type="dcterms:W3CDTF">2018-03-28T16:42:05Z</dcterms:modified>
</cp:coreProperties>
</file>