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77" r:id="rId2"/>
    <p:sldId id="257" r:id="rId3"/>
    <p:sldId id="279" r:id="rId4"/>
    <p:sldId id="280" r:id="rId5"/>
    <p:sldId id="282" r:id="rId6"/>
    <p:sldId id="283" r:id="rId7"/>
    <p:sldId id="284" r:id="rId8"/>
    <p:sldId id="258" r:id="rId9"/>
    <p:sldId id="263" r:id="rId10"/>
    <p:sldId id="288" r:id="rId11"/>
    <p:sldId id="271" r:id="rId12"/>
    <p:sldId id="285" r:id="rId13"/>
    <p:sldId id="261" r:id="rId14"/>
    <p:sldId id="260" r:id="rId15"/>
    <p:sldId id="259" r:id="rId16"/>
    <p:sldId id="290" r:id="rId17"/>
    <p:sldId id="286" r:id="rId18"/>
    <p:sldId id="287" r:id="rId19"/>
    <p:sldId id="289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08" autoAdjust="0"/>
  </p:normalViewPr>
  <p:slideViewPr>
    <p:cSldViewPr>
      <p:cViewPr>
        <p:scale>
          <a:sx n="70" d="100"/>
          <a:sy n="70" d="100"/>
        </p:scale>
        <p:origin x="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BF5AE-99F0-469F-BEDB-104585E106C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EFE8-50E7-4C79-98D4-FE9038CCE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handout to be</a:t>
            </a:r>
            <a:r>
              <a:rPr lang="en-US" baseline="0" dirty="0"/>
              <a:t> provided to exercise participants – can be provided prior to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9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Facilities</a:t>
            </a:r>
            <a:r>
              <a:rPr lang="en-US" baseline="0" dirty="0"/>
              <a:t> need to specify their scenario based on the overall scenario.  Use the HVA.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55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5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radio communication</a:t>
            </a:r>
            <a:r>
              <a:rPr lang="en-US" baseline="0" dirty="0"/>
              <a:t> – provide radios/check-in/out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0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HAM Radio??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18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up evaluation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Up</a:t>
            </a:r>
            <a:r>
              <a:rPr lang="en-US" baseline="0" dirty="0"/>
              <a:t>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72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minutes remaining</a:t>
            </a:r>
            <a:r>
              <a:rPr lang="en-US" baseline="0" dirty="0"/>
              <a:t> for questions and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DEFE8-50E7-4C79-98D4-FE9038CCE70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4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9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28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72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45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3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3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5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2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14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46C8-21C2-4391-9E0E-AB1E48481BE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D4C0047-D237-4757-9EA5-790C5E77A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2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wchmac@centracare.com" TargetMode="External"/><Relationship Id="rId2" Type="http://schemas.openxmlformats.org/officeDocument/2006/relationships/hyperlink" Target="mailto:chmac@centracare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wchmac@centracare.com" TargetMode="External"/><Relationship Id="rId2" Type="http://schemas.openxmlformats.org/officeDocument/2006/relationships/hyperlink" Target="mailto:chmac@centracare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Central &amp; West Central exercise Controller &amp; Evaluator training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29107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notify the sim cell?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communicate with an organization not playing</a:t>
            </a:r>
          </a:p>
          <a:p>
            <a:pPr lvl="1"/>
            <a:r>
              <a:rPr lang="en-US" dirty="0"/>
              <a:t>Fire Department, MDH, Funeral Home, etc.</a:t>
            </a:r>
          </a:p>
          <a:p>
            <a:r>
              <a:rPr lang="en-US" dirty="0"/>
              <a:t>Need an inject delivered</a:t>
            </a:r>
          </a:p>
          <a:p>
            <a:r>
              <a:rPr lang="en-US" dirty="0"/>
              <a:t>Late start</a:t>
            </a:r>
          </a:p>
          <a:p>
            <a:r>
              <a:rPr lang="en-US" dirty="0"/>
              <a:t>No longer participating</a:t>
            </a:r>
          </a:p>
          <a:p>
            <a:r>
              <a:rPr lang="en-US" dirty="0"/>
              <a:t>Exercise has gotten off course</a:t>
            </a:r>
          </a:p>
        </p:txBody>
      </p:sp>
    </p:spTree>
    <p:extLst>
      <p:ext uri="{BB962C8B-B14F-4D97-AF65-F5344CB8AC3E}">
        <p14:creationId xmlns:p14="http://schemas.microsoft.com/office/powerpoint/2010/main" val="351593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  <a:p>
            <a:pPr lvl="2"/>
            <a:r>
              <a:rPr lang="en-US" dirty="0"/>
              <a:t>Take real steps to develop solutions to the situations presented.</a:t>
            </a:r>
          </a:p>
          <a:p>
            <a:pPr lvl="2"/>
            <a:r>
              <a:rPr lang="en-US" dirty="0"/>
              <a:t>Develop action plans and situation reports when requested.</a:t>
            </a:r>
          </a:p>
          <a:p>
            <a:pPr lvl="2"/>
            <a:r>
              <a:rPr lang="en-US" dirty="0"/>
              <a:t>Participate in the briefing/de-briefing</a:t>
            </a:r>
          </a:p>
          <a:p>
            <a:pPr lvl="2"/>
            <a:r>
              <a:rPr lang="en-US" dirty="0"/>
              <a:t>Assign people to the Hospital Command Center positions</a:t>
            </a:r>
          </a:p>
          <a:p>
            <a:pPr lvl="2"/>
            <a:r>
              <a:rPr lang="en-US" dirty="0"/>
              <a:t>Communicate/coordinate thru multi agency coordination.</a:t>
            </a:r>
          </a:p>
        </p:txBody>
      </p:sp>
    </p:spTree>
    <p:extLst>
      <p:ext uri="{BB962C8B-B14F-4D97-AF65-F5344CB8AC3E}">
        <p14:creationId xmlns:p14="http://schemas.microsoft.com/office/powerpoint/2010/main" val="150061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Scenario Events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Exercise guide</a:t>
            </a:r>
          </a:p>
          <a:p>
            <a:r>
              <a:rPr lang="en-US" dirty="0"/>
              <a:t>Lays out timeline of events</a:t>
            </a:r>
          </a:p>
          <a:p>
            <a:r>
              <a:rPr lang="en-US" dirty="0"/>
              <a:t>For the Exercise Controller ONLY</a:t>
            </a:r>
          </a:p>
          <a:p>
            <a:r>
              <a:rPr lang="en-US" dirty="0"/>
              <a:t>Starts the actual day of the exercise</a:t>
            </a:r>
          </a:p>
          <a:p>
            <a:pPr lvl="1"/>
            <a:r>
              <a:rPr lang="en-US" dirty="0"/>
              <a:t>Real time will be used</a:t>
            </a:r>
          </a:p>
          <a:p>
            <a:r>
              <a:rPr lang="en-US" dirty="0"/>
              <a:t>Provides overview of scenarios</a:t>
            </a:r>
          </a:p>
          <a:p>
            <a:pPr lvl="1"/>
            <a:r>
              <a:rPr lang="en-US" dirty="0"/>
              <a:t>More detailed scenarios are in power point</a:t>
            </a:r>
          </a:p>
          <a:p>
            <a:pPr lvl="1"/>
            <a:r>
              <a:rPr lang="en-US" dirty="0"/>
              <a:t>Some scenarios need to be customized</a:t>
            </a:r>
          </a:p>
          <a:p>
            <a:pPr lvl="2"/>
            <a:r>
              <a:rPr lang="en-US" dirty="0"/>
              <a:t>Number of victims</a:t>
            </a:r>
          </a:p>
        </p:txBody>
      </p:sp>
    </p:spTree>
    <p:extLst>
      <p:ext uri="{BB962C8B-B14F-4D97-AF65-F5344CB8AC3E}">
        <p14:creationId xmlns:p14="http://schemas.microsoft.com/office/powerpoint/2010/main" val="282518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Injects</a:t>
            </a:r>
          </a:p>
          <a:p>
            <a:pPr lvl="1"/>
            <a:r>
              <a:rPr lang="en-US" dirty="0"/>
              <a:t>Written, Phone Call, Email, and Verbal </a:t>
            </a:r>
          </a:p>
          <a:p>
            <a:pPr lvl="1"/>
            <a:r>
              <a:rPr lang="en-US" dirty="0"/>
              <a:t>Each inject has it’s own method of delivery</a:t>
            </a:r>
          </a:p>
          <a:p>
            <a:pPr lvl="2"/>
            <a:r>
              <a:rPr lang="en-US" dirty="0"/>
              <a:t>If an electronic inject doesn’t arrive, give it in paper</a:t>
            </a:r>
          </a:p>
          <a:p>
            <a:pPr lvl="1"/>
            <a:r>
              <a:rPr lang="en-US" dirty="0"/>
              <a:t>Seeking participant outcomes/action items</a:t>
            </a:r>
          </a:p>
          <a:p>
            <a:pPr lvl="1"/>
            <a:r>
              <a:rPr lang="en-US" dirty="0"/>
              <a:t>Blank inject forms provided for impromptu injects/extra injects as needed</a:t>
            </a:r>
          </a:p>
          <a:p>
            <a:pPr lvl="1"/>
            <a:r>
              <a:rPr lang="en-US" dirty="0"/>
              <a:t>Check for accuracy</a:t>
            </a:r>
          </a:p>
          <a:p>
            <a:pPr lvl="1"/>
            <a:r>
              <a:rPr lang="en-US" dirty="0"/>
              <a:t>Facility Specific injects (handout)</a:t>
            </a:r>
          </a:p>
          <a:p>
            <a:pPr lvl="1"/>
            <a:r>
              <a:rPr lang="en-US" dirty="0"/>
              <a:t>Patient Census and Scenarios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 Calling/Texting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800 </a:t>
            </a:r>
            <a:r>
              <a:rPr lang="en-US" dirty="0" err="1"/>
              <a:t>Mhz</a:t>
            </a:r>
            <a:r>
              <a:rPr lang="en-US" dirty="0"/>
              <a:t> Radio </a:t>
            </a:r>
          </a:p>
          <a:p>
            <a:r>
              <a:rPr lang="en-US" dirty="0" err="1"/>
              <a:t>MNTrac</a:t>
            </a:r>
            <a:r>
              <a:rPr lang="en-US" dirty="0"/>
              <a:t> – Controller Coordination Center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Phone Calling</a:t>
            </a:r>
          </a:p>
          <a:p>
            <a:r>
              <a:rPr lang="en-US" dirty="0"/>
              <a:t>Email</a:t>
            </a:r>
          </a:p>
          <a:p>
            <a:r>
              <a:rPr lang="en-US" dirty="0" err="1"/>
              <a:t>MNTrac</a:t>
            </a:r>
            <a:endParaRPr lang="en-US" dirty="0"/>
          </a:p>
          <a:p>
            <a:r>
              <a:rPr lang="en-US" dirty="0"/>
              <a:t>800 MHz Radio</a:t>
            </a:r>
          </a:p>
          <a:p>
            <a:r>
              <a:rPr lang="en-US" dirty="0"/>
              <a:t>Runners</a:t>
            </a:r>
          </a:p>
          <a:p>
            <a:r>
              <a:rPr lang="en-US" dirty="0"/>
              <a:t>Message Forms</a:t>
            </a:r>
          </a:p>
          <a:p>
            <a:r>
              <a:rPr lang="en-US" dirty="0"/>
              <a:t>Face to face</a:t>
            </a:r>
          </a:p>
          <a:p>
            <a:r>
              <a:rPr lang="en-US" dirty="0"/>
              <a:t>Situation Reports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possible, assign someone to evaluate</a:t>
            </a:r>
          </a:p>
          <a:p>
            <a:r>
              <a:rPr lang="en-US" dirty="0"/>
              <a:t>Conduct an immediate debriefing after the exercise</a:t>
            </a:r>
          </a:p>
          <a:p>
            <a:pPr lvl="1"/>
            <a:r>
              <a:rPr lang="en-US" dirty="0"/>
              <a:t>Identify strengths and opportunities</a:t>
            </a:r>
          </a:p>
          <a:p>
            <a:pPr lvl="2"/>
            <a:r>
              <a:rPr lang="en-US" dirty="0"/>
              <a:t>Validate through discussion</a:t>
            </a:r>
          </a:p>
          <a:p>
            <a:r>
              <a:rPr lang="en-US" dirty="0"/>
              <a:t>Using the exercise objectives, complete the evaluation electronically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77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to validate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Facility command center contact information</a:t>
            </a:r>
          </a:p>
          <a:p>
            <a:pPr lvl="1"/>
            <a:r>
              <a:rPr lang="en-US" dirty="0"/>
              <a:t>Email &amp; Phone</a:t>
            </a:r>
          </a:p>
          <a:p>
            <a:pPr lvl="1"/>
            <a:r>
              <a:rPr lang="en-US" dirty="0"/>
              <a:t>Direct line to command center if possible</a:t>
            </a:r>
          </a:p>
          <a:p>
            <a:r>
              <a:rPr lang="en-US" dirty="0"/>
              <a:t>Exercise Controller contact information</a:t>
            </a:r>
          </a:p>
          <a:p>
            <a:r>
              <a:rPr lang="en-US" dirty="0"/>
              <a:t>Pictures of Facility/Emergency Department</a:t>
            </a:r>
          </a:p>
        </p:txBody>
      </p:sp>
    </p:spTree>
    <p:extLst>
      <p:ext uri="{BB962C8B-B14F-4D97-AF65-F5344CB8AC3E}">
        <p14:creationId xmlns:p14="http://schemas.microsoft.com/office/powerpoint/2010/main" val="3662143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 You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Simulation Cell</a:t>
            </a:r>
          </a:p>
          <a:p>
            <a:pPr lvl="1"/>
            <a:r>
              <a:rPr lang="en-US" dirty="0"/>
              <a:t>320-492-0890</a:t>
            </a:r>
          </a:p>
          <a:p>
            <a:pPr lvl="1"/>
            <a:r>
              <a:rPr lang="en-US" dirty="0"/>
              <a:t>Radio Talk Group – statewide talk group</a:t>
            </a:r>
          </a:p>
          <a:p>
            <a:pPr lvl="2"/>
            <a:r>
              <a:rPr lang="en-US" dirty="0"/>
              <a:t>Will test prior to exercise starting</a:t>
            </a:r>
          </a:p>
          <a:p>
            <a:pPr lvl="1"/>
            <a:r>
              <a:rPr lang="en-US" dirty="0"/>
              <a:t>Email address of the non-participating coalition</a:t>
            </a:r>
          </a:p>
          <a:p>
            <a:pPr lvl="2"/>
            <a:r>
              <a:rPr lang="en-US" dirty="0">
                <a:hlinkClick r:id="rId2"/>
              </a:rPr>
              <a:t>chmac@centracare.com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wchmac@centracare.com</a:t>
            </a:r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49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 you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Multi Agency Coordination Center</a:t>
            </a:r>
          </a:p>
          <a:p>
            <a:pPr lvl="1"/>
            <a:r>
              <a:rPr lang="en-US" dirty="0"/>
              <a:t>Follow normal protocols</a:t>
            </a:r>
          </a:p>
          <a:p>
            <a:pPr lvl="2"/>
            <a:r>
              <a:rPr lang="en-US" dirty="0"/>
              <a:t>320-654-2720</a:t>
            </a:r>
          </a:p>
          <a:p>
            <a:pPr lvl="2"/>
            <a:r>
              <a:rPr lang="en-US" dirty="0"/>
              <a:t>Another phone number will be published after HMAC activation</a:t>
            </a:r>
          </a:p>
          <a:p>
            <a:pPr lvl="2"/>
            <a:r>
              <a:rPr lang="en-US" dirty="0"/>
              <a:t>Call your Regional Healthcare Preparedness Coordinator</a:t>
            </a:r>
          </a:p>
          <a:p>
            <a:pPr lvl="2"/>
            <a:r>
              <a:rPr lang="en-US" dirty="0"/>
              <a:t>Email:</a:t>
            </a:r>
          </a:p>
          <a:p>
            <a:pPr lvl="3"/>
            <a:r>
              <a:rPr lang="en-US" dirty="0">
                <a:hlinkClick r:id="rId2"/>
              </a:rPr>
              <a:t>chmac@centracare.com</a:t>
            </a:r>
            <a:endParaRPr lang="en-US" dirty="0"/>
          </a:p>
          <a:p>
            <a:pPr lvl="3"/>
            <a:r>
              <a:rPr lang="en-US" dirty="0">
                <a:hlinkClick r:id="rId3"/>
              </a:rPr>
              <a:t>wchmac@centracare.com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879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 Deck Training</a:t>
            </a:r>
          </a:p>
          <a:p>
            <a:r>
              <a:rPr lang="en-US" dirty="0"/>
              <a:t>Exercise Overview</a:t>
            </a:r>
          </a:p>
          <a:p>
            <a:r>
              <a:rPr lang="en-US" dirty="0"/>
              <a:t>Roles &amp; Responsibilities </a:t>
            </a:r>
          </a:p>
          <a:p>
            <a:r>
              <a:rPr lang="en-US" dirty="0"/>
              <a:t>Timeline &amp; Injects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Briefings/Debriefings</a:t>
            </a:r>
          </a:p>
          <a:p>
            <a:r>
              <a:rPr lang="en-US" dirty="0"/>
              <a:t>Questions/Answers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Facilitator Tips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45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0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deck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Demonstrate the ability to either receive a surge of patients/residents or evacuate the facility based on the situation impacting the facility.</a:t>
            </a:r>
            <a:endParaRPr lang="en-US" sz="1600" dirty="0"/>
          </a:p>
          <a:p>
            <a:pPr lvl="1"/>
            <a:r>
              <a:rPr lang="en-US" dirty="0"/>
              <a:t>Demonstrate the ability to create 20% hospital bed availability within 4 hours of notification.</a:t>
            </a:r>
            <a:endParaRPr lang="en-US" sz="1200" dirty="0"/>
          </a:p>
          <a:p>
            <a:pPr lvl="1"/>
            <a:r>
              <a:rPr lang="en-US" dirty="0"/>
              <a:t>Identify resources needed to transport evacuated patients/residents.</a:t>
            </a:r>
            <a:endParaRPr lang="en-US" sz="1200" dirty="0"/>
          </a:p>
          <a:p>
            <a:pPr lvl="1"/>
            <a:r>
              <a:rPr lang="en-US" dirty="0"/>
              <a:t>Implement triage, prioritization and tracking of patient/resident movement to appropriate healthcare facilities. </a:t>
            </a:r>
            <a:endParaRPr lang="en-US" sz="1200" dirty="0"/>
          </a:p>
          <a:p>
            <a:pPr lvl="1"/>
            <a:r>
              <a:rPr lang="en-US" dirty="0"/>
              <a:t>Consider the utilization of urgent care services to receive victims with minor injuries. </a:t>
            </a:r>
            <a:endParaRPr lang="en-US" sz="1200" dirty="0"/>
          </a:p>
          <a:p>
            <a:pPr lvl="1"/>
            <a:r>
              <a:rPr lang="en-US" dirty="0"/>
              <a:t>Coordinate the handoff of medical records and medications.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6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 Identify at-risk populations and desired response action steps to meet the needs of those impacted by the event.</a:t>
            </a:r>
            <a:endParaRPr lang="en-US" sz="1600" dirty="0"/>
          </a:p>
          <a:p>
            <a:pPr lvl="1"/>
            <a:r>
              <a:rPr lang="en-US" dirty="0"/>
              <a:t>Identify adaptive/assistive equipment that can be sent with evacuees.  Examples:  walkers, glasses, hearing aids, customized wheel chairs, etc.  </a:t>
            </a:r>
            <a:endParaRPr lang="en-US" sz="1200" dirty="0"/>
          </a:p>
          <a:p>
            <a:pPr lvl="1"/>
            <a:r>
              <a:rPr lang="en-US" dirty="0"/>
              <a:t>Identify how to provide services to community members with access and functional needs to offset the demand from emergency departments and urgent care centers. </a:t>
            </a:r>
            <a:endParaRPr lang="en-US" sz="1200" dirty="0"/>
          </a:p>
          <a:p>
            <a:pPr lvl="0"/>
            <a:r>
              <a:rPr lang="en-US" dirty="0"/>
              <a:t>    Monitor and manage information being shared through social media outlets.</a:t>
            </a:r>
            <a:endParaRPr lang="en-US" sz="1600" dirty="0"/>
          </a:p>
          <a:p>
            <a:pPr lvl="1"/>
            <a:r>
              <a:rPr lang="en-US" dirty="0"/>
              <a:t>The PIO will utilize simulation deck to respond to social media posts (simulated software platform for twitter, Facebook, news media, etc.).</a:t>
            </a:r>
          </a:p>
        </p:txBody>
      </p:sp>
    </p:spTree>
    <p:extLst>
      <p:ext uri="{BB962C8B-B14F-4D97-AF65-F5344CB8AC3E}">
        <p14:creationId xmlns:p14="http://schemas.microsoft.com/office/powerpoint/2010/main" val="329490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 Activate necessary components of the National Incident Management System (NIMS) such as the Incident Command System (ICS), Emergency Operations Centers/Command Centers, and Multi Agency Coordination (MAC).</a:t>
            </a:r>
            <a:endParaRPr lang="en-US" sz="1600" dirty="0"/>
          </a:p>
          <a:p>
            <a:pPr lvl="1"/>
            <a:r>
              <a:rPr lang="en-US" dirty="0"/>
              <a:t>Complete the Incident Command System quick start guide and submit to the HMAC by the end of the exercise.</a:t>
            </a:r>
            <a:endParaRPr lang="en-US" sz="1200" dirty="0"/>
          </a:p>
          <a:p>
            <a:pPr lvl="1"/>
            <a:r>
              <a:rPr lang="en-US" dirty="0"/>
              <a:t>Activate an emergency operations center/command center (physical location).</a:t>
            </a:r>
            <a:endParaRPr lang="en-US" sz="1200" dirty="0"/>
          </a:p>
          <a:p>
            <a:pPr lvl="1"/>
            <a:r>
              <a:rPr lang="en-US" dirty="0"/>
              <a:t>Provide situation updates to the Healthcare Multi Agency Coordination Center (HMACC- coalition support center).</a:t>
            </a:r>
            <a:endParaRPr lang="en-US" sz="1200" dirty="0"/>
          </a:p>
          <a:p>
            <a:pPr lvl="0"/>
            <a:r>
              <a:rPr lang="en-US" dirty="0"/>
              <a:t>Utilize the coalition’s communications systems to gather and share pertinent disaster response information.</a:t>
            </a:r>
            <a:endParaRPr lang="en-US" sz="1600" dirty="0"/>
          </a:p>
          <a:p>
            <a:pPr lvl="1"/>
            <a:r>
              <a:rPr lang="en-US" dirty="0" err="1"/>
              <a:t>MNTrac</a:t>
            </a:r>
            <a:r>
              <a:rPr lang="en-US" dirty="0"/>
              <a:t> – coordination center/bed availability (hospitals)</a:t>
            </a:r>
            <a:endParaRPr lang="en-US" sz="1200" dirty="0"/>
          </a:p>
          <a:p>
            <a:pPr lvl="1"/>
            <a:r>
              <a:rPr lang="en-US" dirty="0"/>
              <a:t>800 MHz radio – (hospitals)</a:t>
            </a:r>
            <a:endParaRPr lang="en-US" sz="1200" dirty="0"/>
          </a:p>
          <a:p>
            <a:pPr lvl="1"/>
            <a:r>
              <a:rPr lang="en-US" dirty="0"/>
              <a:t>Website chat feature (all)</a:t>
            </a:r>
            <a:endParaRPr lang="en-US" sz="1200" dirty="0"/>
          </a:p>
          <a:p>
            <a:pPr lvl="1"/>
            <a:r>
              <a:rPr lang="en-US" dirty="0"/>
              <a:t>Situation report via survey (all)   </a:t>
            </a:r>
          </a:p>
        </p:txBody>
      </p:sp>
    </p:spTree>
    <p:extLst>
      <p:ext uri="{BB962C8B-B14F-4D97-AF65-F5344CB8AC3E}">
        <p14:creationId xmlns:p14="http://schemas.microsoft.com/office/powerpoint/2010/main" val="204447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weather that has produced tornadoes, straight line winds, damaging hail, and flash flooding and has impacted many communities in West Central/Central Minnesota.  Some areas were more severely impacted than others causing several healthcare facilities to evacuate and others to prepare to receive patients/residents from evacuating facilities.  Several communities are experiencing power outages and hospitals were reporting high censuses prior to the severe weather.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0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Facility Controller/Facilitator</a:t>
            </a:r>
          </a:p>
          <a:p>
            <a:pPr lvl="1"/>
            <a:r>
              <a:rPr lang="en-US" dirty="0"/>
              <a:t>Facilitates Briefing/Debriefing (see handout)</a:t>
            </a:r>
          </a:p>
          <a:p>
            <a:pPr lvl="1"/>
            <a:r>
              <a:rPr lang="en-US" dirty="0"/>
              <a:t>Provide written injects</a:t>
            </a:r>
          </a:p>
          <a:p>
            <a:pPr lvl="1"/>
            <a:r>
              <a:rPr lang="en-US" dirty="0"/>
              <a:t>Monitor electronic injects</a:t>
            </a:r>
          </a:p>
          <a:p>
            <a:pPr lvl="1"/>
            <a:r>
              <a:rPr lang="en-US" dirty="0"/>
              <a:t>Check the inject off on the MSEL when it is given</a:t>
            </a:r>
          </a:p>
          <a:p>
            <a:pPr lvl="1"/>
            <a:r>
              <a:rPr lang="en-US" dirty="0"/>
              <a:t>Collect the written injects from participants</a:t>
            </a:r>
          </a:p>
          <a:p>
            <a:pPr lvl="1"/>
            <a:r>
              <a:rPr lang="en-US" dirty="0"/>
              <a:t>Facilitate discussion and actions as necessary to reach desired outcomes</a:t>
            </a:r>
          </a:p>
          <a:p>
            <a:pPr lvl="1"/>
            <a:r>
              <a:rPr lang="en-US" dirty="0"/>
              <a:t>Communicate with </a:t>
            </a:r>
            <a:r>
              <a:rPr lang="en-US" dirty="0" err="1"/>
              <a:t>simcell</a:t>
            </a:r>
            <a:r>
              <a:rPr lang="en-US" dirty="0"/>
              <a:t> every time an inject is modified</a:t>
            </a:r>
          </a:p>
          <a:p>
            <a:pPr lvl="1"/>
            <a:r>
              <a:rPr lang="en-US" dirty="0"/>
              <a:t>Report to Master Controller/</a:t>
            </a:r>
            <a:r>
              <a:rPr lang="en-US" dirty="0" err="1"/>
              <a:t>Sim</a:t>
            </a:r>
            <a:r>
              <a:rPr lang="en-US" dirty="0"/>
              <a:t> Cell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SimCell</a:t>
            </a:r>
            <a:r>
              <a:rPr lang="en-US" dirty="0"/>
              <a:t> Controller</a:t>
            </a:r>
          </a:p>
          <a:p>
            <a:pPr lvl="1"/>
            <a:r>
              <a:rPr lang="en-US" dirty="0"/>
              <a:t>Give phone call and email injects</a:t>
            </a:r>
          </a:p>
          <a:p>
            <a:pPr lvl="1"/>
            <a:r>
              <a:rPr lang="en-US" dirty="0"/>
              <a:t>Receives phone call and email requests/problems/questions for supporting and responding agencies that not participating</a:t>
            </a:r>
          </a:p>
          <a:p>
            <a:pPr lvl="1"/>
            <a:r>
              <a:rPr lang="en-US" dirty="0"/>
              <a:t>Check the inject off on the MSEL when it is given</a:t>
            </a:r>
          </a:p>
          <a:p>
            <a:pPr lvl="1"/>
            <a:r>
              <a:rPr lang="en-US" dirty="0"/>
              <a:t>Report to Master Controller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1027</TotalTime>
  <Words>981</Words>
  <Application>Microsoft Office PowerPoint</Application>
  <PresentationFormat>On-screen Show (4:3)</PresentationFormat>
  <Paragraphs>147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Gill Sans MT</vt:lpstr>
      <vt:lpstr>Gallery</vt:lpstr>
      <vt:lpstr>Central &amp; West Central exercise Controller &amp; Evaluator training</vt:lpstr>
      <vt:lpstr>Agenda</vt:lpstr>
      <vt:lpstr>Simulation deck</vt:lpstr>
      <vt:lpstr>Exercise objectives</vt:lpstr>
      <vt:lpstr>Exercise Objectives</vt:lpstr>
      <vt:lpstr>Exercise objectives</vt:lpstr>
      <vt:lpstr>Exercise scenario</vt:lpstr>
      <vt:lpstr>Roles &amp; Responsibilities</vt:lpstr>
      <vt:lpstr>Roles &amp; Responsibilities</vt:lpstr>
      <vt:lpstr>When to notify the sim cell?</vt:lpstr>
      <vt:lpstr>Roles and Responsibilities</vt:lpstr>
      <vt:lpstr>Master Scenario Events List</vt:lpstr>
      <vt:lpstr>Injects</vt:lpstr>
      <vt:lpstr>Controller Communication</vt:lpstr>
      <vt:lpstr>Participant Communication</vt:lpstr>
      <vt:lpstr>Evaluation</vt:lpstr>
      <vt:lpstr>Information to validate</vt:lpstr>
      <vt:lpstr>Contact Info You Need</vt:lpstr>
      <vt:lpstr>Contact info you need</vt:lpstr>
      <vt:lpstr>Facilitator Tips</vt:lpstr>
      <vt:lpstr>Questions/Comments </vt:lpstr>
    </vt:vector>
  </TitlesOfParts>
  <Company>St. Cloud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OSB Controller Orientation</dc:title>
  <dc:creator>Rachel Erickson - SCH - Emergency Trauma Center</dc:creator>
  <cp:lastModifiedBy>Mockros, Rachel</cp:lastModifiedBy>
  <cp:revision>83</cp:revision>
  <dcterms:created xsi:type="dcterms:W3CDTF">2013-03-17T21:29:37Z</dcterms:created>
  <dcterms:modified xsi:type="dcterms:W3CDTF">2017-04-20T22:20:09Z</dcterms:modified>
</cp:coreProperties>
</file>