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7"/>
  </p:notesMasterIdLst>
  <p:sldIdLst>
    <p:sldId id="256" r:id="rId2"/>
    <p:sldId id="284" r:id="rId3"/>
    <p:sldId id="386" r:id="rId4"/>
    <p:sldId id="387" r:id="rId5"/>
    <p:sldId id="368" r:id="rId6"/>
    <p:sldId id="370" r:id="rId7"/>
    <p:sldId id="371" r:id="rId8"/>
    <p:sldId id="263" r:id="rId9"/>
    <p:sldId id="264" r:id="rId10"/>
    <p:sldId id="28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7" r:id="rId27"/>
    <p:sldId id="289" r:id="rId28"/>
    <p:sldId id="290" r:id="rId29"/>
    <p:sldId id="291" r:id="rId30"/>
    <p:sldId id="292" r:id="rId31"/>
    <p:sldId id="294" r:id="rId32"/>
    <p:sldId id="295" r:id="rId33"/>
    <p:sldId id="374" r:id="rId34"/>
    <p:sldId id="296" r:id="rId35"/>
    <p:sldId id="373" r:id="rId36"/>
    <p:sldId id="376" r:id="rId37"/>
    <p:sldId id="377" r:id="rId38"/>
    <p:sldId id="297" r:id="rId39"/>
    <p:sldId id="298" r:id="rId40"/>
    <p:sldId id="372" r:id="rId41"/>
    <p:sldId id="380" r:id="rId42"/>
    <p:sldId id="381" r:id="rId43"/>
    <p:sldId id="382" r:id="rId44"/>
    <p:sldId id="383" r:id="rId45"/>
    <p:sldId id="299" r:id="rId46"/>
    <p:sldId id="310" r:id="rId47"/>
    <p:sldId id="313" r:id="rId48"/>
    <p:sldId id="314" r:id="rId49"/>
    <p:sldId id="317" r:id="rId50"/>
    <p:sldId id="326" r:id="rId51"/>
    <p:sldId id="329" r:id="rId52"/>
    <p:sldId id="359" r:id="rId53"/>
    <p:sldId id="360" r:id="rId54"/>
    <p:sldId id="361" r:id="rId55"/>
    <p:sldId id="384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E53AD-3EE8-429C-9149-487F48E6DEBD}" type="datetimeFigureOut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AEEBF-2097-4C51-8CE3-4B11A6AE17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66D951-C592-4864-9C3D-3A870ADB66BB}" type="slidenum">
              <a:rPr lang="en-US">
                <a:solidFill>
                  <a:prstClr val="white"/>
                </a:solidFill>
              </a:rPr>
              <a:pPr/>
              <a:t>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0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C98B0E-3846-41CA-851E-BE6954FBEDB5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Multigroup documentation sheet!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E0242E-E3EE-48D6-9F20-E632D48A61CA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TDR form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A242A6-A134-4E37-881B-A6C236E69C4C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Sys Key file!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66D951-C592-4864-9C3D-3A870ADB66BB}" type="slidenum">
              <a:rPr lang="en-US">
                <a:solidFill>
                  <a:prstClr val="white"/>
                </a:solidFill>
              </a:rPr>
              <a:pPr/>
              <a:t>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0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11568-6C57-49AC-A59B-248A5D02EC6D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54FBF-19A8-4C30-9F2A-114C94A254C9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54FBF-19A8-4C30-9F2A-114C94A254C9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54FBF-19A8-4C30-9F2A-114C94A254C9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8F7EE8-262A-4918-A04B-FDE1092096B9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4817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817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BB0F81-A422-440B-A3B4-2FCEC7326EA6}" type="datetime1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Tomorrow's Solutions Today</a:t>
            </a:r>
            <a:endParaRPr lang="en-US" dirty="0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349FF-8348-44B4-9305-A3E0C1DDE1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B38BEB-BDDF-4E3E-849A-8A915C7144CD}" type="datetime1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Tomorrow's Solutions Today</a:t>
            </a: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349FF-8348-44B4-9305-A3E0C1DDE1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B0C909-CEA5-4DC4-B5CA-EB40732D8792}" type="datetime1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Tomorrow's Solutions Today</a:t>
            </a: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349FF-8348-44B4-9305-A3E0C1DDE1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446063A-4A75-4B83-BA02-5BDABA8A784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E538B7-0DDD-4261-BC5C-35B2F48E0A27}" type="datetime1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Tomorrow's Solutions Today</a:t>
            </a: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349FF-8348-44B4-9305-A3E0C1DDE1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FF4F9B-9E9A-4594-9114-A3C5E515008B}" type="datetime1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Tomorrow's Solutions Today</a:t>
            </a: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349FF-8348-44B4-9305-A3E0C1DDE1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52553A-083A-47E6-ACFE-CAB4561CE7E4}" type="datetime1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Tomorrow's Solutions Today</a:t>
            </a:r>
            <a:endParaRPr lang="en-US" dirty="0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349FF-8348-44B4-9305-A3E0C1DDE1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7DE8DA-34BB-4716-AEBC-9BD2CDE79C39}" type="datetime1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Tomorrow's Solutions Today</a:t>
            </a:r>
            <a:endParaRPr lang="en-US" dirty="0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349FF-8348-44B4-9305-A3E0C1DDE1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3A4F8C-EBFA-46B4-930B-1A93226010A3}" type="datetime1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Tomorrow's Solutions Today</a:t>
            </a:r>
            <a:endParaRPr lang="en-US" dirty="0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349FF-8348-44B4-9305-A3E0C1DDE1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3222A9-6633-485D-9506-37649F8BA46B}" type="datetime1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Tomorrow's Solutions Today</a:t>
            </a:r>
            <a:endParaRPr lang="en-US" dirty="0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349FF-8348-44B4-9305-A3E0C1DDE1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B4B91F-3C6C-441B-AB90-C72A89C90B41}" type="datetime1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Tomorrow's Solutions Today</a:t>
            </a:r>
            <a:endParaRPr lang="en-US" dirty="0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349FF-8348-44B4-9305-A3E0C1DDE1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3F0B66-2031-41E0-9363-576E2F3E19A9}" type="datetime1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Tomorrow's Solutions Today</a:t>
            </a:r>
            <a:endParaRPr lang="en-US" dirty="0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349FF-8348-44B4-9305-A3E0C1DDE1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710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10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10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11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11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11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11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11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11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11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11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11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11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12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12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12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12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12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12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12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12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12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12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13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13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13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13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13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13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13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13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13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13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14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14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14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714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714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4714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714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4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0705790-FA49-45A6-BDB9-35BB1128A5BD}" type="datetime1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4714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dirty="0" smtClean="0"/>
              <a:t>Tomorrow's Solutions Today</a:t>
            </a:r>
            <a:endParaRPr lang="en-US" dirty="0"/>
          </a:p>
        </p:txBody>
      </p:sp>
      <p:sp>
        <p:nvSpPr>
          <p:cNvPr id="4715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0D349FF-8348-44B4-9305-A3E0C1DDE1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Ontarget.tc@msn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rb.state.mn.us/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rb.state.mn.us/" TargetMode="Externa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mailto:Ontarget.tc@msn.com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457200" y="228600"/>
            <a:ext cx="8229600" cy="1828800"/>
          </a:xfrm>
        </p:spPr>
        <p:txBody>
          <a:bodyPr/>
          <a:lstStyle/>
          <a:p>
            <a:r>
              <a:rPr lang="en-US" dirty="0" smtClean="0"/>
              <a:t>Basic System and Subscriber Programming Considerations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295400" y="2362200"/>
            <a:ext cx="6705600" cy="1752600"/>
          </a:xfrm>
        </p:spPr>
        <p:txBody>
          <a:bodyPr/>
          <a:lstStyle/>
          <a:p>
            <a:r>
              <a:rPr lang="en-US" dirty="0" smtClean="0">
                <a:latin typeface="Californian FB" pitchFamily="18" charset="0"/>
              </a:rPr>
              <a:t>Developed and presented by </a:t>
            </a:r>
          </a:p>
          <a:p>
            <a:r>
              <a:rPr lang="en-US" dirty="0" smtClean="0">
                <a:latin typeface="Californian FB" pitchFamily="18" charset="0"/>
              </a:rPr>
              <a:t>On Target Training and Consulting LLC</a:t>
            </a:r>
          </a:p>
          <a:p>
            <a:endParaRPr lang="en-US" dirty="0" smtClean="0">
              <a:latin typeface="Californian FB" pitchFamily="18" charset="0"/>
            </a:endParaRPr>
          </a:p>
          <a:p>
            <a:r>
              <a:rPr lang="en-US" sz="2400" dirty="0" smtClean="0">
                <a:latin typeface="Californian FB" pitchFamily="18" charset="0"/>
                <a:hlinkClick r:id="rId2"/>
              </a:rPr>
              <a:t>Contact us at 320-584-5416</a:t>
            </a:r>
          </a:p>
          <a:p>
            <a:r>
              <a:rPr lang="en-US" sz="2400" dirty="0" smtClean="0">
                <a:latin typeface="Californian FB" pitchFamily="18" charset="0"/>
                <a:hlinkClick r:id="rId2"/>
              </a:rPr>
              <a:t>Ontarget.tc@msn.com</a:t>
            </a:r>
            <a:endParaRPr lang="en-US" sz="2400" dirty="0" smtClean="0">
              <a:latin typeface="Californian FB" pitchFamily="18" charset="0"/>
            </a:endParaRPr>
          </a:p>
          <a:p>
            <a:endParaRPr lang="en-US" sz="2400" dirty="0">
              <a:latin typeface="Californian FB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49FF-8348-44B4-9305-A3E0C1DDE10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143000"/>
            <a:ext cx="8382000" cy="5029200"/>
          </a:xfrm>
          <a:prstGeom prst="rect">
            <a:avLst/>
          </a:prstGeom>
          <a:noFill/>
          <a:ln/>
        </p:spPr>
        <p:txBody>
          <a:bodyPr/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endParaRPr lang="en-US" sz="2400" kern="0" dirty="0" smtClean="0"/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endParaRPr lang="en-US" sz="2400" kern="0" dirty="0"/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2400" kern="0" dirty="0" smtClean="0"/>
              <a:t>System </a:t>
            </a:r>
            <a:r>
              <a:rPr lang="en-US" sz="2400" kern="0" dirty="0"/>
              <a:t>Key (s) containing Trunked System ID numbers Trunked Control Channel Frequency List</a:t>
            </a:r>
          </a:p>
          <a:p>
            <a:pPr marL="742950" lvl="1" indent="-28575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2400" i="1" kern="0" dirty="0"/>
              <a:t>ARMER Trunked System ID = 740F</a:t>
            </a:r>
          </a:p>
          <a:p>
            <a:pPr marL="742950" lvl="1" indent="-28575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2400" i="1" kern="0" dirty="0"/>
              <a:t>ARMER WACN ID = BEE07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2400" kern="0" dirty="0"/>
              <a:t>Conventional Frequencies with </a:t>
            </a:r>
            <a:r>
              <a:rPr lang="en-US" sz="2400" kern="0" dirty="0" smtClean="0"/>
              <a:t>Alias’ </a:t>
            </a:r>
            <a:r>
              <a:rPr lang="en-US" sz="2400" kern="0" dirty="0"/>
              <a:t>list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2400" kern="0" dirty="0"/>
              <a:t>Talkgroup/Announcement Group list with names and ID numbers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2400" kern="0" dirty="0"/>
              <a:t>List of Radio ID numbers cross-referenced to radio names  (</a:t>
            </a:r>
            <a:r>
              <a:rPr lang="en-US" sz="2400" kern="0" dirty="0" smtClean="0"/>
              <a:t>alias’)</a:t>
            </a:r>
            <a:endParaRPr lang="en-US" sz="2400" kern="0" dirty="0"/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2400" kern="0" dirty="0"/>
              <a:t>Talkgroup </a:t>
            </a:r>
            <a:r>
              <a:rPr lang="en-US" sz="2400" kern="0" dirty="0" smtClean="0"/>
              <a:t>fail-soft </a:t>
            </a:r>
            <a:r>
              <a:rPr lang="en-US" sz="2400" kern="0" dirty="0"/>
              <a:t>frequency plan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28600" y="1143000"/>
            <a:ext cx="86868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20"/>
          <p:cNvSpPr txBox="1">
            <a:spLocks/>
          </p:cNvSpPr>
          <p:nvPr/>
        </p:nvSpPr>
        <p:spPr bwMode="auto">
          <a:xfrm>
            <a:off x="457200" y="277813"/>
            <a:ext cx="8229600" cy="109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Fleet Mapping Basics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Information requirements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49FF-8348-44B4-9305-A3E0C1DDE10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3825"/>
            <a:ext cx="8915400" cy="1143000"/>
          </a:xfrm>
        </p:spPr>
        <p:txBody>
          <a:bodyPr/>
          <a:lstStyle/>
          <a:p>
            <a:r>
              <a:rPr lang="en-US" sz="3200" dirty="0"/>
              <a:t>Fleetmap </a:t>
            </a:r>
            <a:r>
              <a:rPr lang="en-US" sz="3200" dirty="0" smtClean="0"/>
              <a:t>Development </a:t>
            </a:r>
            <a:r>
              <a:rPr lang="en-US" sz="3200" dirty="0"/>
              <a:t>Technical Skills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b="1" dirty="0"/>
              <a:t>Understand P25 trunked system operational modes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/>
              <a:t>Wide Area – Simulcast and ASR roaming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/>
              <a:t>Site trunking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 smtClean="0"/>
              <a:t>Fail-soft</a:t>
            </a:r>
            <a:endParaRPr lang="en-US" sz="2400" dirty="0"/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b="1" dirty="0" smtClean="0"/>
              <a:t>Knowledge of subscriber </a:t>
            </a:r>
            <a:r>
              <a:rPr lang="en-US" sz="2800" b="1" dirty="0"/>
              <a:t>features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/>
              <a:t>Understand subtle differences between portable and mobile subscribers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B4A677CA-ACD5-4030-9DA6-F5B7B45177DE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941387"/>
          </a:xfrm>
        </p:spPr>
        <p:txBody>
          <a:bodyPr/>
          <a:lstStyle/>
          <a:p>
            <a:r>
              <a:rPr lang="en-US" sz="3200" dirty="0"/>
              <a:t>Fleetmap Developer Technical Skills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530725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b="1" dirty="0" smtClean="0"/>
              <a:t>Knowledge </a:t>
            </a:r>
            <a:r>
              <a:rPr lang="en-US" sz="2800" b="1" dirty="0"/>
              <a:t>of Motorola console products</a:t>
            </a:r>
          </a:p>
          <a:p>
            <a:pPr lvl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/>
              <a:t>MCC 7500</a:t>
            </a:r>
          </a:p>
          <a:p>
            <a:pPr lvl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/>
              <a:t>Gold Elite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b="1" dirty="0"/>
              <a:t>User Configuration Management (UCM</a:t>
            </a:r>
            <a:r>
              <a:rPr lang="en-US" sz="2800" b="1" dirty="0" smtClean="0"/>
              <a:t>)</a:t>
            </a:r>
          </a:p>
          <a:p>
            <a:pPr marL="461963" indent="106363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b="1" dirty="0" smtClean="0"/>
              <a:t> </a:t>
            </a:r>
            <a:r>
              <a:rPr lang="en-US" sz="2800" dirty="0" smtClean="0"/>
              <a:t>development </a:t>
            </a:r>
            <a:r>
              <a:rPr lang="en-US" sz="2800" dirty="0"/>
              <a:t>rules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b="1" dirty="0"/>
              <a:t>Microsoft Excel or Access knowledge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b="1" dirty="0" smtClean="0"/>
              <a:t>Knowledge </a:t>
            </a:r>
            <a:r>
              <a:rPr lang="en-US" sz="2800" b="1" dirty="0"/>
              <a:t>of Customer Programming Software </a:t>
            </a:r>
            <a:r>
              <a:rPr lang="en-US" sz="2800" dirty="0"/>
              <a:t>(CPS)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D325F0A9-4E27-485B-B353-2D2BA271788D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Fleetmap Process Phases</a:t>
            </a:r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609600" y="2209800"/>
            <a:ext cx="10668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sz="1000" b="1" dirty="0"/>
              <a:t>Preparatory Documentation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1981200" y="2209800"/>
            <a:ext cx="10668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sz="1000" b="1" dirty="0" smtClean="0"/>
              <a:t>Fleet</a:t>
            </a:r>
            <a:br>
              <a:rPr lang="en-US" sz="1000" b="1" dirty="0" smtClean="0"/>
            </a:br>
            <a:r>
              <a:rPr lang="en-US" sz="1000" b="1" dirty="0" smtClean="0"/>
              <a:t>Education</a:t>
            </a:r>
            <a:endParaRPr lang="en-US" sz="1000" b="1" dirty="0"/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3352800" y="2209800"/>
            <a:ext cx="10668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sz="1000" b="1" dirty="0"/>
              <a:t>Ongoing </a:t>
            </a:r>
            <a:r>
              <a:rPr lang="en-US" sz="1000" b="1" dirty="0" smtClean="0"/>
              <a:t/>
            </a:r>
            <a:br>
              <a:rPr lang="en-US" sz="1000" b="1" dirty="0" smtClean="0"/>
            </a:br>
            <a:r>
              <a:rPr lang="en-US" sz="1000" b="1" dirty="0" smtClean="0"/>
              <a:t>User Consultation</a:t>
            </a:r>
            <a:endParaRPr lang="en-US" sz="1000" b="1" dirty="0"/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4724400" y="2209800"/>
            <a:ext cx="10668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sz="1000" b="1" dirty="0"/>
              <a:t>Subscriber &amp; Console Template Build</a:t>
            </a:r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6096000" y="2209800"/>
            <a:ext cx="10668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sz="1000" b="1" dirty="0" smtClean="0"/>
              <a:t>CPS</a:t>
            </a:r>
            <a:br>
              <a:rPr lang="en-US" sz="1000" b="1" dirty="0" smtClean="0"/>
            </a:br>
            <a:r>
              <a:rPr lang="en-US" sz="1000" b="1" dirty="0" smtClean="0"/>
              <a:t>Codeplug </a:t>
            </a:r>
            <a:r>
              <a:rPr lang="en-US" sz="1000" b="1" dirty="0"/>
              <a:t>Test</a:t>
            </a: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7467600" y="2209800"/>
            <a:ext cx="10668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sz="1000" b="1" dirty="0"/>
              <a:t>Mass Programming</a:t>
            </a:r>
          </a:p>
        </p:txBody>
      </p:sp>
      <p:cxnSp>
        <p:nvCxnSpPr>
          <p:cNvPr id="202761" name="AutoShape 9"/>
          <p:cNvCxnSpPr>
            <a:cxnSpLocks noChangeShapeType="1"/>
            <a:stCxn id="202755" idx="3"/>
            <a:endCxn id="202756" idx="1"/>
          </p:cNvCxnSpPr>
          <p:nvPr/>
        </p:nvCxnSpPr>
        <p:spPr bwMode="auto">
          <a:xfrm>
            <a:off x="1676400" y="2552700"/>
            <a:ext cx="304800" cy="0"/>
          </a:xfrm>
          <a:prstGeom prst="straightConnector1">
            <a:avLst/>
          </a:pr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ffectLst/>
        </p:spPr>
      </p:cxnSp>
      <p:cxnSp>
        <p:nvCxnSpPr>
          <p:cNvPr id="202762" name="AutoShape 10"/>
          <p:cNvCxnSpPr>
            <a:cxnSpLocks noChangeShapeType="1"/>
            <a:stCxn id="202756" idx="3"/>
            <a:endCxn id="202757" idx="1"/>
          </p:cNvCxnSpPr>
          <p:nvPr/>
        </p:nvCxnSpPr>
        <p:spPr bwMode="auto">
          <a:xfrm>
            <a:off x="3048000" y="2552700"/>
            <a:ext cx="304800" cy="0"/>
          </a:xfrm>
          <a:prstGeom prst="straightConnector1">
            <a:avLst/>
          </a:pr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ffectLst/>
        </p:spPr>
      </p:cxnSp>
      <p:cxnSp>
        <p:nvCxnSpPr>
          <p:cNvPr id="202763" name="AutoShape 11"/>
          <p:cNvCxnSpPr>
            <a:cxnSpLocks noChangeShapeType="1"/>
            <a:stCxn id="202757" idx="3"/>
            <a:endCxn id="202758" idx="1"/>
          </p:cNvCxnSpPr>
          <p:nvPr/>
        </p:nvCxnSpPr>
        <p:spPr bwMode="auto">
          <a:xfrm>
            <a:off x="4419600" y="2552700"/>
            <a:ext cx="304800" cy="0"/>
          </a:xfrm>
          <a:prstGeom prst="straightConnector1">
            <a:avLst/>
          </a:pr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ffectLst/>
        </p:spPr>
      </p:cxnSp>
      <p:cxnSp>
        <p:nvCxnSpPr>
          <p:cNvPr id="202764" name="AutoShape 12"/>
          <p:cNvCxnSpPr>
            <a:cxnSpLocks noChangeShapeType="1"/>
            <a:stCxn id="202758" idx="3"/>
            <a:endCxn id="202759" idx="1"/>
          </p:cNvCxnSpPr>
          <p:nvPr/>
        </p:nvCxnSpPr>
        <p:spPr bwMode="auto">
          <a:xfrm>
            <a:off x="5791200" y="2552700"/>
            <a:ext cx="304800" cy="0"/>
          </a:xfrm>
          <a:prstGeom prst="straightConnector1">
            <a:avLst/>
          </a:pr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ffectLst/>
        </p:spPr>
      </p:cxnSp>
      <p:cxnSp>
        <p:nvCxnSpPr>
          <p:cNvPr id="202765" name="AutoShape 13"/>
          <p:cNvCxnSpPr>
            <a:cxnSpLocks noChangeShapeType="1"/>
            <a:stCxn id="202759" idx="3"/>
            <a:endCxn id="202760" idx="1"/>
          </p:cNvCxnSpPr>
          <p:nvPr/>
        </p:nvCxnSpPr>
        <p:spPr bwMode="auto">
          <a:xfrm>
            <a:off x="7162800" y="2552700"/>
            <a:ext cx="304800" cy="0"/>
          </a:xfrm>
          <a:prstGeom prst="straightConnector1">
            <a:avLst/>
          </a:pr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ffectLst/>
        </p:spPr>
      </p:cxn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49FF-8348-44B4-9305-A3E0C1DDE10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" y="38862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should review the </a:t>
            </a:r>
            <a:r>
              <a:rPr lang="en-US" dirty="0" smtClean="0">
                <a:hlinkClick r:id="rId2"/>
              </a:rPr>
              <a:t>ARMER Standards</a:t>
            </a:r>
            <a:r>
              <a:rPr lang="en-US" dirty="0" smtClean="0"/>
              <a:t>, specifically SECTION 2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Fleetmap Process Phases</a:t>
            </a:r>
          </a:p>
        </p:txBody>
      </p:sp>
      <p:sp>
        <p:nvSpPr>
          <p:cNvPr id="15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F9A0CFA2-18D1-4D14-8014-28B82F5FB827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609600" y="1905000"/>
            <a:ext cx="10668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sz="1000" b="1" dirty="0"/>
              <a:t>Preparatory </a:t>
            </a:r>
            <a:r>
              <a:rPr lang="en-US" sz="1000" b="1" dirty="0" smtClean="0"/>
              <a:t>Documentation</a:t>
            </a:r>
            <a:endParaRPr lang="en-US" sz="1000" b="1" dirty="0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1981200" y="1905000"/>
            <a:ext cx="1066800" cy="685800"/>
          </a:xfrm>
          <a:prstGeom prst="rect">
            <a:avLst/>
          </a:prstGeom>
          <a:solidFill>
            <a:schemeClr val="bg1">
              <a:lumMod val="60000"/>
              <a:lumOff val="40000"/>
              <a:alpha val="10001"/>
            </a:schemeClr>
          </a:solidFill>
          <a:ln w="9525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sz="1000" b="1" dirty="0">
                <a:solidFill>
                  <a:schemeClr val="folHlink"/>
                </a:solidFill>
              </a:rPr>
              <a:t>Customer Education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3352800" y="1905000"/>
            <a:ext cx="1066800" cy="685800"/>
          </a:xfrm>
          <a:prstGeom prst="rect">
            <a:avLst/>
          </a:prstGeom>
          <a:solidFill>
            <a:schemeClr val="bg1">
              <a:lumMod val="60000"/>
              <a:lumOff val="40000"/>
              <a:alpha val="10001"/>
            </a:schemeClr>
          </a:solidFill>
          <a:ln w="9525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sz="1000" b="1" dirty="0">
                <a:solidFill>
                  <a:schemeClr val="folHlink"/>
                </a:solidFill>
              </a:rPr>
              <a:t>Ongoing Consultation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4724400" y="1905000"/>
            <a:ext cx="1066800" cy="685800"/>
          </a:xfrm>
          <a:prstGeom prst="rect">
            <a:avLst/>
          </a:prstGeom>
          <a:solidFill>
            <a:schemeClr val="bg1">
              <a:lumMod val="60000"/>
              <a:lumOff val="40000"/>
              <a:alpha val="10001"/>
            </a:schemeClr>
          </a:solidFill>
          <a:ln w="9525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sz="1000" b="1" dirty="0">
                <a:solidFill>
                  <a:schemeClr val="folHlink"/>
                </a:solidFill>
              </a:rPr>
              <a:t>Subscriber &amp; Console Template Build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6096000" y="1905000"/>
            <a:ext cx="1066800" cy="685800"/>
          </a:xfrm>
          <a:prstGeom prst="rect">
            <a:avLst/>
          </a:prstGeom>
          <a:solidFill>
            <a:schemeClr val="bg1">
              <a:lumMod val="60000"/>
              <a:lumOff val="40000"/>
              <a:alpha val="10001"/>
            </a:schemeClr>
          </a:solidFill>
          <a:ln w="9525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sz="1000" b="1" dirty="0">
                <a:solidFill>
                  <a:schemeClr val="folHlink"/>
                </a:solidFill>
              </a:rPr>
              <a:t>CPS Codeplug Test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7467600" y="1905000"/>
            <a:ext cx="1066800" cy="685800"/>
          </a:xfrm>
          <a:prstGeom prst="rect">
            <a:avLst/>
          </a:prstGeom>
          <a:solidFill>
            <a:schemeClr val="bg1">
              <a:lumMod val="60000"/>
              <a:lumOff val="40000"/>
              <a:alpha val="10001"/>
            </a:schemeClr>
          </a:solidFill>
          <a:ln w="9525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sz="1000" b="1" dirty="0">
                <a:solidFill>
                  <a:schemeClr val="folHlink"/>
                </a:solidFill>
              </a:rPr>
              <a:t>Mass Programming</a:t>
            </a:r>
          </a:p>
        </p:txBody>
      </p:sp>
      <p:cxnSp>
        <p:nvCxnSpPr>
          <p:cNvPr id="31756" name="AutoShape 12"/>
          <p:cNvCxnSpPr>
            <a:cxnSpLocks noChangeShapeType="1"/>
            <a:stCxn id="31750" idx="3"/>
            <a:endCxn id="31751" idx="1"/>
          </p:cNvCxnSpPr>
          <p:nvPr/>
        </p:nvCxnSpPr>
        <p:spPr bwMode="auto">
          <a:xfrm>
            <a:off x="1676400" y="2247900"/>
            <a:ext cx="304800" cy="0"/>
          </a:xfrm>
          <a:prstGeom prst="straightConnector1">
            <a:avLst/>
          </a:prstGeom>
          <a:noFill/>
          <a:ln w="9525">
            <a:solidFill>
              <a:srgbClr val="DDDDDD"/>
            </a:solidFill>
            <a:round/>
            <a:headEnd/>
            <a:tailEnd type="triangle" w="med" len="med"/>
          </a:ln>
          <a:effectLst/>
        </p:spPr>
      </p:cxnSp>
      <p:cxnSp>
        <p:nvCxnSpPr>
          <p:cNvPr id="31757" name="AutoShape 13"/>
          <p:cNvCxnSpPr>
            <a:cxnSpLocks noChangeShapeType="1"/>
            <a:stCxn id="31751" idx="3"/>
            <a:endCxn id="31752" idx="1"/>
          </p:cNvCxnSpPr>
          <p:nvPr/>
        </p:nvCxnSpPr>
        <p:spPr bwMode="auto">
          <a:xfrm>
            <a:off x="3048000" y="2247900"/>
            <a:ext cx="304800" cy="0"/>
          </a:xfrm>
          <a:prstGeom prst="straightConnector1">
            <a:avLst/>
          </a:prstGeom>
          <a:noFill/>
          <a:ln w="9525">
            <a:solidFill>
              <a:srgbClr val="DDDDDD"/>
            </a:solidFill>
            <a:round/>
            <a:headEnd/>
            <a:tailEnd type="triangle" w="med" len="med"/>
          </a:ln>
          <a:effectLst/>
        </p:spPr>
      </p:cxnSp>
      <p:cxnSp>
        <p:nvCxnSpPr>
          <p:cNvPr id="31758" name="AutoShape 14"/>
          <p:cNvCxnSpPr>
            <a:cxnSpLocks noChangeShapeType="1"/>
            <a:stCxn id="31752" idx="3"/>
            <a:endCxn id="31753" idx="1"/>
          </p:cNvCxnSpPr>
          <p:nvPr/>
        </p:nvCxnSpPr>
        <p:spPr bwMode="auto">
          <a:xfrm>
            <a:off x="4419600" y="2247900"/>
            <a:ext cx="304800" cy="0"/>
          </a:xfrm>
          <a:prstGeom prst="straightConnector1">
            <a:avLst/>
          </a:prstGeom>
          <a:noFill/>
          <a:ln w="9525">
            <a:solidFill>
              <a:srgbClr val="DDDDDD"/>
            </a:solidFill>
            <a:round/>
            <a:headEnd/>
            <a:tailEnd type="triangle" w="med" len="med"/>
          </a:ln>
          <a:effectLst/>
        </p:spPr>
      </p:cxnSp>
      <p:cxnSp>
        <p:nvCxnSpPr>
          <p:cNvPr id="31759" name="AutoShape 15"/>
          <p:cNvCxnSpPr>
            <a:cxnSpLocks noChangeShapeType="1"/>
            <a:stCxn id="31753" idx="3"/>
            <a:endCxn id="31754" idx="1"/>
          </p:cNvCxnSpPr>
          <p:nvPr/>
        </p:nvCxnSpPr>
        <p:spPr bwMode="auto">
          <a:xfrm>
            <a:off x="5791200" y="2247900"/>
            <a:ext cx="304800" cy="0"/>
          </a:xfrm>
          <a:prstGeom prst="straightConnector1">
            <a:avLst/>
          </a:prstGeom>
          <a:noFill/>
          <a:ln w="9525">
            <a:solidFill>
              <a:srgbClr val="DDDDDD"/>
            </a:solidFill>
            <a:round/>
            <a:headEnd/>
            <a:tailEnd type="triangle" w="med" len="med"/>
          </a:ln>
          <a:effectLst/>
        </p:spPr>
      </p:cxnSp>
      <p:cxnSp>
        <p:nvCxnSpPr>
          <p:cNvPr id="31760" name="AutoShape 16"/>
          <p:cNvCxnSpPr>
            <a:cxnSpLocks noChangeShapeType="1"/>
            <a:stCxn id="31754" idx="3"/>
            <a:endCxn id="31755" idx="1"/>
          </p:cNvCxnSpPr>
          <p:nvPr/>
        </p:nvCxnSpPr>
        <p:spPr bwMode="auto">
          <a:xfrm>
            <a:off x="7162800" y="2247900"/>
            <a:ext cx="304800" cy="0"/>
          </a:xfrm>
          <a:prstGeom prst="straightConnector1">
            <a:avLst/>
          </a:prstGeom>
          <a:noFill/>
          <a:ln w="9525">
            <a:solidFill>
              <a:srgbClr val="DDDDDD"/>
            </a:solidFill>
            <a:round/>
            <a:headEnd/>
            <a:tailEnd type="triangle" w="med" len="med"/>
          </a:ln>
          <a:effectLst/>
        </p:spPr>
      </p:cxn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381001" y="3048000"/>
            <a:ext cx="8229600" cy="304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47675" indent="-447675" eaLnBrk="1" hangingPunct="1">
              <a:spcBef>
                <a:spcPct val="2000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 smtClean="0"/>
              <a:t>Subscriber </a:t>
            </a:r>
            <a:r>
              <a:rPr lang="en-US" sz="2800" dirty="0"/>
              <a:t>Template forms</a:t>
            </a:r>
          </a:p>
          <a:p>
            <a:pPr marL="447675" indent="-447675" eaLnBrk="1" hangingPunct="1">
              <a:spcBef>
                <a:spcPct val="2000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/>
              <a:t>TG Records form</a:t>
            </a:r>
          </a:p>
          <a:p>
            <a:pPr marL="447675" indent="-447675" eaLnBrk="1" hangingPunct="1">
              <a:spcBef>
                <a:spcPct val="2000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 smtClean="0"/>
              <a:t>Prepare </a:t>
            </a:r>
            <a:r>
              <a:rPr lang="en-US" sz="2800" dirty="0"/>
              <a:t>milestones</a:t>
            </a:r>
          </a:p>
          <a:p>
            <a:pPr marL="447675" indent="-447675" eaLnBrk="1" hangingPunct="1">
              <a:spcBef>
                <a:spcPct val="2000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/>
              <a:t>Download seed </a:t>
            </a:r>
            <a:r>
              <a:rPr lang="en-US" sz="2800" dirty="0" smtClean="0"/>
              <a:t>code plugs </a:t>
            </a:r>
            <a:r>
              <a:rPr lang="en-US" sz="2800" dirty="0"/>
              <a:t>from subscribers</a:t>
            </a:r>
          </a:p>
          <a:p>
            <a:pPr marL="447675" indent="-447675" eaLnBrk="1" hangingPunct="1">
              <a:spcBef>
                <a:spcPct val="2000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/>
              <a:t>Secure System Key(s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158037" cy="823913"/>
          </a:xfrm>
        </p:spPr>
        <p:txBody>
          <a:bodyPr/>
          <a:lstStyle/>
          <a:p>
            <a:r>
              <a:rPr lang="en-US" sz="3600" dirty="0"/>
              <a:t>System Key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1" y="2590800"/>
            <a:ext cx="8229600" cy="35052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/>
              <a:t>What is </a:t>
            </a:r>
            <a:r>
              <a:rPr lang="en-US" sz="2800" dirty="0" smtClean="0"/>
              <a:t>it?</a:t>
            </a:r>
            <a:endParaRPr lang="en-US" sz="2800" dirty="0"/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/>
              <a:t>Computer file containing the customer’s trunked system ID number </a:t>
            </a:r>
            <a:endParaRPr lang="en-US" sz="2800" dirty="0" smtClean="0"/>
          </a:p>
          <a:p>
            <a:pPr lvl="1">
              <a:buClr>
                <a:srgbClr val="FF0000"/>
              </a:buClr>
              <a:buNone/>
            </a:pPr>
            <a:r>
              <a:rPr lang="en-US" sz="2800" dirty="0" smtClean="0"/>
              <a:t>			OR</a:t>
            </a:r>
            <a:endParaRPr lang="en-US" sz="2800" dirty="0"/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/>
              <a:t>Advanced </a:t>
            </a:r>
            <a:r>
              <a:rPr lang="en-US" sz="2800" dirty="0"/>
              <a:t>System </a:t>
            </a:r>
            <a:r>
              <a:rPr lang="en-US" sz="2800" dirty="0" smtClean="0"/>
              <a:t>Key (ASK)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6063A-4A75-4B83-BA02-5BDABA8A784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264203" name="Picture 11" descr="MCj043259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7620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Fleetmap Process Phases</a:t>
            </a:r>
          </a:p>
        </p:txBody>
      </p:sp>
      <p:sp>
        <p:nvSpPr>
          <p:cNvPr id="203779" name="Rectangle 3"/>
          <p:cNvSpPr>
            <a:spLocks noChangeArrowheads="1"/>
          </p:cNvSpPr>
          <p:nvPr/>
        </p:nvSpPr>
        <p:spPr bwMode="auto">
          <a:xfrm>
            <a:off x="609600" y="1905000"/>
            <a:ext cx="1066800" cy="685800"/>
          </a:xfrm>
          <a:prstGeom prst="rect">
            <a:avLst/>
          </a:prstGeom>
          <a:solidFill>
            <a:schemeClr val="accent1">
              <a:alpha val="10001"/>
            </a:schemeClr>
          </a:solidFill>
          <a:ln w="9525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sz="1000" b="1" dirty="0">
                <a:solidFill>
                  <a:schemeClr val="folHlink"/>
                </a:solidFill>
              </a:rPr>
              <a:t>Preparatory Documentation</a:t>
            </a:r>
          </a:p>
        </p:txBody>
      </p:sp>
      <p:sp>
        <p:nvSpPr>
          <p:cNvPr id="203780" name="Rectangle 4"/>
          <p:cNvSpPr>
            <a:spLocks noChangeArrowheads="1"/>
          </p:cNvSpPr>
          <p:nvPr/>
        </p:nvSpPr>
        <p:spPr bwMode="auto">
          <a:xfrm>
            <a:off x="1981200" y="1905000"/>
            <a:ext cx="10668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sz="1000" b="1" dirty="0" smtClean="0"/>
              <a:t>Fleet</a:t>
            </a:r>
            <a:br>
              <a:rPr lang="en-US" sz="1000" b="1" dirty="0" smtClean="0"/>
            </a:br>
            <a:r>
              <a:rPr lang="en-US" sz="1000" b="1" dirty="0" smtClean="0"/>
              <a:t>Education</a:t>
            </a:r>
            <a:endParaRPr lang="en-US" sz="1000" b="1" dirty="0"/>
          </a:p>
        </p:txBody>
      </p:sp>
      <p:sp>
        <p:nvSpPr>
          <p:cNvPr id="203781" name="Rectangle 5"/>
          <p:cNvSpPr>
            <a:spLocks noChangeArrowheads="1"/>
          </p:cNvSpPr>
          <p:nvPr/>
        </p:nvSpPr>
        <p:spPr bwMode="auto">
          <a:xfrm>
            <a:off x="3352800" y="1905000"/>
            <a:ext cx="1066800" cy="685800"/>
          </a:xfrm>
          <a:prstGeom prst="rect">
            <a:avLst/>
          </a:prstGeom>
          <a:solidFill>
            <a:schemeClr val="accent1">
              <a:alpha val="10001"/>
            </a:schemeClr>
          </a:solidFill>
          <a:ln w="9525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sz="1000" b="1" dirty="0">
                <a:solidFill>
                  <a:schemeClr val="folHlink"/>
                </a:solidFill>
              </a:rPr>
              <a:t>Ongoing Consultation</a:t>
            </a:r>
          </a:p>
        </p:txBody>
      </p:sp>
      <p:sp>
        <p:nvSpPr>
          <p:cNvPr id="203782" name="Rectangle 6"/>
          <p:cNvSpPr>
            <a:spLocks noChangeArrowheads="1"/>
          </p:cNvSpPr>
          <p:nvPr/>
        </p:nvSpPr>
        <p:spPr bwMode="auto">
          <a:xfrm>
            <a:off x="4724400" y="1905000"/>
            <a:ext cx="1066800" cy="685800"/>
          </a:xfrm>
          <a:prstGeom prst="rect">
            <a:avLst/>
          </a:prstGeom>
          <a:solidFill>
            <a:schemeClr val="accent1">
              <a:alpha val="10001"/>
            </a:schemeClr>
          </a:solidFill>
          <a:ln w="9525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sz="1000" b="1" dirty="0">
                <a:solidFill>
                  <a:schemeClr val="folHlink"/>
                </a:solidFill>
              </a:rPr>
              <a:t>Subscriber &amp; Console Template Build</a:t>
            </a:r>
          </a:p>
        </p:txBody>
      </p:sp>
      <p:sp>
        <p:nvSpPr>
          <p:cNvPr id="203783" name="Rectangle 7"/>
          <p:cNvSpPr>
            <a:spLocks noChangeArrowheads="1"/>
          </p:cNvSpPr>
          <p:nvPr/>
        </p:nvSpPr>
        <p:spPr bwMode="auto">
          <a:xfrm>
            <a:off x="6096000" y="1905000"/>
            <a:ext cx="1066800" cy="685800"/>
          </a:xfrm>
          <a:prstGeom prst="rect">
            <a:avLst/>
          </a:prstGeom>
          <a:solidFill>
            <a:schemeClr val="accent1">
              <a:alpha val="10001"/>
            </a:schemeClr>
          </a:solidFill>
          <a:ln w="9525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sz="1000" b="1" dirty="0">
                <a:solidFill>
                  <a:schemeClr val="folHlink"/>
                </a:solidFill>
              </a:rPr>
              <a:t>CPS Codeplug Test</a:t>
            </a:r>
          </a:p>
        </p:txBody>
      </p:sp>
      <p:sp>
        <p:nvSpPr>
          <p:cNvPr id="203784" name="Rectangle 8"/>
          <p:cNvSpPr>
            <a:spLocks noChangeArrowheads="1"/>
          </p:cNvSpPr>
          <p:nvPr/>
        </p:nvSpPr>
        <p:spPr bwMode="auto">
          <a:xfrm>
            <a:off x="7467600" y="1905000"/>
            <a:ext cx="1066800" cy="685800"/>
          </a:xfrm>
          <a:prstGeom prst="rect">
            <a:avLst/>
          </a:prstGeom>
          <a:solidFill>
            <a:schemeClr val="accent1">
              <a:alpha val="10001"/>
            </a:schemeClr>
          </a:solidFill>
          <a:ln w="9525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sz="1000" b="1" dirty="0">
                <a:solidFill>
                  <a:schemeClr val="folHlink"/>
                </a:solidFill>
              </a:rPr>
              <a:t>Mass Programming</a:t>
            </a:r>
          </a:p>
        </p:txBody>
      </p:sp>
      <p:cxnSp>
        <p:nvCxnSpPr>
          <p:cNvPr id="203785" name="AutoShape 9"/>
          <p:cNvCxnSpPr>
            <a:cxnSpLocks noChangeShapeType="1"/>
            <a:stCxn id="203779" idx="3"/>
            <a:endCxn id="203780" idx="1"/>
          </p:cNvCxnSpPr>
          <p:nvPr/>
        </p:nvCxnSpPr>
        <p:spPr bwMode="auto">
          <a:xfrm>
            <a:off x="1676400" y="2247900"/>
            <a:ext cx="304800" cy="0"/>
          </a:xfrm>
          <a:prstGeom prst="straightConnector1">
            <a:avLst/>
          </a:prstGeom>
          <a:noFill/>
          <a:ln w="9525">
            <a:solidFill>
              <a:srgbClr val="DDDDDD"/>
            </a:solidFill>
            <a:round/>
            <a:headEnd/>
            <a:tailEnd type="triangle" w="med" len="med"/>
          </a:ln>
          <a:effectLst/>
        </p:spPr>
      </p:cxnSp>
      <p:cxnSp>
        <p:nvCxnSpPr>
          <p:cNvPr id="203786" name="AutoShape 10"/>
          <p:cNvCxnSpPr>
            <a:cxnSpLocks noChangeShapeType="1"/>
            <a:stCxn id="203780" idx="3"/>
            <a:endCxn id="203781" idx="1"/>
          </p:cNvCxnSpPr>
          <p:nvPr/>
        </p:nvCxnSpPr>
        <p:spPr bwMode="auto">
          <a:xfrm>
            <a:off x="3048000" y="2247900"/>
            <a:ext cx="304800" cy="0"/>
          </a:xfrm>
          <a:prstGeom prst="straightConnector1">
            <a:avLst/>
          </a:prstGeom>
          <a:noFill/>
          <a:ln w="9525">
            <a:solidFill>
              <a:srgbClr val="DDDDDD"/>
            </a:solidFill>
            <a:round/>
            <a:headEnd/>
            <a:tailEnd type="triangle" w="med" len="med"/>
          </a:ln>
          <a:effectLst/>
        </p:spPr>
      </p:cxnSp>
      <p:cxnSp>
        <p:nvCxnSpPr>
          <p:cNvPr id="203787" name="AutoShape 11"/>
          <p:cNvCxnSpPr>
            <a:cxnSpLocks noChangeShapeType="1"/>
            <a:stCxn id="203781" idx="3"/>
            <a:endCxn id="203782" idx="1"/>
          </p:cNvCxnSpPr>
          <p:nvPr/>
        </p:nvCxnSpPr>
        <p:spPr bwMode="auto">
          <a:xfrm>
            <a:off x="4419600" y="2247900"/>
            <a:ext cx="304800" cy="0"/>
          </a:xfrm>
          <a:prstGeom prst="straightConnector1">
            <a:avLst/>
          </a:prstGeom>
          <a:noFill/>
          <a:ln w="9525">
            <a:solidFill>
              <a:srgbClr val="DDDDDD"/>
            </a:solidFill>
            <a:round/>
            <a:headEnd/>
            <a:tailEnd type="triangle" w="med" len="med"/>
          </a:ln>
          <a:effectLst/>
        </p:spPr>
      </p:cxnSp>
      <p:cxnSp>
        <p:nvCxnSpPr>
          <p:cNvPr id="203788" name="AutoShape 12"/>
          <p:cNvCxnSpPr>
            <a:cxnSpLocks noChangeShapeType="1"/>
            <a:stCxn id="203782" idx="3"/>
            <a:endCxn id="203783" idx="1"/>
          </p:cNvCxnSpPr>
          <p:nvPr/>
        </p:nvCxnSpPr>
        <p:spPr bwMode="auto">
          <a:xfrm>
            <a:off x="5791200" y="2247900"/>
            <a:ext cx="304800" cy="0"/>
          </a:xfrm>
          <a:prstGeom prst="straightConnector1">
            <a:avLst/>
          </a:prstGeom>
          <a:noFill/>
          <a:ln w="9525">
            <a:solidFill>
              <a:srgbClr val="DDDDDD"/>
            </a:solidFill>
            <a:round/>
            <a:headEnd/>
            <a:tailEnd type="triangle" w="med" len="med"/>
          </a:ln>
          <a:effectLst/>
        </p:spPr>
      </p:cxnSp>
      <p:cxnSp>
        <p:nvCxnSpPr>
          <p:cNvPr id="203789" name="AutoShape 13"/>
          <p:cNvCxnSpPr>
            <a:cxnSpLocks noChangeShapeType="1"/>
            <a:stCxn id="203783" idx="3"/>
            <a:endCxn id="203784" idx="1"/>
          </p:cNvCxnSpPr>
          <p:nvPr/>
        </p:nvCxnSpPr>
        <p:spPr bwMode="auto">
          <a:xfrm>
            <a:off x="7162800" y="2247900"/>
            <a:ext cx="304800" cy="0"/>
          </a:xfrm>
          <a:prstGeom prst="straightConnector1">
            <a:avLst/>
          </a:prstGeom>
          <a:noFill/>
          <a:ln w="9525">
            <a:solidFill>
              <a:srgbClr val="DDDDDD"/>
            </a:solidFill>
            <a:round/>
            <a:headEnd/>
            <a:tailEnd type="triangle" w="med" len="med"/>
          </a:ln>
          <a:effectLst/>
        </p:spPr>
      </p:cxnSp>
      <p:sp>
        <p:nvSpPr>
          <p:cNvPr id="203790" name="Rectangle 14"/>
          <p:cNvSpPr>
            <a:spLocks noChangeArrowheads="1"/>
          </p:cNvSpPr>
          <p:nvPr/>
        </p:nvSpPr>
        <p:spPr bwMode="auto">
          <a:xfrm>
            <a:off x="949325" y="3048000"/>
            <a:ext cx="7661275" cy="2514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47675" indent="-447675" eaLnBrk="1" hangingPunct="1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 smtClean="0"/>
              <a:t>Trunking </a:t>
            </a:r>
            <a:r>
              <a:rPr lang="en-US" sz="2800" dirty="0"/>
              <a:t>system modes</a:t>
            </a:r>
          </a:p>
          <a:p>
            <a:pPr marL="447675" indent="-447675" eaLnBrk="1" hangingPunct="1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/>
              <a:t>TG operations</a:t>
            </a:r>
          </a:p>
          <a:p>
            <a:pPr marL="447675" indent="-447675" eaLnBrk="1" hangingPunct="1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/>
              <a:t>Subscriber features and operations</a:t>
            </a:r>
          </a:p>
          <a:p>
            <a:pPr marL="447675" indent="-447675" eaLnBrk="1" hangingPunct="1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/>
              <a:t>Console features</a:t>
            </a:r>
          </a:p>
          <a:p>
            <a:pPr marL="447675" indent="-447675" eaLnBrk="1" hangingPunct="1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/>
              <a:t>Fleetmap data forms </a:t>
            </a:r>
            <a:r>
              <a:rPr lang="en-US" sz="2800" dirty="0" smtClean="0"/>
              <a:t>introduction</a:t>
            </a:r>
            <a:endParaRPr lang="en-US" sz="2800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49FF-8348-44B4-9305-A3E0C1DDE101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Fleetmap Process Phases</a:t>
            </a:r>
          </a:p>
        </p:txBody>
      </p:sp>
      <p:sp>
        <p:nvSpPr>
          <p:cNvPr id="204803" name="Rectangle 3"/>
          <p:cNvSpPr>
            <a:spLocks noChangeArrowheads="1"/>
          </p:cNvSpPr>
          <p:nvPr/>
        </p:nvSpPr>
        <p:spPr bwMode="auto">
          <a:xfrm>
            <a:off x="609600" y="1905000"/>
            <a:ext cx="1066800" cy="685800"/>
          </a:xfrm>
          <a:prstGeom prst="rect">
            <a:avLst/>
          </a:prstGeom>
          <a:solidFill>
            <a:schemeClr val="accent1">
              <a:alpha val="10001"/>
            </a:schemeClr>
          </a:solidFill>
          <a:ln w="9525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sz="1000" b="1" dirty="0">
                <a:solidFill>
                  <a:schemeClr val="folHlink"/>
                </a:solidFill>
              </a:rPr>
              <a:t>Preparatory Documentation</a:t>
            </a:r>
          </a:p>
        </p:txBody>
      </p:sp>
      <p:sp>
        <p:nvSpPr>
          <p:cNvPr id="204804" name="Rectangle 4"/>
          <p:cNvSpPr>
            <a:spLocks noChangeArrowheads="1"/>
          </p:cNvSpPr>
          <p:nvPr/>
        </p:nvSpPr>
        <p:spPr bwMode="auto">
          <a:xfrm>
            <a:off x="1981200" y="1905000"/>
            <a:ext cx="1066800" cy="685800"/>
          </a:xfrm>
          <a:prstGeom prst="rect">
            <a:avLst/>
          </a:prstGeom>
          <a:solidFill>
            <a:schemeClr val="accent1">
              <a:alpha val="10001"/>
            </a:schemeClr>
          </a:solidFill>
          <a:ln w="9525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sz="1000" b="1" dirty="0">
                <a:solidFill>
                  <a:schemeClr val="folHlink"/>
                </a:solidFill>
              </a:rPr>
              <a:t>Customer Education</a:t>
            </a:r>
          </a:p>
        </p:txBody>
      </p:sp>
      <p:sp>
        <p:nvSpPr>
          <p:cNvPr id="204805" name="Rectangle 5"/>
          <p:cNvSpPr>
            <a:spLocks noChangeArrowheads="1"/>
          </p:cNvSpPr>
          <p:nvPr/>
        </p:nvSpPr>
        <p:spPr bwMode="auto">
          <a:xfrm>
            <a:off x="3352800" y="1905000"/>
            <a:ext cx="10668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sz="1000" b="1" dirty="0"/>
              <a:t>Ongoing </a:t>
            </a:r>
            <a:r>
              <a:rPr lang="en-US" sz="1000" b="1" dirty="0" smtClean="0"/>
              <a:t>Consultation</a:t>
            </a:r>
            <a:endParaRPr lang="en-US" sz="1000" b="1" dirty="0"/>
          </a:p>
        </p:txBody>
      </p:sp>
      <p:sp>
        <p:nvSpPr>
          <p:cNvPr id="204806" name="Rectangle 6"/>
          <p:cNvSpPr>
            <a:spLocks noChangeArrowheads="1"/>
          </p:cNvSpPr>
          <p:nvPr/>
        </p:nvSpPr>
        <p:spPr bwMode="auto">
          <a:xfrm>
            <a:off x="4724400" y="1905000"/>
            <a:ext cx="1066800" cy="685800"/>
          </a:xfrm>
          <a:prstGeom prst="rect">
            <a:avLst/>
          </a:prstGeom>
          <a:solidFill>
            <a:schemeClr val="accent1">
              <a:alpha val="10001"/>
            </a:schemeClr>
          </a:solidFill>
          <a:ln w="9525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sz="1000" b="1" dirty="0">
                <a:solidFill>
                  <a:schemeClr val="folHlink"/>
                </a:solidFill>
              </a:rPr>
              <a:t>Subscriber &amp; Console Template Build</a:t>
            </a:r>
          </a:p>
        </p:txBody>
      </p:sp>
      <p:sp>
        <p:nvSpPr>
          <p:cNvPr id="204807" name="Rectangle 7"/>
          <p:cNvSpPr>
            <a:spLocks noChangeArrowheads="1"/>
          </p:cNvSpPr>
          <p:nvPr/>
        </p:nvSpPr>
        <p:spPr bwMode="auto">
          <a:xfrm>
            <a:off x="6096000" y="1905000"/>
            <a:ext cx="1066800" cy="685800"/>
          </a:xfrm>
          <a:prstGeom prst="rect">
            <a:avLst/>
          </a:prstGeom>
          <a:solidFill>
            <a:schemeClr val="accent1">
              <a:alpha val="10001"/>
            </a:schemeClr>
          </a:solidFill>
          <a:ln w="9525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sz="1000" b="1" dirty="0">
                <a:solidFill>
                  <a:schemeClr val="folHlink"/>
                </a:solidFill>
              </a:rPr>
              <a:t>CPS Codeplug Test</a:t>
            </a:r>
          </a:p>
        </p:txBody>
      </p:sp>
      <p:sp>
        <p:nvSpPr>
          <p:cNvPr id="204808" name="Rectangle 8"/>
          <p:cNvSpPr>
            <a:spLocks noChangeArrowheads="1"/>
          </p:cNvSpPr>
          <p:nvPr/>
        </p:nvSpPr>
        <p:spPr bwMode="auto">
          <a:xfrm>
            <a:off x="7467600" y="1905000"/>
            <a:ext cx="1066800" cy="685800"/>
          </a:xfrm>
          <a:prstGeom prst="rect">
            <a:avLst/>
          </a:prstGeom>
          <a:solidFill>
            <a:schemeClr val="accent1">
              <a:alpha val="10001"/>
            </a:schemeClr>
          </a:solidFill>
          <a:ln w="9525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sz="1000" b="1" dirty="0">
                <a:solidFill>
                  <a:schemeClr val="folHlink"/>
                </a:solidFill>
              </a:rPr>
              <a:t>Mass Programming</a:t>
            </a:r>
          </a:p>
        </p:txBody>
      </p:sp>
      <p:cxnSp>
        <p:nvCxnSpPr>
          <p:cNvPr id="204809" name="AutoShape 9"/>
          <p:cNvCxnSpPr>
            <a:cxnSpLocks noChangeShapeType="1"/>
            <a:stCxn id="204803" idx="3"/>
            <a:endCxn id="204804" idx="1"/>
          </p:cNvCxnSpPr>
          <p:nvPr/>
        </p:nvCxnSpPr>
        <p:spPr bwMode="auto">
          <a:xfrm>
            <a:off x="1676400" y="2247900"/>
            <a:ext cx="304800" cy="0"/>
          </a:xfrm>
          <a:prstGeom prst="straightConnector1">
            <a:avLst/>
          </a:prstGeom>
          <a:noFill/>
          <a:ln w="9525">
            <a:solidFill>
              <a:srgbClr val="DDDDDD"/>
            </a:solidFill>
            <a:round/>
            <a:headEnd/>
            <a:tailEnd type="triangle" w="med" len="med"/>
          </a:ln>
          <a:effectLst/>
        </p:spPr>
      </p:cxnSp>
      <p:cxnSp>
        <p:nvCxnSpPr>
          <p:cNvPr id="204810" name="AutoShape 10"/>
          <p:cNvCxnSpPr>
            <a:cxnSpLocks noChangeShapeType="1"/>
            <a:stCxn id="204804" idx="3"/>
            <a:endCxn id="204805" idx="1"/>
          </p:cNvCxnSpPr>
          <p:nvPr/>
        </p:nvCxnSpPr>
        <p:spPr bwMode="auto">
          <a:xfrm>
            <a:off x="3048000" y="2247900"/>
            <a:ext cx="304800" cy="0"/>
          </a:xfrm>
          <a:prstGeom prst="straightConnector1">
            <a:avLst/>
          </a:prstGeom>
          <a:noFill/>
          <a:ln w="9525">
            <a:solidFill>
              <a:srgbClr val="DDDDDD"/>
            </a:solidFill>
            <a:round/>
            <a:headEnd/>
            <a:tailEnd type="triangle" w="med" len="med"/>
          </a:ln>
          <a:effectLst/>
        </p:spPr>
      </p:cxnSp>
      <p:cxnSp>
        <p:nvCxnSpPr>
          <p:cNvPr id="204811" name="AutoShape 11"/>
          <p:cNvCxnSpPr>
            <a:cxnSpLocks noChangeShapeType="1"/>
            <a:stCxn id="204805" idx="3"/>
            <a:endCxn id="204806" idx="1"/>
          </p:cNvCxnSpPr>
          <p:nvPr/>
        </p:nvCxnSpPr>
        <p:spPr bwMode="auto">
          <a:xfrm>
            <a:off x="4419600" y="2247900"/>
            <a:ext cx="304800" cy="0"/>
          </a:xfrm>
          <a:prstGeom prst="straightConnector1">
            <a:avLst/>
          </a:prstGeom>
          <a:noFill/>
          <a:ln w="9525">
            <a:solidFill>
              <a:srgbClr val="DDDDDD"/>
            </a:solidFill>
            <a:round/>
            <a:headEnd/>
            <a:tailEnd type="triangle" w="med" len="med"/>
          </a:ln>
          <a:effectLst/>
        </p:spPr>
      </p:cxnSp>
      <p:cxnSp>
        <p:nvCxnSpPr>
          <p:cNvPr id="204812" name="AutoShape 12"/>
          <p:cNvCxnSpPr>
            <a:cxnSpLocks noChangeShapeType="1"/>
            <a:stCxn id="204806" idx="3"/>
            <a:endCxn id="204807" idx="1"/>
          </p:cNvCxnSpPr>
          <p:nvPr/>
        </p:nvCxnSpPr>
        <p:spPr bwMode="auto">
          <a:xfrm>
            <a:off x="5791200" y="2247900"/>
            <a:ext cx="304800" cy="0"/>
          </a:xfrm>
          <a:prstGeom prst="straightConnector1">
            <a:avLst/>
          </a:prstGeom>
          <a:noFill/>
          <a:ln w="9525">
            <a:solidFill>
              <a:srgbClr val="DDDDDD"/>
            </a:solidFill>
            <a:round/>
            <a:headEnd/>
            <a:tailEnd type="triangle" w="med" len="med"/>
          </a:ln>
          <a:effectLst/>
        </p:spPr>
      </p:cxnSp>
      <p:cxnSp>
        <p:nvCxnSpPr>
          <p:cNvPr id="204813" name="AutoShape 13"/>
          <p:cNvCxnSpPr>
            <a:cxnSpLocks noChangeShapeType="1"/>
            <a:stCxn id="204807" idx="3"/>
            <a:endCxn id="204808" idx="1"/>
          </p:cNvCxnSpPr>
          <p:nvPr/>
        </p:nvCxnSpPr>
        <p:spPr bwMode="auto">
          <a:xfrm>
            <a:off x="7162800" y="2247900"/>
            <a:ext cx="304800" cy="0"/>
          </a:xfrm>
          <a:prstGeom prst="straightConnector1">
            <a:avLst/>
          </a:prstGeom>
          <a:noFill/>
          <a:ln w="9525">
            <a:solidFill>
              <a:srgbClr val="DDDDDD"/>
            </a:solidFill>
            <a:round/>
            <a:headEnd/>
            <a:tailEnd type="triangle" w="med" len="med"/>
          </a:ln>
          <a:effectLst/>
        </p:spPr>
      </p:cxnSp>
      <p:sp>
        <p:nvSpPr>
          <p:cNvPr id="204814" name="Rectangle 14"/>
          <p:cNvSpPr>
            <a:spLocks noChangeArrowheads="1"/>
          </p:cNvSpPr>
          <p:nvPr/>
        </p:nvSpPr>
        <p:spPr bwMode="auto">
          <a:xfrm>
            <a:off x="304801" y="3048000"/>
            <a:ext cx="8305800" cy="2362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47675" indent="-447675" eaLnBrk="1" hangingPunct="1">
              <a:spcBef>
                <a:spcPct val="2000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/>
              <a:t>Continue technical assistance to </a:t>
            </a:r>
            <a:r>
              <a:rPr lang="en-US" sz="2800" dirty="0" smtClean="0"/>
              <a:t>fleet</a:t>
            </a:r>
            <a:endParaRPr lang="en-US" sz="2800" dirty="0"/>
          </a:p>
          <a:p>
            <a:pPr marL="447675" indent="-447675" eaLnBrk="1" hangingPunct="1">
              <a:spcBef>
                <a:spcPct val="2000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 smtClean="0"/>
              <a:t>Compile </a:t>
            </a:r>
            <a:r>
              <a:rPr lang="en-US" sz="2800" dirty="0"/>
              <a:t>templates</a:t>
            </a:r>
          </a:p>
          <a:p>
            <a:pPr marL="447675" indent="-447675" eaLnBrk="1" hangingPunct="1">
              <a:spcBef>
                <a:spcPct val="2000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/>
              <a:t>UCM record development </a:t>
            </a:r>
            <a:r>
              <a:rPr lang="en-US" sz="2800" dirty="0" smtClean="0"/>
              <a:t>for </a:t>
            </a:r>
            <a:r>
              <a:rPr lang="en-US" sz="2800" dirty="0"/>
              <a:t>System Manager</a:t>
            </a:r>
          </a:p>
          <a:p>
            <a:pPr marL="447675" indent="-447675" eaLnBrk="1" hangingPunct="1">
              <a:spcBef>
                <a:spcPct val="2000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/>
              <a:t>Enter TG &amp; Subscriber information into </a:t>
            </a:r>
            <a:r>
              <a:rPr lang="en-US" sz="2800" dirty="0" smtClean="0"/>
              <a:t>UCM</a:t>
            </a:r>
            <a:endParaRPr lang="en-US" sz="2800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49FF-8348-44B4-9305-A3E0C1DDE101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Fleetmap Process Phases</a:t>
            </a:r>
          </a:p>
        </p:txBody>
      </p:sp>
      <p:sp>
        <p:nvSpPr>
          <p:cNvPr id="205827" name="Rectangle 3"/>
          <p:cNvSpPr>
            <a:spLocks noChangeArrowheads="1"/>
          </p:cNvSpPr>
          <p:nvPr/>
        </p:nvSpPr>
        <p:spPr bwMode="auto">
          <a:xfrm>
            <a:off x="609600" y="1905000"/>
            <a:ext cx="1066800" cy="685800"/>
          </a:xfrm>
          <a:prstGeom prst="rect">
            <a:avLst/>
          </a:prstGeom>
          <a:solidFill>
            <a:schemeClr val="accent1">
              <a:alpha val="10001"/>
            </a:schemeClr>
          </a:solidFill>
          <a:ln w="9525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sz="1000" b="1" dirty="0">
                <a:solidFill>
                  <a:schemeClr val="folHlink"/>
                </a:solidFill>
              </a:rPr>
              <a:t>Preparatory Documentation</a:t>
            </a:r>
          </a:p>
        </p:txBody>
      </p:sp>
      <p:sp>
        <p:nvSpPr>
          <p:cNvPr id="205828" name="Rectangle 4"/>
          <p:cNvSpPr>
            <a:spLocks noChangeArrowheads="1"/>
          </p:cNvSpPr>
          <p:nvPr/>
        </p:nvSpPr>
        <p:spPr bwMode="auto">
          <a:xfrm>
            <a:off x="1981200" y="1905000"/>
            <a:ext cx="1066800" cy="685800"/>
          </a:xfrm>
          <a:prstGeom prst="rect">
            <a:avLst/>
          </a:prstGeom>
          <a:solidFill>
            <a:schemeClr val="accent1">
              <a:alpha val="10001"/>
            </a:schemeClr>
          </a:solidFill>
          <a:ln w="9525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sz="1000" b="1" dirty="0">
                <a:solidFill>
                  <a:schemeClr val="folHlink"/>
                </a:solidFill>
              </a:rPr>
              <a:t>Customer Education</a:t>
            </a:r>
          </a:p>
        </p:txBody>
      </p:sp>
      <p:sp>
        <p:nvSpPr>
          <p:cNvPr id="205829" name="Rectangle 5"/>
          <p:cNvSpPr>
            <a:spLocks noChangeArrowheads="1"/>
          </p:cNvSpPr>
          <p:nvPr/>
        </p:nvSpPr>
        <p:spPr bwMode="auto">
          <a:xfrm>
            <a:off x="3352800" y="1905000"/>
            <a:ext cx="1066800" cy="685800"/>
          </a:xfrm>
          <a:prstGeom prst="rect">
            <a:avLst/>
          </a:prstGeom>
          <a:solidFill>
            <a:schemeClr val="accent1">
              <a:alpha val="10001"/>
            </a:schemeClr>
          </a:solidFill>
          <a:ln w="9525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sz="1000" b="1" dirty="0">
                <a:solidFill>
                  <a:schemeClr val="folHlink"/>
                </a:solidFill>
              </a:rPr>
              <a:t>Ongoing Consultation</a:t>
            </a:r>
          </a:p>
        </p:txBody>
      </p:sp>
      <p:sp>
        <p:nvSpPr>
          <p:cNvPr id="205830" name="Rectangle 6"/>
          <p:cNvSpPr>
            <a:spLocks noChangeArrowheads="1"/>
          </p:cNvSpPr>
          <p:nvPr/>
        </p:nvSpPr>
        <p:spPr bwMode="auto">
          <a:xfrm>
            <a:off x="4724400" y="1905000"/>
            <a:ext cx="10668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sz="1000" b="1" dirty="0"/>
              <a:t>Subscriber &amp; Console Template </a:t>
            </a:r>
            <a:r>
              <a:rPr lang="en-US" sz="1000" b="1" dirty="0" smtClean="0"/>
              <a:t>Build</a:t>
            </a:r>
            <a:endParaRPr lang="en-US" sz="1000" b="1" dirty="0"/>
          </a:p>
        </p:txBody>
      </p:sp>
      <p:sp>
        <p:nvSpPr>
          <p:cNvPr id="205831" name="Rectangle 7"/>
          <p:cNvSpPr>
            <a:spLocks noChangeArrowheads="1"/>
          </p:cNvSpPr>
          <p:nvPr/>
        </p:nvSpPr>
        <p:spPr bwMode="auto">
          <a:xfrm>
            <a:off x="6096000" y="1905000"/>
            <a:ext cx="1066800" cy="685800"/>
          </a:xfrm>
          <a:prstGeom prst="rect">
            <a:avLst/>
          </a:prstGeom>
          <a:solidFill>
            <a:schemeClr val="accent1">
              <a:alpha val="10001"/>
            </a:schemeClr>
          </a:solidFill>
          <a:ln w="9525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sz="1000" b="1" dirty="0">
                <a:solidFill>
                  <a:schemeClr val="folHlink"/>
                </a:solidFill>
              </a:rPr>
              <a:t>CPS Codeplug Test</a:t>
            </a:r>
          </a:p>
        </p:txBody>
      </p:sp>
      <p:sp>
        <p:nvSpPr>
          <p:cNvPr id="205832" name="Rectangle 8"/>
          <p:cNvSpPr>
            <a:spLocks noChangeArrowheads="1"/>
          </p:cNvSpPr>
          <p:nvPr/>
        </p:nvSpPr>
        <p:spPr bwMode="auto">
          <a:xfrm>
            <a:off x="7467600" y="1905000"/>
            <a:ext cx="1066800" cy="685800"/>
          </a:xfrm>
          <a:prstGeom prst="rect">
            <a:avLst/>
          </a:prstGeom>
          <a:solidFill>
            <a:schemeClr val="accent1">
              <a:alpha val="10001"/>
            </a:schemeClr>
          </a:solidFill>
          <a:ln w="9525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sz="1000" b="1" dirty="0">
                <a:solidFill>
                  <a:schemeClr val="folHlink"/>
                </a:solidFill>
              </a:rPr>
              <a:t>Mass Programming</a:t>
            </a:r>
          </a:p>
        </p:txBody>
      </p:sp>
      <p:cxnSp>
        <p:nvCxnSpPr>
          <p:cNvPr id="205833" name="AutoShape 9"/>
          <p:cNvCxnSpPr>
            <a:cxnSpLocks noChangeShapeType="1"/>
            <a:stCxn id="205827" idx="3"/>
            <a:endCxn id="205828" idx="1"/>
          </p:cNvCxnSpPr>
          <p:nvPr/>
        </p:nvCxnSpPr>
        <p:spPr bwMode="auto">
          <a:xfrm>
            <a:off x="1676400" y="2247900"/>
            <a:ext cx="304800" cy="0"/>
          </a:xfrm>
          <a:prstGeom prst="straightConnector1">
            <a:avLst/>
          </a:prstGeom>
          <a:noFill/>
          <a:ln w="9525">
            <a:solidFill>
              <a:srgbClr val="DDDDDD"/>
            </a:solidFill>
            <a:round/>
            <a:headEnd/>
            <a:tailEnd type="triangle" w="med" len="med"/>
          </a:ln>
          <a:effectLst/>
        </p:spPr>
      </p:cxnSp>
      <p:cxnSp>
        <p:nvCxnSpPr>
          <p:cNvPr id="205834" name="AutoShape 10"/>
          <p:cNvCxnSpPr>
            <a:cxnSpLocks noChangeShapeType="1"/>
            <a:stCxn id="205828" idx="3"/>
            <a:endCxn id="205829" idx="1"/>
          </p:cNvCxnSpPr>
          <p:nvPr/>
        </p:nvCxnSpPr>
        <p:spPr bwMode="auto">
          <a:xfrm>
            <a:off x="3048000" y="2247900"/>
            <a:ext cx="304800" cy="0"/>
          </a:xfrm>
          <a:prstGeom prst="straightConnector1">
            <a:avLst/>
          </a:prstGeom>
          <a:noFill/>
          <a:ln w="9525">
            <a:solidFill>
              <a:srgbClr val="DDDDDD"/>
            </a:solidFill>
            <a:round/>
            <a:headEnd/>
            <a:tailEnd type="triangle" w="med" len="med"/>
          </a:ln>
          <a:effectLst/>
        </p:spPr>
      </p:cxnSp>
      <p:cxnSp>
        <p:nvCxnSpPr>
          <p:cNvPr id="205835" name="AutoShape 11"/>
          <p:cNvCxnSpPr>
            <a:cxnSpLocks noChangeShapeType="1"/>
            <a:stCxn id="205829" idx="3"/>
            <a:endCxn id="205830" idx="1"/>
          </p:cNvCxnSpPr>
          <p:nvPr/>
        </p:nvCxnSpPr>
        <p:spPr bwMode="auto">
          <a:xfrm>
            <a:off x="4419600" y="2247900"/>
            <a:ext cx="304800" cy="0"/>
          </a:xfrm>
          <a:prstGeom prst="straightConnector1">
            <a:avLst/>
          </a:prstGeom>
          <a:noFill/>
          <a:ln w="9525">
            <a:solidFill>
              <a:srgbClr val="DDDDDD"/>
            </a:solidFill>
            <a:round/>
            <a:headEnd/>
            <a:tailEnd type="triangle" w="med" len="med"/>
          </a:ln>
          <a:effectLst/>
        </p:spPr>
      </p:cxnSp>
      <p:cxnSp>
        <p:nvCxnSpPr>
          <p:cNvPr id="205836" name="AutoShape 12"/>
          <p:cNvCxnSpPr>
            <a:cxnSpLocks noChangeShapeType="1"/>
            <a:stCxn id="205830" idx="3"/>
            <a:endCxn id="205831" idx="1"/>
          </p:cNvCxnSpPr>
          <p:nvPr/>
        </p:nvCxnSpPr>
        <p:spPr bwMode="auto">
          <a:xfrm>
            <a:off x="5791200" y="2247900"/>
            <a:ext cx="304800" cy="0"/>
          </a:xfrm>
          <a:prstGeom prst="straightConnector1">
            <a:avLst/>
          </a:prstGeom>
          <a:noFill/>
          <a:ln w="9525">
            <a:solidFill>
              <a:srgbClr val="DDDDDD"/>
            </a:solidFill>
            <a:round/>
            <a:headEnd/>
            <a:tailEnd type="triangle" w="med" len="med"/>
          </a:ln>
          <a:effectLst/>
        </p:spPr>
      </p:cxnSp>
      <p:cxnSp>
        <p:nvCxnSpPr>
          <p:cNvPr id="205837" name="AutoShape 13"/>
          <p:cNvCxnSpPr>
            <a:cxnSpLocks noChangeShapeType="1"/>
            <a:stCxn id="205831" idx="3"/>
            <a:endCxn id="205832" idx="1"/>
          </p:cNvCxnSpPr>
          <p:nvPr/>
        </p:nvCxnSpPr>
        <p:spPr bwMode="auto">
          <a:xfrm>
            <a:off x="7162800" y="2247900"/>
            <a:ext cx="304800" cy="0"/>
          </a:xfrm>
          <a:prstGeom prst="straightConnector1">
            <a:avLst/>
          </a:prstGeom>
          <a:noFill/>
          <a:ln w="9525">
            <a:solidFill>
              <a:srgbClr val="DDDDDD"/>
            </a:solidFill>
            <a:round/>
            <a:headEnd/>
            <a:tailEnd type="triangle" w="med" len="med"/>
          </a:ln>
          <a:effectLst/>
        </p:spPr>
      </p:cxnSp>
      <p:sp>
        <p:nvSpPr>
          <p:cNvPr id="205838" name="Rectangle 14"/>
          <p:cNvSpPr>
            <a:spLocks noChangeArrowheads="1"/>
          </p:cNvSpPr>
          <p:nvPr/>
        </p:nvSpPr>
        <p:spPr bwMode="auto">
          <a:xfrm>
            <a:off x="152400" y="2819400"/>
            <a:ext cx="8991600" cy="304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47675" indent="-447675" eaLnBrk="1" hangingPunct="1">
              <a:spcBef>
                <a:spcPct val="2000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/>
              <a:t>Critique/correct </a:t>
            </a:r>
            <a:r>
              <a:rPr lang="en-US" sz="2800" dirty="0" smtClean="0"/>
              <a:t>Excel </a:t>
            </a:r>
            <a:r>
              <a:rPr lang="en-US" sz="2800" dirty="0"/>
              <a:t>templates</a:t>
            </a:r>
          </a:p>
          <a:p>
            <a:pPr marL="447675" indent="-447675" eaLnBrk="1" hangingPunct="1">
              <a:spcBef>
                <a:spcPct val="2000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/>
              <a:t>Create trunk system information in seed </a:t>
            </a:r>
            <a:r>
              <a:rPr lang="en-US" sz="2800" dirty="0" smtClean="0"/>
              <a:t>code plugs</a:t>
            </a:r>
            <a:endParaRPr lang="en-US" sz="2800" dirty="0"/>
          </a:p>
          <a:p>
            <a:pPr marL="447675" indent="-447675" eaLnBrk="1" hangingPunct="1">
              <a:spcBef>
                <a:spcPct val="2000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/>
              <a:t>Create Master agency </a:t>
            </a:r>
            <a:r>
              <a:rPr lang="en-US" sz="2800" dirty="0" smtClean="0"/>
              <a:t>code plugs</a:t>
            </a:r>
            <a:endParaRPr lang="en-US" sz="2800" dirty="0"/>
          </a:p>
          <a:p>
            <a:pPr marL="447675" indent="-447675" eaLnBrk="1" hangingPunct="1">
              <a:spcBef>
                <a:spcPct val="2000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/>
              <a:t>Codeplug build </a:t>
            </a:r>
            <a:r>
              <a:rPr lang="en-US" sz="2800" dirty="0" smtClean="0"/>
              <a:t>review</a:t>
            </a:r>
            <a:endParaRPr lang="en-US" sz="2800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49FF-8348-44B4-9305-A3E0C1DDE101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Fleetmap Process Phases</a:t>
            </a:r>
          </a:p>
        </p:txBody>
      </p:sp>
      <p:sp>
        <p:nvSpPr>
          <p:cNvPr id="207875" name="Rectangle 3"/>
          <p:cNvSpPr>
            <a:spLocks noChangeArrowheads="1"/>
          </p:cNvSpPr>
          <p:nvPr/>
        </p:nvSpPr>
        <p:spPr bwMode="auto">
          <a:xfrm>
            <a:off x="609600" y="1905000"/>
            <a:ext cx="1066800" cy="685800"/>
          </a:xfrm>
          <a:prstGeom prst="rect">
            <a:avLst/>
          </a:prstGeom>
          <a:solidFill>
            <a:schemeClr val="accent1">
              <a:alpha val="10001"/>
            </a:schemeClr>
          </a:solidFill>
          <a:ln w="9525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sz="1000" b="1" dirty="0">
                <a:solidFill>
                  <a:schemeClr val="folHlink"/>
                </a:solidFill>
              </a:rPr>
              <a:t>Preparatory Documentation</a:t>
            </a:r>
          </a:p>
        </p:txBody>
      </p:sp>
      <p:sp>
        <p:nvSpPr>
          <p:cNvPr id="207876" name="Rectangle 4"/>
          <p:cNvSpPr>
            <a:spLocks noChangeArrowheads="1"/>
          </p:cNvSpPr>
          <p:nvPr/>
        </p:nvSpPr>
        <p:spPr bwMode="auto">
          <a:xfrm>
            <a:off x="1981200" y="1905000"/>
            <a:ext cx="1066800" cy="685800"/>
          </a:xfrm>
          <a:prstGeom prst="rect">
            <a:avLst/>
          </a:prstGeom>
          <a:solidFill>
            <a:schemeClr val="accent1">
              <a:alpha val="10001"/>
            </a:schemeClr>
          </a:solidFill>
          <a:ln w="9525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sz="1000" b="1" dirty="0">
                <a:solidFill>
                  <a:schemeClr val="folHlink"/>
                </a:solidFill>
              </a:rPr>
              <a:t>Customer Education</a:t>
            </a:r>
          </a:p>
        </p:txBody>
      </p:sp>
      <p:sp>
        <p:nvSpPr>
          <p:cNvPr id="207877" name="Rectangle 5"/>
          <p:cNvSpPr>
            <a:spLocks noChangeArrowheads="1"/>
          </p:cNvSpPr>
          <p:nvPr/>
        </p:nvSpPr>
        <p:spPr bwMode="auto">
          <a:xfrm>
            <a:off x="3352800" y="1905000"/>
            <a:ext cx="1066800" cy="685800"/>
          </a:xfrm>
          <a:prstGeom prst="rect">
            <a:avLst/>
          </a:prstGeom>
          <a:solidFill>
            <a:schemeClr val="accent1">
              <a:alpha val="10001"/>
            </a:schemeClr>
          </a:solidFill>
          <a:ln w="9525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sz="1000" b="1" dirty="0">
                <a:solidFill>
                  <a:schemeClr val="folHlink"/>
                </a:solidFill>
              </a:rPr>
              <a:t>Ongoing Consultation</a:t>
            </a:r>
          </a:p>
        </p:txBody>
      </p:sp>
      <p:sp>
        <p:nvSpPr>
          <p:cNvPr id="207878" name="Rectangle 6"/>
          <p:cNvSpPr>
            <a:spLocks noChangeArrowheads="1"/>
          </p:cNvSpPr>
          <p:nvPr/>
        </p:nvSpPr>
        <p:spPr bwMode="auto">
          <a:xfrm>
            <a:off x="4724400" y="1905000"/>
            <a:ext cx="1066800" cy="685800"/>
          </a:xfrm>
          <a:prstGeom prst="rect">
            <a:avLst/>
          </a:prstGeom>
          <a:solidFill>
            <a:schemeClr val="accent1">
              <a:alpha val="10001"/>
            </a:schemeClr>
          </a:solidFill>
          <a:ln w="9525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sz="1000" b="1" dirty="0">
                <a:solidFill>
                  <a:schemeClr val="folHlink"/>
                </a:solidFill>
              </a:rPr>
              <a:t>Subscriber &amp; Console Template Build</a:t>
            </a:r>
          </a:p>
        </p:txBody>
      </p:sp>
      <p:sp>
        <p:nvSpPr>
          <p:cNvPr id="207879" name="Rectangle 7"/>
          <p:cNvSpPr>
            <a:spLocks noChangeArrowheads="1"/>
          </p:cNvSpPr>
          <p:nvPr/>
        </p:nvSpPr>
        <p:spPr bwMode="auto">
          <a:xfrm>
            <a:off x="6096000" y="1905000"/>
            <a:ext cx="10668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sz="1000" b="1" dirty="0"/>
              <a:t>CPS Codeplug </a:t>
            </a:r>
            <a:r>
              <a:rPr lang="en-US" sz="1000" b="1" dirty="0" smtClean="0"/>
              <a:t>Test</a:t>
            </a:r>
            <a:endParaRPr lang="en-US" sz="1000" b="1" dirty="0"/>
          </a:p>
        </p:txBody>
      </p:sp>
      <p:sp>
        <p:nvSpPr>
          <p:cNvPr id="207880" name="Rectangle 8"/>
          <p:cNvSpPr>
            <a:spLocks noChangeArrowheads="1"/>
          </p:cNvSpPr>
          <p:nvPr/>
        </p:nvSpPr>
        <p:spPr bwMode="auto">
          <a:xfrm>
            <a:off x="7467600" y="1905000"/>
            <a:ext cx="1066800" cy="685800"/>
          </a:xfrm>
          <a:prstGeom prst="rect">
            <a:avLst/>
          </a:prstGeom>
          <a:solidFill>
            <a:schemeClr val="accent1">
              <a:alpha val="10001"/>
            </a:schemeClr>
          </a:solidFill>
          <a:ln w="9525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sz="1000" b="1" dirty="0">
                <a:solidFill>
                  <a:schemeClr val="folHlink"/>
                </a:solidFill>
              </a:rPr>
              <a:t>Mass Programming</a:t>
            </a:r>
          </a:p>
        </p:txBody>
      </p:sp>
      <p:cxnSp>
        <p:nvCxnSpPr>
          <p:cNvPr id="207881" name="AutoShape 9"/>
          <p:cNvCxnSpPr>
            <a:cxnSpLocks noChangeShapeType="1"/>
            <a:stCxn id="207875" idx="3"/>
            <a:endCxn id="207876" idx="1"/>
          </p:cNvCxnSpPr>
          <p:nvPr/>
        </p:nvCxnSpPr>
        <p:spPr bwMode="auto">
          <a:xfrm>
            <a:off x="1676400" y="2247900"/>
            <a:ext cx="304800" cy="0"/>
          </a:xfrm>
          <a:prstGeom prst="straightConnector1">
            <a:avLst/>
          </a:prstGeom>
          <a:noFill/>
          <a:ln w="9525">
            <a:solidFill>
              <a:srgbClr val="DDDDDD"/>
            </a:solidFill>
            <a:round/>
            <a:headEnd/>
            <a:tailEnd type="triangle" w="med" len="med"/>
          </a:ln>
          <a:effectLst/>
        </p:spPr>
      </p:cxnSp>
      <p:cxnSp>
        <p:nvCxnSpPr>
          <p:cNvPr id="207882" name="AutoShape 10"/>
          <p:cNvCxnSpPr>
            <a:cxnSpLocks noChangeShapeType="1"/>
            <a:stCxn id="207876" idx="3"/>
            <a:endCxn id="207877" idx="1"/>
          </p:cNvCxnSpPr>
          <p:nvPr/>
        </p:nvCxnSpPr>
        <p:spPr bwMode="auto">
          <a:xfrm>
            <a:off x="3048000" y="2247900"/>
            <a:ext cx="304800" cy="0"/>
          </a:xfrm>
          <a:prstGeom prst="straightConnector1">
            <a:avLst/>
          </a:prstGeom>
          <a:noFill/>
          <a:ln w="9525">
            <a:solidFill>
              <a:srgbClr val="DDDDDD"/>
            </a:solidFill>
            <a:round/>
            <a:headEnd/>
            <a:tailEnd type="triangle" w="med" len="med"/>
          </a:ln>
          <a:effectLst/>
        </p:spPr>
      </p:cxnSp>
      <p:cxnSp>
        <p:nvCxnSpPr>
          <p:cNvPr id="207883" name="AutoShape 11"/>
          <p:cNvCxnSpPr>
            <a:cxnSpLocks noChangeShapeType="1"/>
            <a:stCxn id="207877" idx="3"/>
            <a:endCxn id="207878" idx="1"/>
          </p:cNvCxnSpPr>
          <p:nvPr/>
        </p:nvCxnSpPr>
        <p:spPr bwMode="auto">
          <a:xfrm>
            <a:off x="4419600" y="2247900"/>
            <a:ext cx="304800" cy="0"/>
          </a:xfrm>
          <a:prstGeom prst="straightConnector1">
            <a:avLst/>
          </a:prstGeom>
          <a:noFill/>
          <a:ln w="9525">
            <a:solidFill>
              <a:srgbClr val="DDDDDD"/>
            </a:solidFill>
            <a:round/>
            <a:headEnd/>
            <a:tailEnd type="triangle" w="med" len="med"/>
          </a:ln>
          <a:effectLst/>
        </p:spPr>
      </p:cxnSp>
      <p:cxnSp>
        <p:nvCxnSpPr>
          <p:cNvPr id="207884" name="AutoShape 12"/>
          <p:cNvCxnSpPr>
            <a:cxnSpLocks noChangeShapeType="1"/>
            <a:stCxn id="207878" idx="3"/>
            <a:endCxn id="207879" idx="1"/>
          </p:cNvCxnSpPr>
          <p:nvPr/>
        </p:nvCxnSpPr>
        <p:spPr bwMode="auto">
          <a:xfrm>
            <a:off x="5791200" y="2247900"/>
            <a:ext cx="304800" cy="0"/>
          </a:xfrm>
          <a:prstGeom prst="straightConnector1">
            <a:avLst/>
          </a:prstGeom>
          <a:noFill/>
          <a:ln w="9525">
            <a:solidFill>
              <a:srgbClr val="DDDDDD"/>
            </a:solidFill>
            <a:round/>
            <a:headEnd/>
            <a:tailEnd type="triangle" w="med" len="med"/>
          </a:ln>
          <a:effectLst/>
        </p:spPr>
      </p:cxnSp>
      <p:cxnSp>
        <p:nvCxnSpPr>
          <p:cNvPr id="207885" name="AutoShape 13"/>
          <p:cNvCxnSpPr>
            <a:cxnSpLocks noChangeShapeType="1"/>
            <a:stCxn id="207879" idx="3"/>
            <a:endCxn id="207880" idx="1"/>
          </p:cNvCxnSpPr>
          <p:nvPr/>
        </p:nvCxnSpPr>
        <p:spPr bwMode="auto">
          <a:xfrm>
            <a:off x="7162800" y="2247900"/>
            <a:ext cx="304800" cy="0"/>
          </a:xfrm>
          <a:prstGeom prst="straightConnector1">
            <a:avLst/>
          </a:prstGeom>
          <a:noFill/>
          <a:ln w="9525">
            <a:solidFill>
              <a:srgbClr val="DDDDDD"/>
            </a:solidFill>
            <a:round/>
            <a:headEnd/>
            <a:tailEnd type="triangle" w="med" len="med"/>
          </a:ln>
          <a:effectLst/>
        </p:spPr>
      </p:cxnSp>
      <p:sp>
        <p:nvSpPr>
          <p:cNvPr id="207886" name="Rectangle 14"/>
          <p:cNvSpPr>
            <a:spLocks noChangeArrowheads="1"/>
          </p:cNvSpPr>
          <p:nvPr/>
        </p:nvSpPr>
        <p:spPr bwMode="auto">
          <a:xfrm>
            <a:off x="949325" y="3048000"/>
            <a:ext cx="7661275" cy="175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47675" indent="-447675" eaLnBrk="1" hangingPunct="1">
              <a:spcBef>
                <a:spcPct val="2000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 smtClean="0"/>
              <a:t>Codeplug </a:t>
            </a:r>
            <a:r>
              <a:rPr lang="en-US" sz="2800" dirty="0"/>
              <a:t>tests on live system</a:t>
            </a:r>
          </a:p>
          <a:p>
            <a:pPr marL="447675" indent="-447675" eaLnBrk="1" hangingPunct="1">
              <a:spcBef>
                <a:spcPct val="2000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 smtClean="0"/>
              <a:t>Final </a:t>
            </a:r>
            <a:r>
              <a:rPr lang="en-US" sz="2800" dirty="0"/>
              <a:t>codeplug corrections made</a:t>
            </a:r>
          </a:p>
          <a:p>
            <a:pPr marL="447675" indent="-447675" eaLnBrk="1" hangingPunct="1">
              <a:spcBef>
                <a:spcPct val="2000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/>
              <a:t>Create all required </a:t>
            </a:r>
            <a:r>
              <a:rPr lang="en-US" sz="2800" dirty="0" smtClean="0"/>
              <a:t>code plugs </a:t>
            </a:r>
            <a:r>
              <a:rPr lang="en-US" sz="2800" dirty="0"/>
              <a:t>from </a:t>
            </a:r>
            <a:r>
              <a:rPr lang="en-US" sz="2800" dirty="0" smtClean="0"/>
              <a:t>Masters</a:t>
            </a:r>
            <a:endParaRPr lang="en-US" sz="2800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49FF-8348-44B4-9305-A3E0C1DDE10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228600" y="228600"/>
            <a:ext cx="8763000" cy="685800"/>
          </a:xfrm>
        </p:spPr>
        <p:txBody>
          <a:bodyPr/>
          <a:lstStyle/>
          <a:p>
            <a:pPr algn="l"/>
            <a:r>
              <a:rPr lang="en-US" sz="2800" dirty="0" smtClean="0"/>
              <a:t>System and Subscriber Programming Considerations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304800" y="1143000"/>
            <a:ext cx="8610600" cy="35814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Table of Contents:</a:t>
            </a:r>
          </a:p>
          <a:p>
            <a:pPr algn="l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3200" dirty="0" smtClean="0">
                <a:latin typeface="+mj-lt"/>
              </a:rPr>
              <a:t>Definitions</a:t>
            </a:r>
          </a:p>
          <a:p>
            <a:pPr algn="l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3200" dirty="0" smtClean="0">
                <a:latin typeface="+mj-lt"/>
              </a:rPr>
              <a:t>Fleetmap considerations</a:t>
            </a:r>
          </a:p>
          <a:p>
            <a:pPr algn="l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3200" dirty="0" smtClean="0"/>
              <a:t>System programming considerations</a:t>
            </a:r>
          </a:p>
          <a:p>
            <a:pPr algn="l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3200" dirty="0" smtClean="0"/>
              <a:t>Subscriber programming considerations</a:t>
            </a:r>
          </a:p>
          <a:p>
            <a:pPr algn="l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3200" dirty="0" smtClean="0"/>
              <a:t>Console considerations</a:t>
            </a:r>
          </a:p>
          <a:p>
            <a:pPr algn="l"/>
            <a:endParaRPr lang="en-US" dirty="0" smtClean="0">
              <a:latin typeface="+mj-lt"/>
            </a:endParaRPr>
          </a:p>
          <a:p>
            <a:pPr algn="l"/>
            <a:endParaRPr lang="en-US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49FF-8348-44B4-9305-A3E0C1DDE10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Fleetmap Process Phases</a:t>
            </a:r>
          </a:p>
        </p:txBody>
      </p:sp>
      <p:sp>
        <p:nvSpPr>
          <p:cNvPr id="208899" name="Rectangle 3"/>
          <p:cNvSpPr>
            <a:spLocks noChangeArrowheads="1"/>
          </p:cNvSpPr>
          <p:nvPr/>
        </p:nvSpPr>
        <p:spPr bwMode="auto">
          <a:xfrm>
            <a:off x="609600" y="1905000"/>
            <a:ext cx="1066800" cy="685800"/>
          </a:xfrm>
          <a:prstGeom prst="rect">
            <a:avLst/>
          </a:prstGeom>
          <a:solidFill>
            <a:schemeClr val="accent1">
              <a:alpha val="10001"/>
            </a:schemeClr>
          </a:solidFill>
          <a:ln w="9525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sz="1000" b="1" dirty="0">
                <a:solidFill>
                  <a:schemeClr val="folHlink"/>
                </a:solidFill>
              </a:rPr>
              <a:t>Preparatory Documentation</a:t>
            </a:r>
          </a:p>
        </p:txBody>
      </p:sp>
      <p:sp>
        <p:nvSpPr>
          <p:cNvPr id="208900" name="Rectangle 4"/>
          <p:cNvSpPr>
            <a:spLocks noChangeArrowheads="1"/>
          </p:cNvSpPr>
          <p:nvPr/>
        </p:nvSpPr>
        <p:spPr bwMode="auto">
          <a:xfrm>
            <a:off x="1981200" y="1905000"/>
            <a:ext cx="1066800" cy="685800"/>
          </a:xfrm>
          <a:prstGeom prst="rect">
            <a:avLst/>
          </a:prstGeom>
          <a:solidFill>
            <a:schemeClr val="accent1">
              <a:alpha val="10001"/>
            </a:schemeClr>
          </a:solidFill>
          <a:ln w="9525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sz="1000" b="1" dirty="0">
                <a:solidFill>
                  <a:schemeClr val="folHlink"/>
                </a:solidFill>
              </a:rPr>
              <a:t>Customer Education</a:t>
            </a:r>
          </a:p>
        </p:txBody>
      </p:sp>
      <p:sp>
        <p:nvSpPr>
          <p:cNvPr id="208901" name="Rectangle 5"/>
          <p:cNvSpPr>
            <a:spLocks noChangeArrowheads="1"/>
          </p:cNvSpPr>
          <p:nvPr/>
        </p:nvSpPr>
        <p:spPr bwMode="auto">
          <a:xfrm>
            <a:off x="3352800" y="1905000"/>
            <a:ext cx="1066800" cy="685800"/>
          </a:xfrm>
          <a:prstGeom prst="rect">
            <a:avLst/>
          </a:prstGeom>
          <a:solidFill>
            <a:schemeClr val="accent1">
              <a:alpha val="10001"/>
            </a:schemeClr>
          </a:solidFill>
          <a:ln w="9525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sz="1000" b="1" dirty="0">
                <a:solidFill>
                  <a:schemeClr val="folHlink"/>
                </a:solidFill>
              </a:rPr>
              <a:t>Ongoing Consultation</a:t>
            </a:r>
          </a:p>
        </p:txBody>
      </p:sp>
      <p:sp>
        <p:nvSpPr>
          <p:cNvPr id="208902" name="Rectangle 6"/>
          <p:cNvSpPr>
            <a:spLocks noChangeArrowheads="1"/>
          </p:cNvSpPr>
          <p:nvPr/>
        </p:nvSpPr>
        <p:spPr bwMode="auto">
          <a:xfrm>
            <a:off x="4724400" y="1905000"/>
            <a:ext cx="1066800" cy="685800"/>
          </a:xfrm>
          <a:prstGeom prst="rect">
            <a:avLst/>
          </a:prstGeom>
          <a:solidFill>
            <a:schemeClr val="accent1">
              <a:alpha val="10001"/>
            </a:schemeClr>
          </a:solidFill>
          <a:ln w="9525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sz="1000" b="1" dirty="0">
                <a:solidFill>
                  <a:schemeClr val="folHlink"/>
                </a:solidFill>
              </a:rPr>
              <a:t>Subscriber &amp; Console Template Build</a:t>
            </a:r>
          </a:p>
        </p:txBody>
      </p:sp>
      <p:sp>
        <p:nvSpPr>
          <p:cNvPr id="208903" name="Rectangle 7"/>
          <p:cNvSpPr>
            <a:spLocks noChangeArrowheads="1"/>
          </p:cNvSpPr>
          <p:nvPr/>
        </p:nvSpPr>
        <p:spPr bwMode="auto">
          <a:xfrm>
            <a:off x="6096000" y="1905000"/>
            <a:ext cx="1066800" cy="685800"/>
          </a:xfrm>
          <a:prstGeom prst="rect">
            <a:avLst/>
          </a:prstGeom>
          <a:solidFill>
            <a:schemeClr val="accent1">
              <a:alpha val="10001"/>
            </a:schemeClr>
          </a:solidFill>
          <a:ln w="9525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sz="1000" b="1" dirty="0">
                <a:solidFill>
                  <a:schemeClr val="folHlink"/>
                </a:solidFill>
              </a:rPr>
              <a:t>CPS Codeplug Test</a:t>
            </a:r>
          </a:p>
        </p:txBody>
      </p:sp>
      <p:sp>
        <p:nvSpPr>
          <p:cNvPr id="208904" name="Rectangle 8"/>
          <p:cNvSpPr>
            <a:spLocks noChangeArrowheads="1"/>
          </p:cNvSpPr>
          <p:nvPr/>
        </p:nvSpPr>
        <p:spPr bwMode="auto">
          <a:xfrm>
            <a:off x="7467600" y="1905000"/>
            <a:ext cx="10668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/>
            <a:r>
              <a:rPr lang="en-US" sz="1000" b="1" dirty="0"/>
              <a:t>Mass </a:t>
            </a:r>
            <a:r>
              <a:rPr lang="en-US" sz="1000" b="1" dirty="0" smtClean="0"/>
              <a:t>Programming</a:t>
            </a:r>
            <a:endParaRPr lang="en-US" sz="1000" b="1" dirty="0"/>
          </a:p>
        </p:txBody>
      </p:sp>
      <p:cxnSp>
        <p:nvCxnSpPr>
          <p:cNvPr id="208905" name="AutoShape 9"/>
          <p:cNvCxnSpPr>
            <a:cxnSpLocks noChangeShapeType="1"/>
            <a:stCxn id="208899" idx="3"/>
            <a:endCxn id="208900" idx="1"/>
          </p:cNvCxnSpPr>
          <p:nvPr/>
        </p:nvCxnSpPr>
        <p:spPr bwMode="auto">
          <a:xfrm>
            <a:off x="1676400" y="2247900"/>
            <a:ext cx="304800" cy="0"/>
          </a:xfrm>
          <a:prstGeom prst="straightConnector1">
            <a:avLst/>
          </a:prstGeom>
          <a:noFill/>
          <a:ln w="9525">
            <a:solidFill>
              <a:srgbClr val="DDDDDD"/>
            </a:solidFill>
            <a:round/>
            <a:headEnd/>
            <a:tailEnd type="triangle" w="med" len="med"/>
          </a:ln>
          <a:effectLst/>
        </p:spPr>
      </p:cxnSp>
      <p:cxnSp>
        <p:nvCxnSpPr>
          <p:cNvPr id="208906" name="AutoShape 10"/>
          <p:cNvCxnSpPr>
            <a:cxnSpLocks noChangeShapeType="1"/>
            <a:stCxn id="208900" idx="3"/>
            <a:endCxn id="208901" idx="1"/>
          </p:cNvCxnSpPr>
          <p:nvPr/>
        </p:nvCxnSpPr>
        <p:spPr bwMode="auto">
          <a:xfrm>
            <a:off x="3048000" y="2247900"/>
            <a:ext cx="304800" cy="0"/>
          </a:xfrm>
          <a:prstGeom prst="straightConnector1">
            <a:avLst/>
          </a:prstGeom>
          <a:noFill/>
          <a:ln w="9525">
            <a:solidFill>
              <a:srgbClr val="DDDDDD"/>
            </a:solidFill>
            <a:round/>
            <a:headEnd/>
            <a:tailEnd type="triangle" w="med" len="med"/>
          </a:ln>
          <a:effectLst/>
        </p:spPr>
      </p:cxnSp>
      <p:cxnSp>
        <p:nvCxnSpPr>
          <p:cNvPr id="208907" name="AutoShape 11"/>
          <p:cNvCxnSpPr>
            <a:cxnSpLocks noChangeShapeType="1"/>
            <a:stCxn id="208901" idx="3"/>
            <a:endCxn id="208902" idx="1"/>
          </p:cNvCxnSpPr>
          <p:nvPr/>
        </p:nvCxnSpPr>
        <p:spPr bwMode="auto">
          <a:xfrm>
            <a:off x="4419600" y="2247900"/>
            <a:ext cx="304800" cy="0"/>
          </a:xfrm>
          <a:prstGeom prst="straightConnector1">
            <a:avLst/>
          </a:prstGeom>
          <a:noFill/>
          <a:ln w="9525">
            <a:solidFill>
              <a:srgbClr val="DDDDDD"/>
            </a:solidFill>
            <a:round/>
            <a:headEnd/>
            <a:tailEnd type="triangle" w="med" len="med"/>
          </a:ln>
          <a:effectLst/>
        </p:spPr>
      </p:cxnSp>
      <p:cxnSp>
        <p:nvCxnSpPr>
          <p:cNvPr id="208908" name="AutoShape 12"/>
          <p:cNvCxnSpPr>
            <a:cxnSpLocks noChangeShapeType="1"/>
            <a:stCxn id="208902" idx="3"/>
            <a:endCxn id="208903" idx="1"/>
          </p:cNvCxnSpPr>
          <p:nvPr/>
        </p:nvCxnSpPr>
        <p:spPr bwMode="auto">
          <a:xfrm>
            <a:off x="5791200" y="2247900"/>
            <a:ext cx="304800" cy="0"/>
          </a:xfrm>
          <a:prstGeom prst="straightConnector1">
            <a:avLst/>
          </a:prstGeom>
          <a:noFill/>
          <a:ln w="9525">
            <a:solidFill>
              <a:srgbClr val="DDDDDD"/>
            </a:solidFill>
            <a:round/>
            <a:headEnd/>
            <a:tailEnd type="triangle" w="med" len="med"/>
          </a:ln>
          <a:effectLst/>
        </p:spPr>
      </p:cxnSp>
      <p:cxnSp>
        <p:nvCxnSpPr>
          <p:cNvPr id="208909" name="AutoShape 13"/>
          <p:cNvCxnSpPr>
            <a:cxnSpLocks noChangeShapeType="1"/>
            <a:stCxn id="208903" idx="3"/>
            <a:endCxn id="208904" idx="1"/>
          </p:cNvCxnSpPr>
          <p:nvPr/>
        </p:nvCxnSpPr>
        <p:spPr bwMode="auto">
          <a:xfrm>
            <a:off x="7162800" y="2247900"/>
            <a:ext cx="304800" cy="0"/>
          </a:xfrm>
          <a:prstGeom prst="straightConnector1">
            <a:avLst/>
          </a:prstGeom>
          <a:noFill/>
          <a:ln w="9525">
            <a:solidFill>
              <a:srgbClr val="DDDDDD"/>
            </a:solidFill>
            <a:round/>
            <a:headEnd/>
            <a:tailEnd type="triangle" w="med" len="med"/>
          </a:ln>
          <a:effectLst/>
        </p:spPr>
      </p:cxnSp>
      <p:sp>
        <p:nvSpPr>
          <p:cNvPr id="208910" name="Rectangle 14"/>
          <p:cNvSpPr>
            <a:spLocks noChangeArrowheads="1"/>
          </p:cNvSpPr>
          <p:nvPr/>
        </p:nvSpPr>
        <p:spPr bwMode="auto">
          <a:xfrm>
            <a:off x="381001" y="3048000"/>
            <a:ext cx="8229600" cy="304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47675" indent="-447675" eaLnBrk="1" hangingPunct="1">
              <a:spcBef>
                <a:spcPct val="2000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/>
              <a:t>Transfer </a:t>
            </a:r>
            <a:r>
              <a:rPr lang="en-US" sz="2800" dirty="0" smtClean="0"/>
              <a:t>subscriber </a:t>
            </a:r>
            <a:r>
              <a:rPr lang="en-US" sz="2800" dirty="0"/>
              <a:t>data forms to contractor</a:t>
            </a:r>
          </a:p>
          <a:p>
            <a:pPr marL="447675" indent="-447675" eaLnBrk="1" hangingPunct="1">
              <a:spcBef>
                <a:spcPct val="2000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/>
              <a:t>Transfer </a:t>
            </a:r>
            <a:r>
              <a:rPr lang="en-US" sz="2800" dirty="0" smtClean="0"/>
              <a:t>code plugs </a:t>
            </a:r>
            <a:r>
              <a:rPr lang="en-US" sz="2800" dirty="0"/>
              <a:t>to </a:t>
            </a:r>
            <a:r>
              <a:rPr lang="en-US" sz="2800" dirty="0" smtClean="0"/>
              <a:t>contractor</a:t>
            </a:r>
          </a:p>
          <a:p>
            <a:pPr marL="447675" indent="-447675" eaLnBrk="1" hangingPunct="1">
              <a:spcBef>
                <a:spcPct val="2000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 smtClean="0"/>
              <a:t>Begin codeplug deployment</a:t>
            </a:r>
          </a:p>
          <a:p>
            <a:pPr marL="447675" indent="-447675" eaLnBrk="1" hangingPunct="1">
              <a:spcBef>
                <a:spcPct val="2000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 smtClean="0"/>
              <a:t>Inventory Control</a:t>
            </a:r>
            <a:endParaRPr lang="en-US" sz="2800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49FF-8348-44B4-9305-A3E0C1DDE101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Elements </a:t>
            </a:r>
            <a:r>
              <a:rPr lang="en-US" dirty="0"/>
              <a:t>of a Fleetmap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 smtClean="0"/>
              <a:t>Multigroup and talkgroup Syntax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 smtClean="0"/>
              <a:t>Multigroup and talkgroup ID’s (Hex Code)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 smtClean="0"/>
              <a:t>Simplex resources (SOA’s)</a:t>
            </a:r>
            <a:endParaRPr lang="en-US" sz="2400" dirty="0"/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 smtClean="0"/>
              <a:t>Permissions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 smtClean="0"/>
              <a:t>Console considerations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 smtClean="0"/>
              <a:t>Encryption Security </a:t>
            </a:r>
            <a:r>
              <a:rPr lang="en-US" sz="2400" dirty="0"/>
              <a:t>Management 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49FF-8348-44B4-9305-A3E0C1DDE101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Level Features That Drive </a:t>
            </a:r>
            <a:r>
              <a:rPr lang="en-US" dirty="0" smtClean="0"/>
              <a:t>Fleet maps</a:t>
            </a:r>
            <a:endParaRPr lang="en-US" dirty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190999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/>
              <a:t>Talkgroup / Multigroup Profiles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en-US" dirty="0"/>
              <a:t>Secure assignment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en-US" dirty="0"/>
              <a:t>Priority levels (2-10)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en-US" dirty="0"/>
              <a:t>Site Access authorizations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en-US" dirty="0"/>
              <a:t>Emergency Validation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en-US" dirty="0"/>
              <a:t>Priority Monitor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en-US" dirty="0"/>
              <a:t>All or Fast Start mode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en-US" dirty="0" smtClean="0"/>
              <a:t>Regroupable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49FF-8348-44B4-9305-A3E0C1DDE101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Fleet Mapping Basics</a:t>
            </a:r>
            <a:br>
              <a:rPr lang="en-US" sz="2800" dirty="0" smtClean="0"/>
            </a:br>
            <a:r>
              <a:rPr lang="en-US" sz="2800" dirty="0" smtClean="0"/>
              <a:t>Information Sources</a:t>
            </a:r>
            <a:endParaRPr lang="en-US" sz="2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28600" y="1676400"/>
            <a:ext cx="8686800" cy="495300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1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System Keys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MNDOT OEC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1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Conventional Frequencies with Aliases list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System Owners / MNDOT  OEC / ARMER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1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Talkgroup/Announcement list with names and ID numbers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MNDOT OEC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1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Talkgroup Fail-soft Frequency Plan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System Owners /</a:t>
            </a:r>
            <a:r>
              <a:rPr kumimoji="0" lang="en-US" sz="2400" b="0" i="1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 MNDOT OEC</a:t>
            </a:r>
            <a:endParaRPr kumimoji="0" lang="en-US" sz="2400" b="0" i="1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1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Radio Specific Programming Layout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Custom programming specifics per user group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49FF-8348-44B4-9305-A3E0C1DDE101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sz="2800" dirty="0"/>
              <a:t>Subscriber Level Features That Drive </a:t>
            </a:r>
            <a:r>
              <a:rPr lang="en-US" sz="2800" dirty="0" smtClean="0"/>
              <a:t>Fleet maps</a:t>
            </a:r>
            <a:endParaRPr lang="en-US" sz="2800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/>
              <a:t>Emergency Alert/Call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/>
              <a:t>Dynamic regrouping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/>
              <a:t>Telephone interconnect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/>
              <a:t>Secure </a:t>
            </a:r>
            <a:r>
              <a:rPr lang="en-US" sz="2800" dirty="0" smtClean="0"/>
              <a:t>operations (encryption)</a:t>
            </a:r>
            <a:endParaRPr lang="en-US" sz="2800" dirty="0"/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/>
              <a:t>Trunked scan operations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/>
              <a:t>Multigroup (MG) assignments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/>
              <a:t>Radio Wide configuration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49FF-8348-44B4-9305-A3E0C1DDE101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1087438"/>
          </a:xfrm>
        </p:spPr>
        <p:txBody>
          <a:bodyPr/>
          <a:lstStyle/>
          <a:p>
            <a:r>
              <a:rPr lang="en-US" sz="2800" dirty="0"/>
              <a:t>MCC 7500 Console Level Features That Drive </a:t>
            </a:r>
            <a:r>
              <a:rPr lang="en-US" sz="2800" dirty="0" smtClean="0"/>
              <a:t>Fleet maps</a:t>
            </a:r>
            <a:endParaRPr lang="en-US" sz="2800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229600" cy="4830763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/>
              <a:t>Emergency Call processing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/>
              <a:t>TG/MG Assignment Plan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/>
              <a:t>MultiSelect Plan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/>
              <a:t>TG Patch Plan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/>
              <a:t>Console </a:t>
            </a:r>
            <a:r>
              <a:rPr lang="en-US" sz="2800" dirty="0" smtClean="0"/>
              <a:t>takeover priority (explain)</a:t>
            </a:r>
            <a:endParaRPr lang="en-US" sz="2800" dirty="0"/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/>
              <a:t>Operator level programming options</a:t>
            </a:r>
          </a:p>
          <a:p>
            <a:pPr lvl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/>
              <a:t>Alert tones</a:t>
            </a:r>
          </a:p>
          <a:p>
            <a:pPr lvl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/>
              <a:t>Paging</a:t>
            </a:r>
          </a:p>
          <a:p>
            <a:pPr lvl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/>
              <a:t>Channel marker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69343DB5-BFF3-4B4D-9A86-9C4909E1AA10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763000" cy="712787"/>
          </a:xfrm>
        </p:spPr>
        <p:txBody>
          <a:bodyPr/>
          <a:lstStyle/>
          <a:p>
            <a:r>
              <a:rPr lang="en-US" sz="3200" dirty="0" smtClean="0"/>
              <a:t>Additional Fleet Map Considerations</a:t>
            </a:r>
            <a:br>
              <a:rPr lang="en-US" sz="3200" dirty="0" smtClean="0"/>
            </a:br>
            <a:r>
              <a:rPr lang="en-US" sz="3200" dirty="0" smtClean="0"/>
              <a:t>Agency </a:t>
            </a:r>
            <a:r>
              <a:rPr lang="en-US" sz="3200" dirty="0"/>
              <a:t>Group Definition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idx="1"/>
          </p:nvPr>
        </p:nvSpPr>
        <p:spPr>
          <a:xfrm>
            <a:off x="328612" y="1581150"/>
            <a:ext cx="8586787" cy="4818063"/>
          </a:xfrm>
        </p:spPr>
        <p:txBody>
          <a:bodyPr/>
          <a:lstStyle/>
          <a:p>
            <a:pPr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dirty="0" smtClean="0"/>
              <a:t>One code per Agency</a:t>
            </a:r>
            <a:endParaRPr lang="en-US" dirty="0"/>
          </a:p>
          <a:p>
            <a:pPr marL="404813" lvl="2" indent="0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 smtClean="0"/>
              <a:t>Assigned by MNDOT (2-character code)</a:t>
            </a:r>
          </a:p>
          <a:p>
            <a:pPr marL="404813" lvl="2" indent="0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 smtClean="0"/>
              <a:t>Ideal </a:t>
            </a:r>
            <a:r>
              <a:rPr lang="en-US" sz="2800" dirty="0"/>
              <a:t>for recordkeeping and reports </a:t>
            </a:r>
            <a:r>
              <a:rPr lang="en-US" sz="2800" dirty="0" smtClean="0"/>
              <a:t>tracking</a:t>
            </a:r>
          </a:p>
          <a:p>
            <a:pPr marL="404813" lvl="2" indent="0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 smtClean="0"/>
              <a:t>Useful </a:t>
            </a:r>
            <a:r>
              <a:rPr lang="en-US" sz="2800" dirty="0"/>
              <a:t>to reduce time doing record searches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endParaRPr lang="en-US" dirty="0" smtClean="0"/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dirty="0" smtClean="0"/>
              <a:t>No </a:t>
            </a:r>
            <a:r>
              <a:rPr lang="en-US" dirty="0"/>
              <a:t>limit on </a:t>
            </a:r>
            <a:r>
              <a:rPr lang="en-US" dirty="0" smtClean="0"/>
              <a:t>quantity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71A3AA3E-B027-401F-98FD-6D21EA4F9A1B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7813"/>
            <a:ext cx="8763000" cy="712787"/>
          </a:xfrm>
        </p:spPr>
        <p:txBody>
          <a:bodyPr/>
          <a:lstStyle/>
          <a:p>
            <a:r>
              <a:rPr lang="en-US" sz="3200" dirty="0" smtClean="0"/>
              <a:t>Trunking System Simplified Block Diagram</a:t>
            </a:r>
            <a:endParaRPr lang="en-US" sz="3200" dirty="0"/>
          </a:p>
        </p:txBody>
      </p:sp>
      <p:pic>
        <p:nvPicPr>
          <p:cNvPr id="136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900966"/>
            <a:ext cx="6324600" cy="54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49FF-8348-44B4-9305-A3E0C1DDE101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r>
              <a:rPr lang="en-US" sz="3200" dirty="0" smtClean="0"/>
              <a:t>Trunking </a:t>
            </a:r>
            <a:r>
              <a:rPr lang="en-US" sz="3200" dirty="0"/>
              <a:t>System </a:t>
            </a:r>
            <a:r>
              <a:rPr lang="en-US" sz="3200" dirty="0" smtClean="0"/>
              <a:t>Modes: Wide</a:t>
            </a:r>
            <a:endParaRPr lang="en-US" sz="3200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/>
              <a:t>Wide area </a:t>
            </a:r>
            <a:endParaRPr lang="en-US" dirty="0" smtClean="0"/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/>
              <a:t>Roaming capable (if allowed)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/>
              <a:t>Statewide access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/>
              <a:t>Multi-zone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/>
              <a:t>Multi-site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/>
              <a:t>Full system functionality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49FF-8348-44B4-9305-A3E0C1DDE101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1143000"/>
          </a:xfrm>
        </p:spPr>
        <p:txBody>
          <a:bodyPr/>
          <a:lstStyle/>
          <a:p>
            <a:r>
              <a:rPr lang="en-US" sz="3200" dirty="0" smtClean="0"/>
              <a:t>Trunking </a:t>
            </a:r>
            <a:r>
              <a:rPr lang="en-US" sz="3200" dirty="0"/>
              <a:t>System </a:t>
            </a:r>
            <a:r>
              <a:rPr lang="en-US" sz="3200" dirty="0" smtClean="0"/>
              <a:t>Modes </a:t>
            </a:r>
            <a:br>
              <a:rPr lang="en-US" sz="3200" dirty="0" smtClean="0"/>
            </a:br>
            <a:r>
              <a:rPr lang="en-US" sz="3200" dirty="0" smtClean="0"/>
              <a:t>Site Trunking</a:t>
            </a:r>
            <a:endParaRPr lang="en-US" sz="3200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Site Trunking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/>
              <a:t>(Failure mode #1)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/>
              <a:t>Zone isolated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/>
              <a:t>Multi-zone not capable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/>
              <a:t>multi-site not accessible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/>
              <a:t>Subscribers are still trunking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/>
              <a:t>No “direct” contact with dispatch consoles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49FF-8348-44B4-9305-A3E0C1DDE101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228600" y="228600"/>
            <a:ext cx="8610600" cy="609600"/>
          </a:xfrm>
        </p:spPr>
        <p:txBody>
          <a:bodyPr/>
          <a:lstStyle/>
          <a:p>
            <a:pPr algn="l"/>
            <a:r>
              <a:rPr lang="en-US" sz="2800" dirty="0" smtClean="0"/>
              <a:t>System and Subscriber Programming Considerations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304800" y="990600"/>
            <a:ext cx="8534400" cy="2209800"/>
          </a:xfrm>
        </p:spPr>
        <p:txBody>
          <a:bodyPr>
            <a:normAutofit fontScale="85000" lnSpcReduction="20000"/>
          </a:bodyPr>
          <a:lstStyle/>
          <a:p>
            <a:pPr algn="l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en-US" dirty="0" smtClean="0"/>
              <a:t>  Before we begin, lets look at the definitions:</a:t>
            </a: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endParaRPr lang="en-US" dirty="0" smtClean="0"/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dirty="0" smtClean="0"/>
              <a:t>Remember that most definitions and acronyms can be found on the ARMER website. </a:t>
            </a:r>
            <a:r>
              <a:rPr lang="en-US" dirty="0" smtClean="0">
                <a:hlinkClick r:id="rId2"/>
              </a:rPr>
              <a:t>ARMER</a:t>
            </a:r>
            <a:r>
              <a:rPr lang="en-US" dirty="0" smtClean="0"/>
              <a:t> </a:t>
            </a: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dirty="0" smtClean="0"/>
              <a:t>Listed are those I recommend you should become most familiar with:</a:t>
            </a: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endParaRPr lang="en-US" dirty="0" smtClean="0"/>
          </a:p>
          <a:p>
            <a:pPr algn="l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49FF-8348-44B4-9305-A3E0C1DDE10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1" y="3276600"/>
          <a:ext cx="8762999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62"/>
                <a:gridCol w="1862137"/>
                <a:gridCol w="1752600"/>
                <a:gridCol w="1752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Alias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Emergency Alarm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Master Site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Roaming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Subscriber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736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ARMER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Emergency Call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Multi-group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Simulcast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Template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CALL Alert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Encryption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ADP/DES OFB/AES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Multi-site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Site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Talkgroup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CPS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Fail-soft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Private Call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Site Trunking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Wide Ttrunking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Code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Plug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Fleet map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PTT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System ID</a:t>
                      </a:r>
                    </a:p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Zone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Dynamic Regroup</a:t>
                      </a:r>
                    </a:p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ISR/ASR</a:t>
                      </a:r>
                    </a:p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Repeater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System manager</a:t>
                      </a:r>
                    </a:p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763000" cy="941387"/>
          </a:xfrm>
        </p:spPr>
        <p:txBody>
          <a:bodyPr/>
          <a:lstStyle/>
          <a:p>
            <a:r>
              <a:rPr lang="en-US" sz="3200" dirty="0" smtClean="0"/>
              <a:t>Trunking </a:t>
            </a:r>
            <a:r>
              <a:rPr lang="en-US" sz="3200" dirty="0"/>
              <a:t>System </a:t>
            </a:r>
            <a:r>
              <a:rPr lang="en-US" sz="3200" dirty="0" smtClean="0"/>
              <a:t>Modes:</a:t>
            </a:r>
            <a:br>
              <a:rPr lang="en-US" sz="3200" dirty="0" smtClean="0"/>
            </a:br>
            <a:r>
              <a:rPr lang="en-US" sz="3200" dirty="0" smtClean="0"/>
              <a:t>Fail-soft</a:t>
            </a:r>
            <a:endParaRPr lang="en-US" sz="3200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610600" cy="4835525"/>
          </a:xfrm>
          <a:noFill/>
          <a:ln/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Fail-soft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/>
              <a:t>(Failure mode #2)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/>
              <a:t>Zone isolated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/>
              <a:t>Multi-zone not capable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/>
              <a:t>Multi-site not accessible</a:t>
            </a:r>
            <a:endParaRPr lang="en-US" sz="2800" dirty="0"/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/>
              <a:t>Revert to “shared repeater” system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Fail-soft</a:t>
            </a:r>
            <a:r>
              <a:rPr lang="en-US" sz="2800" dirty="0" smtClean="0"/>
              <a:t> operation at console </a:t>
            </a:r>
            <a:r>
              <a:rPr lang="en-US" sz="2800" dirty="0"/>
              <a:t>level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/>
              <a:t>Subscriber fail-soft </a:t>
            </a:r>
            <a:r>
              <a:rPr lang="en-US" sz="2800" dirty="0"/>
              <a:t>programming </a:t>
            </a:r>
            <a:r>
              <a:rPr lang="en-US" sz="2800" dirty="0" smtClean="0"/>
              <a:t>options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/>
              <a:t>Roam, lock on repeater or roam (leave site)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49FF-8348-44B4-9305-A3E0C1DDE101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Multigroup Definition	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/>
              <a:t>Members of disparate work groups are temporarily rerouted to a Supergroup via the trunking infrastructure allowing receiving users to hear priority voice messages from one initiating </a:t>
            </a:r>
            <a:r>
              <a:rPr lang="en-US" sz="2800" dirty="0" smtClean="0"/>
              <a:t>caller or dispatcher</a:t>
            </a:r>
            <a:endParaRPr lang="en-US" sz="2800" dirty="0"/>
          </a:p>
          <a:p>
            <a:pPr lvl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/>
              <a:t>Radios and consoles capable of monitoring/ initiating multiple MGs</a:t>
            </a:r>
          </a:p>
          <a:p>
            <a:pPr lvl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srgbClr val="FF0000"/>
                </a:solidFill>
              </a:rPr>
              <a:t>Rule 1 – Each MG can support up to 255 TGs </a:t>
            </a:r>
          </a:p>
          <a:p>
            <a:pPr lvl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srgbClr val="FF0000"/>
                </a:solidFill>
              </a:rPr>
              <a:t>Rule 2 – A MG and associated TGs must be mapped within the same zone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454FA740-BB39-4184-AFB9-2088BA49C60B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Multigroup </a:t>
            </a:r>
            <a:r>
              <a:rPr lang="en-US" dirty="0"/>
              <a:t>Planning	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/>
              <a:t>Planning Rules </a:t>
            </a:r>
          </a:p>
          <a:p>
            <a:pPr lvl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400" dirty="0" smtClean="0"/>
              <a:t>15 </a:t>
            </a:r>
            <a:r>
              <a:rPr lang="en-US" sz="2400" dirty="0"/>
              <a:t>Talkgroups max. supported per MG</a:t>
            </a:r>
          </a:p>
          <a:p>
            <a:pPr lvl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400" dirty="0"/>
              <a:t>A Talkgroup can only be associated with one MG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/>
              <a:t>Secure vs. Clear (if applicable)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/>
              <a:t>Wait vs. Interrupt mode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/>
              <a:t>Console assignments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/>
              <a:t>Define which TGs assigned to each MG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185BBFF9-0733-4823-A470-7229437F46E0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865187"/>
          </a:xfrm>
        </p:spPr>
        <p:txBody>
          <a:bodyPr/>
          <a:lstStyle/>
          <a:p>
            <a:r>
              <a:rPr lang="en-US" sz="3200" dirty="0" smtClean="0"/>
              <a:t>Talkgroup Considerations</a:t>
            </a:r>
            <a:endParaRPr lang="en-US" sz="3200" dirty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>
          <a:xfrm>
            <a:off x="328613" y="1676400"/>
            <a:ext cx="8223250" cy="4722813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Utilization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Naming convention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Interoperability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Layouts in subscribers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Personality/characteristics</a:t>
            </a:r>
          </a:p>
          <a:p>
            <a:pPr>
              <a:buClr>
                <a:srgbClr val="FF0000"/>
              </a:buCl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8CE76DFF-B724-451B-8EBF-2F7113F32EA8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865187"/>
          </a:xfrm>
        </p:spPr>
        <p:txBody>
          <a:bodyPr/>
          <a:lstStyle/>
          <a:p>
            <a:r>
              <a:rPr lang="en-US" sz="3200" dirty="0" smtClean="0"/>
              <a:t>Initial Talkgroup Considerations</a:t>
            </a:r>
            <a:endParaRPr lang="en-US" sz="3200" dirty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>
          <a:xfrm>
            <a:off x="328613" y="1676400"/>
            <a:ext cx="8223250" cy="4722813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Utilization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What do we need it for?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Consider true interoperability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Consider multi-discipline utilization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Shared “pools”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8CE76DFF-B724-451B-8EBF-2F7113F32EA8}" type="slidenum">
              <a:rPr lang="en-US"/>
              <a:pPr/>
              <a:t>34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865187"/>
          </a:xfrm>
        </p:spPr>
        <p:txBody>
          <a:bodyPr/>
          <a:lstStyle/>
          <a:p>
            <a:r>
              <a:rPr lang="en-US" sz="3200" dirty="0" smtClean="0"/>
              <a:t>Initial Talkgroup Considerations</a:t>
            </a:r>
            <a:endParaRPr lang="en-US" sz="3200" dirty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>
          <a:xfrm>
            <a:off x="328613" y="1676400"/>
            <a:ext cx="8223250" cy="4722813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Naming Convention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What is it’s purpose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LAW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FIRE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Public Works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Emergency Management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Multi-discipline interop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FFFFFF"/>
                </a:solidFill>
              </a:rPr>
              <a:t>Consider keeping the name simple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FFFFFF"/>
                </a:solidFill>
              </a:rPr>
              <a:t>Consider character limitations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Ø"/>
            </a:pPr>
            <a:endParaRPr lang="en-US" dirty="0" smtClean="0"/>
          </a:p>
          <a:p>
            <a:pPr lvl="2">
              <a:buClr>
                <a:srgbClr val="FF0000"/>
              </a:buCl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8CE76DFF-B724-451B-8EBF-2F7113F32EA8}" type="slidenum">
              <a:rPr lang="en-US"/>
              <a:pPr/>
              <a:t>35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865187"/>
          </a:xfrm>
        </p:spPr>
        <p:txBody>
          <a:bodyPr/>
          <a:lstStyle/>
          <a:p>
            <a:r>
              <a:rPr lang="en-US" sz="3200" dirty="0" smtClean="0"/>
              <a:t>Initial Talkgroup Considerations</a:t>
            </a:r>
            <a:endParaRPr lang="en-US" sz="3200" dirty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>
          <a:xfrm>
            <a:off x="328613" y="1676400"/>
            <a:ext cx="8223250" cy="4722813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Interoperability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Who, what where when why how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CM Region examples</a:t>
            </a:r>
          </a:p>
          <a:p>
            <a:pPr lvl="3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Fire example of primary service area</a:t>
            </a:r>
          </a:p>
          <a:p>
            <a:pPr lvl="3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District 3 Sheriff’s “agreement”  on resources in their county</a:t>
            </a:r>
          </a:p>
          <a:p>
            <a:pPr lvl="3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Grant County anticipated Zone and talkgroup layouts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Ø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8CE76DFF-B724-451B-8EBF-2F7113F32EA8}" type="slidenum">
              <a:rPr lang="en-US"/>
              <a:pPr/>
              <a:t>36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12787"/>
          </a:xfrm>
        </p:spPr>
        <p:txBody>
          <a:bodyPr/>
          <a:lstStyle/>
          <a:p>
            <a:r>
              <a:rPr lang="en-US" sz="3200" dirty="0" smtClean="0"/>
              <a:t>Initial Talkgroup Considerations</a:t>
            </a:r>
            <a:endParaRPr lang="en-US" sz="3200" dirty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>
          <a:xfrm>
            <a:off x="328613" y="1066800"/>
            <a:ext cx="8223250" cy="5332413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Layouts in subscribers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What zone/personality assignment, why?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Is there a way to affiliate talk groups by zone?</a:t>
            </a:r>
          </a:p>
          <a:p>
            <a:pPr lvl="3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F=Fire, IC= Incident Command (all-branch), etc</a:t>
            </a:r>
          </a:p>
          <a:p>
            <a:pPr lvl="3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CM is CM</a:t>
            </a:r>
          </a:p>
          <a:p>
            <a:pPr lvl="3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County level</a:t>
            </a:r>
          </a:p>
          <a:p>
            <a:pPr lvl="4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“Dodge 2” or “DD 2”</a:t>
            </a:r>
          </a:p>
          <a:p>
            <a:pPr lvl="4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Can or should we consider each others zones?  “Winona” “Houston” etc</a:t>
            </a:r>
          </a:p>
          <a:p>
            <a:pPr lvl="5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For All disciplines?</a:t>
            </a:r>
          </a:p>
          <a:p>
            <a:pPr lvl="5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Grant County anticipated Zone and talkgroup layouts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Ø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8CE76DFF-B724-451B-8EBF-2F7113F32EA8}" type="slidenum">
              <a:rPr lang="en-US"/>
              <a:pPr/>
              <a:t>37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en-US" sz="3200" dirty="0" smtClean="0"/>
              <a:t>Additional Talkgroup </a:t>
            </a:r>
            <a:r>
              <a:rPr lang="en-US" sz="3200" dirty="0"/>
              <a:t>Planning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 smtClean="0"/>
              <a:t>100-200 assigned per agency (MNDOT)</a:t>
            </a:r>
            <a:endParaRPr lang="en-US" sz="2400" dirty="0"/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/>
              <a:t>Secure, clear, or both (if applicable)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/>
              <a:t>Emergency Handling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/>
              <a:t>Call Alert/Private Call/Telephone Interconnect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/>
              <a:t>Encourage dialogue on interoperability  </a:t>
            </a:r>
          </a:p>
          <a:p>
            <a:pPr lvl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000" dirty="0"/>
              <a:t>Between internal agencies</a:t>
            </a:r>
          </a:p>
          <a:p>
            <a:pPr lvl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000" dirty="0"/>
              <a:t>Between internal/external agencies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/>
              <a:t>TG affiliation roaming between sites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srgbClr val="FF0000"/>
                </a:solidFill>
              </a:rPr>
              <a:t>Rule – A TG can be assigned to only one MG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243203BC-6B2F-4C05-9F09-C3893BACC29E}" type="slidenum">
              <a:rPr lang="en-US"/>
              <a:pPr/>
              <a:t>38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8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8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1143000"/>
          </a:xfrm>
        </p:spPr>
        <p:txBody>
          <a:bodyPr/>
          <a:lstStyle/>
          <a:p>
            <a:r>
              <a:rPr lang="en-US" sz="2800" dirty="0"/>
              <a:t>TG/MG Records </a:t>
            </a:r>
            <a:r>
              <a:rPr lang="en-US" sz="2800" dirty="0" smtClean="0"/>
              <a:t>Development </a:t>
            </a:r>
            <a:endParaRPr lang="en-US" sz="2800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696200" cy="45720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/>
              <a:t>Some things you Probably want to track by talkgroup:</a:t>
            </a:r>
            <a:r>
              <a:rPr lang="en-US" sz="2400" dirty="0" smtClean="0"/>
              <a:t> </a:t>
            </a:r>
            <a:endParaRPr lang="en-US" sz="2400" dirty="0"/>
          </a:p>
          <a:p>
            <a:pPr lvl="2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000" dirty="0" smtClean="0"/>
              <a:t>ID number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000" dirty="0" smtClean="0"/>
              <a:t>Talkgroup  alias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000" dirty="0" smtClean="0"/>
              <a:t>Allowed permission of use</a:t>
            </a:r>
            <a:endParaRPr lang="en-US" sz="2400" dirty="0"/>
          </a:p>
          <a:p>
            <a:pPr lvl="2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000" dirty="0" smtClean="0"/>
              <a:t>Talkgroup profile</a:t>
            </a:r>
          </a:p>
          <a:p>
            <a:pPr lvl="3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1600" dirty="0" smtClean="0"/>
              <a:t>Capabilities and characteristics</a:t>
            </a:r>
          </a:p>
          <a:p>
            <a:pPr lvl="4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1600" dirty="0" smtClean="0"/>
              <a:t>Fast start or all start</a:t>
            </a:r>
          </a:p>
          <a:p>
            <a:pPr lvl="4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1600" dirty="0" smtClean="0"/>
              <a:t>In the Console?</a:t>
            </a:r>
          </a:p>
          <a:p>
            <a:pPr lvl="4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1600" dirty="0" smtClean="0"/>
              <a:t>Logged?</a:t>
            </a:r>
          </a:p>
          <a:p>
            <a:pPr lvl="4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1600" dirty="0" smtClean="0"/>
              <a:t>Site Access</a:t>
            </a:r>
          </a:p>
          <a:p>
            <a:pPr lvl="4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1600" dirty="0" smtClean="0"/>
              <a:t>Regroupable</a:t>
            </a:r>
          </a:p>
          <a:p>
            <a:pPr lvl="4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1600" dirty="0" smtClean="0"/>
              <a:t>Encryption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D3F253D7-D0B0-49EB-B17C-EDFC6E71D8C1}" type="slidenum">
              <a:rPr lang="en-US"/>
              <a:pPr/>
              <a:t>39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228600" y="228600"/>
            <a:ext cx="8610600" cy="609600"/>
          </a:xfrm>
        </p:spPr>
        <p:txBody>
          <a:bodyPr/>
          <a:lstStyle/>
          <a:p>
            <a:pPr algn="l"/>
            <a:r>
              <a:rPr lang="en-US" sz="2800" dirty="0" smtClean="0"/>
              <a:t>System and Subscriber Programming Considerations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304800" y="990600"/>
            <a:ext cx="8534400" cy="5257800"/>
          </a:xfrm>
        </p:spPr>
        <p:txBody>
          <a:bodyPr>
            <a:normAutofit/>
          </a:bodyPr>
          <a:lstStyle/>
          <a:p>
            <a:pPr algn="l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en-US" dirty="0" smtClean="0"/>
              <a:t>  Definitions </a:t>
            </a:r>
            <a:endParaRPr lang="en-US" sz="2800" dirty="0" smtClean="0"/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endParaRPr lang="en-US" dirty="0" smtClean="0"/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dirty="0" smtClean="0"/>
              <a:t>Alias</a:t>
            </a: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dirty="0" smtClean="0"/>
              <a:t>ARMER</a:t>
            </a: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dirty="0" smtClean="0"/>
              <a:t>Call Alert</a:t>
            </a: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dirty="0" smtClean="0"/>
              <a:t>CPS</a:t>
            </a: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dirty="0" smtClean="0"/>
              <a:t>Code Plug</a:t>
            </a: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dirty="0" smtClean="0"/>
              <a:t>Dynamic Regroup</a:t>
            </a: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dirty="0" smtClean="0"/>
              <a:t>Emergency Alarm</a:t>
            </a: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dirty="0" smtClean="0"/>
              <a:t>Emergency Call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49FF-8348-44B4-9305-A3E0C1DDE10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04800" y="228601"/>
            <a:ext cx="86106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Subscriber Consideration’s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28600" y="1219200"/>
            <a:ext cx="8686800" cy="4800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Trunked Personality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latin typeface="+mj-lt"/>
                <a:ea typeface="+mj-ea"/>
                <a:cs typeface="+mj-cs"/>
              </a:rPr>
              <a:t>Channel assignments (talkgroup layouts)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Alias list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latin typeface="+mj-lt"/>
                <a:ea typeface="+mj-ea"/>
                <a:cs typeface="+mj-cs"/>
              </a:rPr>
              <a:t>Scan Functions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latin typeface="+mj-lt"/>
                <a:ea typeface="+mj-ea"/>
                <a:cs typeface="+mj-cs"/>
              </a:rPr>
              <a:t>	Selections and lists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latin typeface="+mj-lt"/>
                <a:ea typeface="+mj-ea"/>
                <a:cs typeface="+mj-cs"/>
              </a:rPr>
              <a:t>	Fixed or selectable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latin typeface="+mj-lt"/>
                <a:ea typeface="+mj-ea"/>
                <a:cs typeface="+mj-cs"/>
              </a:rPr>
              <a:t>Site preference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latin typeface="+mj-lt"/>
                <a:ea typeface="+mj-ea"/>
                <a:cs typeface="+mj-cs"/>
              </a:rPr>
              <a:t>Menu and switch assignments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latin typeface="+mj-lt"/>
                <a:ea typeface="+mj-ea"/>
                <a:cs typeface="+mj-cs"/>
              </a:rPr>
              <a:t>Multigroup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latin typeface="+mj-lt"/>
                <a:ea typeface="+mj-ea"/>
                <a:cs typeface="+mj-cs"/>
              </a:rPr>
              <a:t>Emergency Button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latin typeface="+mj-lt"/>
                <a:ea typeface="+mj-ea"/>
                <a:cs typeface="+mj-cs"/>
              </a:rPr>
              <a:t>	Alarm, CALL, hot mic, tactical or revert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49FF-8348-44B4-9305-A3E0C1DDE101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04800" y="228601"/>
            <a:ext cx="86106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Subscriber Consideration’s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28600" y="1219200"/>
            <a:ext cx="8686800" cy="4800600"/>
          </a:xfrm>
          <a:prstGeom prst="rect">
            <a:avLst/>
          </a:prstGeo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Site preference by personality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b="1" kern="0" dirty="0" smtClean="0">
                <a:latin typeface="+mj-lt"/>
                <a:ea typeface="+mj-ea"/>
                <a:cs typeface="+mj-cs"/>
              </a:rPr>
              <a:t>Can be by talkgroup</a:t>
            </a:r>
          </a:p>
          <a:p>
            <a:pPr lvl="3">
              <a:buFont typeface="Wingdings" pitchFamily="2" charset="2"/>
              <a:buChar char="Ø"/>
            </a:pPr>
            <a:r>
              <a:rPr lang="en-US" sz="2400" dirty="0" smtClean="0"/>
              <a:t>Always</a:t>
            </a:r>
          </a:p>
          <a:p>
            <a:pPr lvl="3">
              <a:buFont typeface="Wingdings" pitchFamily="2" charset="2"/>
              <a:buChar char="Ø"/>
            </a:pPr>
            <a:r>
              <a:rPr lang="en-US" sz="2400" dirty="0" smtClean="0"/>
              <a:t>Preferred</a:t>
            </a:r>
          </a:p>
          <a:p>
            <a:pPr lvl="3">
              <a:buFont typeface="Wingdings" pitchFamily="2" charset="2"/>
              <a:buChar char="Ø"/>
            </a:pPr>
            <a:r>
              <a:rPr lang="en-US" sz="2400" dirty="0" smtClean="0"/>
              <a:t>Least</a:t>
            </a:r>
          </a:p>
          <a:p>
            <a:pPr lvl="3">
              <a:buFont typeface="Wingdings" pitchFamily="2" charset="2"/>
              <a:buChar char="Ø"/>
            </a:pPr>
            <a:r>
              <a:rPr lang="en-US" sz="2400" dirty="0" smtClean="0"/>
              <a:t>None</a:t>
            </a:r>
            <a:endParaRPr lang="en-US" sz="2400" b="1" kern="0" dirty="0" smtClean="0">
              <a:latin typeface="+mj-lt"/>
              <a:ea typeface="+mj-ea"/>
              <a:cs typeface="+mj-cs"/>
            </a:endParaRPr>
          </a:p>
          <a:p>
            <a:pPr lvl="3">
              <a:buFont typeface="Wingdings" pitchFamily="2" charset="2"/>
              <a:buChar char="Ø"/>
            </a:pPr>
            <a:endParaRPr lang="en-US" sz="2800" b="1" kern="0" dirty="0" smtClean="0">
              <a:latin typeface="+mj-lt"/>
              <a:ea typeface="+mj-ea"/>
              <a:cs typeface="+mj-cs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800" b="1" kern="0" dirty="0" smtClean="0"/>
              <a:t>The Site preference selections above effect performance of your radio’s, including in “Site trunking and Fail-soft”.  A description of each setting is: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800" b="1" kern="0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800" b="1" kern="0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49FF-8348-44B4-9305-A3E0C1DDE101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636587"/>
          </a:xfrm>
        </p:spPr>
        <p:txBody>
          <a:bodyPr/>
          <a:lstStyle/>
          <a:p>
            <a:r>
              <a:rPr lang="en-US" sz="3200" dirty="0"/>
              <a:t>Subscriber </a:t>
            </a:r>
            <a:r>
              <a:rPr lang="en-US" sz="3200" dirty="0" smtClean="0"/>
              <a:t>Features Trunked Personality</a:t>
            </a:r>
            <a:br>
              <a:rPr lang="en-US" sz="3200" dirty="0" smtClean="0"/>
            </a:br>
            <a:r>
              <a:rPr lang="en-US" sz="3200" dirty="0" smtClean="0"/>
              <a:t>Site Preferences</a:t>
            </a:r>
            <a:endParaRPr lang="en-US" sz="3200" dirty="0"/>
          </a:p>
        </p:txBody>
      </p:sp>
      <p:sp>
        <p:nvSpPr>
          <p:cNvPr id="283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7848600" cy="1828800"/>
          </a:xfrm>
          <a:solidFill>
            <a:schemeClr val="tx1"/>
          </a:solidFill>
        </p:spPr>
        <p:txBody>
          <a:bodyPr/>
          <a:lstStyle/>
          <a:p>
            <a:pPr marL="233363" lvl="2" indent="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  <a:effectLst/>
              </a:rPr>
              <a:t>Always</a:t>
            </a:r>
          </a:p>
          <a:p>
            <a:pPr marL="917575" lvl="3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b="0" dirty="0" smtClean="0">
                <a:solidFill>
                  <a:srgbClr val="FF0000"/>
                </a:solidFill>
                <a:effectLst/>
              </a:rPr>
              <a:t>Will stay on this site in site trunking</a:t>
            </a:r>
            <a:endParaRPr lang="en-US" sz="2000" dirty="0" smtClean="0">
              <a:solidFill>
                <a:srgbClr val="FF0000"/>
              </a:solidFill>
              <a:effectLst/>
            </a:endParaRPr>
          </a:p>
          <a:p>
            <a:pPr marL="917575" lvl="3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b="0" dirty="0" smtClean="0">
                <a:solidFill>
                  <a:srgbClr val="FF0000"/>
                </a:solidFill>
                <a:effectLst/>
              </a:rPr>
              <a:t>Use this site as long as it is above the acceptable threshold</a:t>
            </a:r>
          </a:p>
          <a:p>
            <a:pPr marL="917575" lvl="3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effectLst/>
              </a:rPr>
              <a:t>Radio will use this site unless the site drops to poor.</a:t>
            </a:r>
          </a:p>
          <a:p>
            <a:pPr lvl="3">
              <a:lnSpc>
                <a:spcPct val="80000"/>
              </a:lnSpc>
              <a:buFont typeface="Wingdings" pitchFamily="2" charset="2"/>
              <a:buChar char="Ø"/>
            </a:pPr>
            <a:endParaRPr 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4038600"/>
            <a:ext cx="8382000" cy="169544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3363" lvl="2">
              <a:lnSpc>
                <a:spcPct val="80000"/>
              </a:lnSpc>
              <a:buFont typeface="Wingdings" pitchFamily="2" charset="2"/>
              <a:buChar char="Ø"/>
              <a:tabLst>
                <a:tab pos="233363" algn="l"/>
              </a:tabLst>
            </a:pPr>
            <a:r>
              <a:rPr lang="en-US" sz="2400" b="1" dirty="0" smtClean="0">
                <a:solidFill>
                  <a:srgbClr val="FF0000"/>
                </a:solidFill>
              </a:rPr>
              <a:t>Preferred</a:t>
            </a:r>
          </a:p>
          <a:p>
            <a:pPr marL="690563" lvl="3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</a:rPr>
              <a:t>Use this site as long as it is above the acceptable threshold</a:t>
            </a:r>
          </a:p>
          <a:p>
            <a:pPr marL="690563" lvl="4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</a:rPr>
              <a:t>Radio will use this site unless the site drops to poor.</a:t>
            </a:r>
          </a:p>
          <a:p>
            <a:pPr marL="690563" lvl="4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FF0000"/>
                </a:solidFill>
              </a:rPr>
              <a:t>Radio will leave this site if the site drops to site trunking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49FF-8348-44B4-9305-A3E0C1DDE101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1017587"/>
          </a:xfrm>
        </p:spPr>
        <p:txBody>
          <a:bodyPr/>
          <a:lstStyle/>
          <a:p>
            <a:r>
              <a:rPr lang="en-US" sz="3200" dirty="0"/>
              <a:t>Subscriber </a:t>
            </a:r>
            <a:r>
              <a:rPr lang="en-US" sz="3200" dirty="0" smtClean="0"/>
              <a:t>Features Trunked Personality</a:t>
            </a:r>
            <a:br>
              <a:rPr lang="en-US" sz="3200" dirty="0" smtClean="0"/>
            </a:br>
            <a:r>
              <a:rPr lang="en-US" sz="3200" dirty="0" smtClean="0"/>
              <a:t>Site Preferences </a:t>
            </a:r>
            <a:endParaRPr lang="en-US" sz="3200" dirty="0"/>
          </a:p>
        </p:txBody>
      </p:sp>
      <p:sp>
        <p:nvSpPr>
          <p:cNvPr id="283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7848600" cy="1828800"/>
          </a:xfrm>
          <a:solidFill>
            <a:schemeClr val="tx1"/>
          </a:solidFill>
        </p:spPr>
        <p:txBody>
          <a:bodyPr/>
          <a:lstStyle/>
          <a:p>
            <a:pPr marL="233363" lvl="2" indent="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  <a:effectLst/>
              </a:rPr>
              <a:t>Least</a:t>
            </a:r>
          </a:p>
          <a:p>
            <a:pPr marL="914400" lvl="3" indent="-223838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effectLst/>
              </a:rPr>
              <a:t>Use this site as long as it is above the acceptable threshold</a:t>
            </a:r>
          </a:p>
          <a:p>
            <a:pPr marL="914400" lvl="3" indent="-223838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effectLst/>
              </a:rPr>
              <a:t>Don’t use this site unless there are no other options</a:t>
            </a:r>
          </a:p>
          <a:p>
            <a:pPr marL="914400" lvl="4" indent="-223838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000" b="0" dirty="0" smtClean="0">
                <a:solidFill>
                  <a:srgbClr val="FF0000"/>
                </a:solidFill>
                <a:effectLst/>
              </a:rPr>
              <a:t>Radio will only use this site if all other available sites are in the poor region or failed.</a:t>
            </a:r>
          </a:p>
          <a:p>
            <a:pPr lvl="3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en-US" dirty="0" smtClean="0">
              <a:effectLst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4038600"/>
            <a:ext cx="7848600" cy="22098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3363" lvl="1">
              <a:lnSpc>
                <a:spcPct val="80000"/>
              </a:lnSpc>
              <a:spcBef>
                <a:spcPts val="576"/>
              </a:spcBef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</a:rPr>
              <a:t>No preference </a:t>
            </a:r>
          </a:p>
          <a:p>
            <a:pPr marL="914400" lvl="3" indent="-223838">
              <a:lnSpc>
                <a:spcPct val="80000"/>
              </a:lnSpc>
              <a:spcBef>
                <a:spcPts val="576"/>
              </a:spcBef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</a:rPr>
              <a:t>Recommended value for optimal system performance in all areas of system	</a:t>
            </a:r>
          </a:p>
          <a:p>
            <a:pPr marL="914400" lvl="4" indent="-223838">
              <a:lnSpc>
                <a:spcPct val="80000"/>
              </a:lnSpc>
              <a:spcBef>
                <a:spcPts val="576"/>
              </a:spcBef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</a:rPr>
              <a:t>Radio will operate on site if it is acceptable and no other sites are always preferred or preferred.</a:t>
            </a:r>
          </a:p>
          <a:p>
            <a:pPr marL="914400" lvl="4" indent="-223838">
              <a:lnSpc>
                <a:spcPct val="80000"/>
              </a:lnSpc>
              <a:spcBef>
                <a:spcPts val="576"/>
              </a:spcBef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</a:rPr>
              <a:t>Treat all sites the same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914400" lvl="4" indent="-223838">
              <a:lnSpc>
                <a:spcPct val="80000"/>
              </a:lnSpc>
              <a:spcBef>
                <a:spcPts val="576"/>
              </a:spcBef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</a:rPr>
              <a:t>Default value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49FF-8348-44B4-9305-A3E0C1DDE101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04800" y="228601"/>
            <a:ext cx="86106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Subscriber Consideration’s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28600" y="1219200"/>
            <a:ext cx="8686800" cy="4800600"/>
          </a:xfrm>
          <a:prstGeom prst="rect">
            <a:avLst/>
          </a:prstGeo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b="1" kern="0" dirty="0" smtClean="0">
                <a:latin typeface="+mj-lt"/>
                <a:ea typeface="+mj-ea"/>
                <a:cs typeface="+mj-cs"/>
              </a:rPr>
              <a:t>Site trunking</a:t>
            </a:r>
          </a:p>
          <a:p>
            <a:pPr>
              <a:buFont typeface="Wingdings" pitchFamily="2" charset="2"/>
              <a:buChar char="Ø"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Fail-soft</a:t>
            </a:r>
          </a:p>
          <a:p>
            <a:pPr>
              <a:buFont typeface="Wingdings" pitchFamily="2" charset="2"/>
              <a:buChar char="Ø"/>
            </a:pPr>
            <a:r>
              <a:rPr lang="en-US" sz="2800" b="1" kern="0" dirty="0" smtClean="0">
                <a:latin typeface="+mj-lt"/>
                <a:ea typeface="+mj-ea"/>
                <a:cs typeface="+mj-cs"/>
              </a:rPr>
              <a:t>Encryption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b="1" kern="0" dirty="0" smtClean="0">
                <a:latin typeface="+mj-lt"/>
                <a:ea typeface="+mj-ea"/>
                <a:cs typeface="+mj-cs"/>
              </a:rPr>
              <a:t>Secure (strapped), Clear, Both</a:t>
            </a:r>
          </a:p>
          <a:p>
            <a:pPr>
              <a:buFont typeface="Wingdings" pitchFamily="2" charset="2"/>
              <a:buChar char="Ø"/>
            </a:pPr>
            <a:r>
              <a:rPr lang="en-US" sz="2800" b="1" kern="0" dirty="0" smtClean="0"/>
              <a:t>Surveillance Mode</a:t>
            </a:r>
          </a:p>
          <a:p>
            <a:pPr>
              <a:buFont typeface="Wingdings" pitchFamily="2" charset="2"/>
              <a:buChar char="Ø"/>
            </a:pPr>
            <a:r>
              <a:rPr lang="en-US" sz="2800" b="1" kern="0" dirty="0" smtClean="0"/>
              <a:t>Tones</a:t>
            </a:r>
          </a:p>
          <a:p>
            <a:pPr>
              <a:buFont typeface="Wingdings" pitchFamily="2" charset="2"/>
              <a:buChar char="Ø"/>
            </a:pPr>
            <a:r>
              <a:rPr lang="en-US" sz="2800" b="1" kern="0" dirty="0" smtClean="0"/>
              <a:t>Call List</a:t>
            </a:r>
          </a:p>
          <a:p>
            <a:pPr>
              <a:buFont typeface="Wingdings" pitchFamily="2" charset="2"/>
              <a:buChar char="Ø"/>
            </a:pPr>
            <a:r>
              <a:rPr lang="en-US" sz="2800" b="1" kern="0" dirty="0" smtClean="0"/>
              <a:t>Call Alert</a:t>
            </a:r>
          </a:p>
          <a:p>
            <a:pPr>
              <a:buFont typeface="Wingdings" pitchFamily="2" charset="2"/>
              <a:buChar char="Ø"/>
            </a:pPr>
            <a:r>
              <a:rPr lang="en-US" sz="2800" b="1" kern="0" dirty="0" smtClean="0"/>
              <a:t>Private Call</a:t>
            </a:r>
          </a:p>
          <a:p>
            <a:pPr>
              <a:buFont typeface="Wingdings" pitchFamily="2" charset="2"/>
              <a:buChar char="Ø"/>
            </a:pPr>
            <a:r>
              <a:rPr lang="en-US" sz="2800" b="1" kern="0" dirty="0" smtClean="0"/>
              <a:t>Announcement</a:t>
            </a:r>
          </a:p>
          <a:p>
            <a:pPr>
              <a:buFont typeface="Wingdings" pitchFamily="2" charset="2"/>
              <a:buChar char="Ø"/>
            </a:pPr>
            <a:r>
              <a:rPr lang="en-US" sz="2800" b="1" kern="0" dirty="0" smtClean="0"/>
              <a:t>Dynamic regroup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800" b="1" kern="0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800" b="1" kern="0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800" b="1" kern="0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800" b="1" kern="0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49FF-8348-44B4-9305-A3E0C1DDE101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Alias Consistency Planning 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8077200" cy="4114800"/>
          </a:xfrm>
        </p:spPr>
        <p:txBody>
          <a:bodyPr/>
          <a:lstStyle/>
          <a:p>
            <a:pPr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dirty="0"/>
              <a:t>Be aware of device character limitations </a:t>
            </a:r>
            <a:r>
              <a:rPr lang="en-US" dirty="0" smtClean="0"/>
              <a:t>differences</a:t>
            </a: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dirty="0" smtClean="0"/>
              <a:t>Motorola</a:t>
            </a:r>
            <a:endParaRPr lang="en-US" dirty="0"/>
          </a:p>
          <a:p>
            <a:pPr lvl="2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dirty="0"/>
              <a:t>XTS5000/2500 portable – 12 characters</a:t>
            </a:r>
          </a:p>
          <a:p>
            <a:pPr lvl="2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dirty="0"/>
              <a:t>XTS1500 Model 1.5 portable – 8 characters</a:t>
            </a:r>
          </a:p>
          <a:p>
            <a:pPr lvl="2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dirty="0"/>
              <a:t>MCC 7500 Console – 14 characters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dirty="0" smtClean="0"/>
              <a:t>You </a:t>
            </a:r>
            <a:r>
              <a:rPr lang="en-US" dirty="0"/>
              <a:t>MUST understand importance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49FF-8348-44B4-9305-A3E0C1DDE101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12787"/>
          </a:xfrm>
        </p:spPr>
        <p:txBody>
          <a:bodyPr/>
          <a:lstStyle/>
          <a:p>
            <a:r>
              <a:rPr lang="en-US" sz="3200" dirty="0"/>
              <a:t>Subscriber </a:t>
            </a:r>
            <a:r>
              <a:rPr lang="en-US" sz="3200" dirty="0" smtClean="0"/>
              <a:t>Features Trunked Personality</a:t>
            </a:r>
            <a:endParaRPr lang="en-US" sz="3200" dirty="0"/>
          </a:p>
        </p:txBody>
      </p:sp>
      <p:sp>
        <p:nvSpPr>
          <p:cNvPr id="283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382000" cy="4724400"/>
          </a:xfrm>
          <a:solidFill>
            <a:schemeClr val="tx1"/>
          </a:solidFill>
        </p:spPr>
        <p:txBody>
          <a:bodyPr/>
          <a:lstStyle/>
          <a:p>
            <a:pPr lvl="2">
              <a:lnSpc>
                <a:spcPct val="80000"/>
              </a:lnSpc>
              <a:buFontTx/>
              <a:buNone/>
            </a:pPr>
            <a:endParaRPr lang="en-US" sz="1400" dirty="0" smtClean="0"/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There are 4 RSSI thresholds. </a:t>
            </a:r>
          </a:p>
          <a:p>
            <a:pPr marL="746125" indent="-288925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1800" i="1" u="sng" dirty="0" smtClean="0">
                <a:solidFill>
                  <a:srgbClr val="FF0000"/>
                </a:solidFill>
              </a:rPr>
              <a:t>Excellent</a:t>
            </a:r>
          </a:p>
          <a:p>
            <a:pPr lvl="2">
              <a:lnSpc>
                <a:spcPct val="80000"/>
              </a:lnSpc>
              <a:buClr>
                <a:srgbClr val="FF0000"/>
              </a:buClr>
            </a:pPr>
            <a:r>
              <a:rPr lang="en-US" sz="1800" dirty="0" smtClean="0">
                <a:solidFill>
                  <a:srgbClr val="FF0000"/>
                </a:solidFill>
              </a:rPr>
              <a:t>Default range is –89 to -93 dBm</a:t>
            </a:r>
          </a:p>
          <a:p>
            <a:pPr lvl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1800" i="1" u="sng" dirty="0" smtClean="0">
                <a:solidFill>
                  <a:srgbClr val="FF0000"/>
                </a:solidFill>
              </a:rPr>
              <a:t>Very Good</a:t>
            </a:r>
          </a:p>
          <a:p>
            <a:pPr lvl="2">
              <a:lnSpc>
                <a:spcPct val="80000"/>
              </a:lnSpc>
              <a:buClr>
                <a:srgbClr val="FF0000"/>
              </a:buClr>
            </a:pPr>
            <a:r>
              <a:rPr lang="en-US" sz="1800" dirty="0" smtClean="0">
                <a:solidFill>
                  <a:srgbClr val="FF0000"/>
                </a:solidFill>
              </a:rPr>
              <a:t>Default range is –93 to –97 dBm</a:t>
            </a:r>
          </a:p>
          <a:p>
            <a:pPr lvl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1800" i="1" u="sng" dirty="0" smtClean="0">
                <a:solidFill>
                  <a:srgbClr val="FF0000"/>
                </a:solidFill>
              </a:rPr>
              <a:t>Good</a:t>
            </a:r>
          </a:p>
          <a:p>
            <a:pPr lvl="2">
              <a:lnSpc>
                <a:spcPct val="80000"/>
              </a:lnSpc>
              <a:buClr>
                <a:srgbClr val="FF0000"/>
              </a:buClr>
            </a:pPr>
            <a:r>
              <a:rPr lang="en-US" sz="1800" dirty="0" smtClean="0">
                <a:solidFill>
                  <a:srgbClr val="FF0000"/>
                </a:solidFill>
              </a:rPr>
              <a:t>Default range is –97 to –101 dBm </a:t>
            </a:r>
          </a:p>
          <a:p>
            <a:pPr lvl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1800" i="1" u="sng" dirty="0" smtClean="0">
                <a:solidFill>
                  <a:srgbClr val="FF0000"/>
                </a:solidFill>
              </a:rPr>
              <a:t>Acceptable</a:t>
            </a:r>
          </a:p>
          <a:p>
            <a:pPr lvl="2">
              <a:lnSpc>
                <a:spcPct val="80000"/>
              </a:lnSpc>
              <a:buClr>
                <a:srgbClr val="FF0000"/>
              </a:buClr>
            </a:pPr>
            <a:r>
              <a:rPr lang="en-US" sz="1800" dirty="0" smtClean="0">
                <a:solidFill>
                  <a:srgbClr val="FF0000"/>
                </a:solidFill>
              </a:rPr>
              <a:t>Default range is –101 to –105 dBm</a:t>
            </a:r>
          </a:p>
          <a:p>
            <a:pPr lvl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1800" i="1" u="sng" dirty="0" smtClean="0">
                <a:solidFill>
                  <a:srgbClr val="FF0000"/>
                </a:solidFill>
              </a:rPr>
              <a:t>Poor</a:t>
            </a:r>
          </a:p>
          <a:p>
            <a:pPr lvl="2">
              <a:lnSpc>
                <a:spcPct val="80000"/>
              </a:lnSpc>
              <a:buClr>
                <a:srgbClr val="FF0000"/>
              </a:buClr>
            </a:pPr>
            <a:r>
              <a:rPr lang="en-US" sz="1800" dirty="0" smtClean="0">
                <a:solidFill>
                  <a:srgbClr val="FF0000"/>
                </a:solidFill>
              </a:rPr>
              <a:t>Default range is -105 dBm or below</a:t>
            </a:r>
          </a:p>
          <a:p>
            <a:pPr lvl="2">
              <a:lnSpc>
                <a:spcPct val="80000"/>
              </a:lnSpc>
            </a:pPr>
            <a:endParaRPr lang="en-US" sz="1400" dirty="0" smtClean="0"/>
          </a:p>
          <a:p>
            <a:pPr marL="0" lvl="2" indent="0" algn="ctr">
              <a:lnSpc>
                <a:spcPct val="80000"/>
              </a:lnSpc>
              <a:buNone/>
            </a:pPr>
            <a:r>
              <a:rPr lang="en-US" sz="3600" i="1" dirty="0" smtClean="0">
                <a:solidFill>
                  <a:srgbClr val="FF0000"/>
                </a:solidFill>
              </a:rPr>
              <a:t>Radios need a 2 step RSSI level difference to consider switching sites</a:t>
            </a:r>
          </a:p>
          <a:p>
            <a:pPr lvl="2">
              <a:lnSpc>
                <a:spcPct val="80000"/>
              </a:lnSpc>
            </a:pPr>
            <a:endParaRPr lang="en-US" sz="1400" dirty="0" smtClean="0"/>
          </a:p>
          <a:p>
            <a:pPr lvl="3">
              <a:lnSpc>
                <a:spcPct val="80000"/>
              </a:lnSpc>
              <a:buFont typeface="Wingdings" pitchFamily="2" charset="2"/>
              <a:buChar char="Ø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49FF-8348-44B4-9305-A3E0C1DDE101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1143000"/>
          </a:xfrm>
        </p:spPr>
        <p:txBody>
          <a:bodyPr/>
          <a:lstStyle/>
          <a:p>
            <a:r>
              <a:rPr lang="en-US" sz="3200" dirty="0"/>
              <a:t>Subscriber </a:t>
            </a:r>
            <a:r>
              <a:rPr lang="en-US" sz="3200" dirty="0" smtClean="0"/>
              <a:t>Features Scan Functions</a:t>
            </a:r>
            <a:endParaRPr lang="en-US" sz="3200" dirty="0"/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>
          <a:xfrm>
            <a:off x="328613" y="2133600"/>
            <a:ext cx="8223250" cy="4265613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/>
              <a:t>Trunked and Conventional Scan Decisions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/>
              <a:t>Maximum number of members varies by subscriber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/>
              <a:t>Priority Monitor, TG, and Conventional Scan modes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/>
              <a:t>Define Priority mode - Fixed, Selected Channel, or Operator </a:t>
            </a:r>
            <a:r>
              <a:rPr lang="en-US" sz="2400" dirty="0" smtClean="0"/>
              <a:t>Select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49FF-8348-44B4-9305-A3E0C1DDE101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r>
              <a:rPr lang="en-US" sz="3200" dirty="0"/>
              <a:t>Subscriber </a:t>
            </a:r>
            <a:r>
              <a:rPr lang="en-US" sz="3200" dirty="0" smtClean="0"/>
              <a:t>Features Scan Functions</a:t>
            </a:r>
            <a:endParaRPr lang="en-US" sz="3200" dirty="0"/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>
          <a:xfrm>
            <a:off x="328613" y="2133600"/>
            <a:ext cx="8223250" cy="4265613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/>
              <a:t>Trunked and Conventional Scan </a:t>
            </a:r>
            <a:r>
              <a:rPr lang="en-US" sz="2800" dirty="0" smtClean="0"/>
              <a:t>Decisions</a:t>
            </a:r>
            <a:endParaRPr lang="en-US" sz="2800" dirty="0"/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 smtClean="0"/>
              <a:t>Define </a:t>
            </a:r>
            <a:r>
              <a:rPr lang="en-US" sz="2400" dirty="0"/>
              <a:t>Non-Priority members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/>
              <a:t>Voice Transmit Talk mode – Selected Channel or Talkback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u="sng" dirty="0"/>
              <a:t>Only one scan list assignable per trunked personality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49FF-8348-44B4-9305-A3E0C1DDE101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Subscriber Features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/>
              <a:t>Radio Wide </a:t>
            </a:r>
            <a:r>
              <a:rPr lang="en-US" dirty="0" smtClean="0"/>
              <a:t>Options</a:t>
            </a:r>
            <a:endParaRPr lang="en-US" dirty="0"/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/>
              <a:t>Alert tones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/>
              <a:t>Home mode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/>
              <a:t>Emergency Keep Alive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/>
              <a:t>Time and Date format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/>
              <a:t>Time Out Timer value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/>
              <a:t>Out of Range </a:t>
            </a:r>
            <a:r>
              <a:rPr lang="en-US" dirty="0" smtClean="0"/>
              <a:t>indicators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Noise suppression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8F1D4E20-CFD3-4EAD-A591-13B60D36582E}" type="slidenum">
              <a:rPr lang="en-US"/>
              <a:pPr/>
              <a:t>49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228600" y="228600"/>
            <a:ext cx="8610600" cy="609600"/>
          </a:xfrm>
        </p:spPr>
        <p:txBody>
          <a:bodyPr/>
          <a:lstStyle/>
          <a:p>
            <a:pPr algn="l"/>
            <a:r>
              <a:rPr lang="en-US" sz="2800" dirty="0" smtClean="0"/>
              <a:t>System and Subscriber Programming Considerations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304800" y="990600"/>
            <a:ext cx="8534400" cy="5257800"/>
          </a:xfrm>
        </p:spPr>
        <p:txBody>
          <a:bodyPr>
            <a:normAutofit/>
          </a:bodyPr>
          <a:lstStyle/>
          <a:p>
            <a:pPr algn="l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en-US" dirty="0" smtClean="0"/>
              <a:t>  Definitions </a:t>
            </a:r>
            <a:r>
              <a:rPr lang="en-US" sz="2800" dirty="0" smtClean="0"/>
              <a:t>cont.</a:t>
            </a: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endParaRPr lang="en-US" dirty="0" smtClean="0"/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dirty="0" smtClean="0"/>
              <a:t>Encryption</a:t>
            </a:r>
          </a:p>
          <a:p>
            <a:pPr lvl="2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dirty="0" smtClean="0"/>
              <a:t>ADP/ DES OFB/ AES</a:t>
            </a: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dirty="0" smtClean="0"/>
              <a:t>Fail-soft</a:t>
            </a: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dirty="0" smtClean="0"/>
              <a:t>Fleetmap</a:t>
            </a: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dirty="0" smtClean="0"/>
              <a:t>ISR/ASR (Multicast)</a:t>
            </a: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dirty="0" smtClean="0"/>
              <a:t>Master site</a:t>
            </a: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dirty="0" smtClean="0"/>
              <a:t>Multi group</a:t>
            </a: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dirty="0" smtClean="0"/>
              <a:t>Multi-site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49FF-8348-44B4-9305-A3E0C1DDE10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Subscriber </a:t>
            </a:r>
            <a:r>
              <a:rPr lang="en-US" dirty="0" smtClean="0"/>
              <a:t>Features</a:t>
            </a:r>
            <a:br>
              <a:rPr lang="en-US" dirty="0" smtClean="0"/>
            </a:br>
            <a:r>
              <a:rPr lang="en-US" dirty="0" smtClean="0"/>
              <a:t>Buttons and Switches</a:t>
            </a:r>
            <a:endParaRPr lang="en-US" dirty="0"/>
          </a:p>
        </p:txBody>
      </p:sp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/>
              <a:t>Controls (Buttons and Switches Decisions)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/>
              <a:t>Mechanical rotary switches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/>
              <a:t>Mechanical rocker A-B-C switch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/>
              <a:t>Three side buttons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B69886DB-D4CF-41B4-84FE-CF7155390FC6}" type="slidenum">
              <a:rPr lang="en-US"/>
              <a:pPr/>
              <a:t>50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Subscriber </a:t>
            </a:r>
            <a:r>
              <a:rPr lang="en-US" dirty="0" smtClean="0"/>
              <a:t>Features</a:t>
            </a:r>
            <a:br>
              <a:rPr lang="en-US" dirty="0" smtClean="0"/>
            </a:br>
            <a:r>
              <a:rPr lang="en-US" dirty="0" smtClean="0"/>
              <a:t>Display &amp; Menu</a:t>
            </a:r>
            <a:endParaRPr lang="en-US" dirty="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/>
              <a:t>Display Menu (Soft Keys)</a:t>
            </a:r>
          </a:p>
          <a:p>
            <a:pPr marL="971550" lvl="1" indent="-514350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/>
              <a:t>Three keys per radio</a:t>
            </a:r>
          </a:p>
          <a:p>
            <a:pPr marL="971550" lvl="1" indent="-514350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Trunking </a:t>
            </a:r>
            <a:r>
              <a:rPr lang="en-US" dirty="0"/>
              <a:t>and conventional can have different programming choices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6421F94D-AB13-4AA4-84D0-3023B5F5A562}" type="slidenum">
              <a:rPr lang="en-US"/>
              <a:pPr/>
              <a:t>51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MCC 7500 Console Features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Resource Logging</a:t>
            </a:r>
          </a:p>
          <a:p>
            <a:pPr lvl="1"/>
            <a:r>
              <a:rPr lang="en-US" dirty="0"/>
              <a:t>Which TGs will be recorded?</a:t>
            </a:r>
          </a:p>
          <a:p>
            <a:pPr lvl="1"/>
            <a:r>
              <a:rPr lang="en-US" dirty="0"/>
              <a:t>Which conventional channels will be recorded?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7DE50F85-89DA-484D-94CA-36982BF526CE}" type="slidenum">
              <a:rPr lang="en-US"/>
              <a:pPr/>
              <a:t>52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MCC 7500 Console Features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MultiSelect and Patch</a:t>
            </a:r>
          </a:p>
          <a:p>
            <a:pPr lvl="1"/>
            <a:r>
              <a:rPr lang="en-US" dirty="0"/>
              <a:t>Three MSEL folders (default)</a:t>
            </a:r>
          </a:p>
          <a:p>
            <a:pPr lvl="1"/>
            <a:r>
              <a:rPr lang="en-US" dirty="0"/>
              <a:t>Three Patch folders (default)</a:t>
            </a:r>
          </a:p>
          <a:p>
            <a:pPr lvl="1"/>
            <a:r>
              <a:rPr lang="en-US" dirty="0"/>
              <a:t>Console can have pre-programmed MSEL choices</a:t>
            </a:r>
          </a:p>
          <a:p>
            <a:pPr lvl="1"/>
            <a:r>
              <a:rPr lang="en-US" dirty="0"/>
              <a:t>Console can have pre-programmed Patch choices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A82563CC-ACF2-4127-A3FF-5DB678929423}" type="slidenum">
              <a:rPr lang="en-US"/>
              <a:pPr/>
              <a:t>53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315" name="Picture 3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371600"/>
            <a:ext cx="7315200" cy="54864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709DA5B0-EF7C-4DCF-95E9-F9F0DDEEBE7E}" type="slidenum">
              <a:rPr lang="en-US"/>
              <a:pPr/>
              <a:t>54</a:t>
            </a:fld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8613" y="12382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MCC 7500 Console Features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457200" y="228600"/>
            <a:ext cx="8229600" cy="1828800"/>
          </a:xfrm>
        </p:spPr>
        <p:txBody>
          <a:bodyPr/>
          <a:lstStyle/>
          <a:p>
            <a:r>
              <a:rPr lang="en-US" dirty="0" smtClean="0"/>
              <a:t>Thank you</a:t>
            </a:r>
            <a:br>
              <a:rPr lang="en-US" dirty="0" smtClean="0"/>
            </a:b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295400" y="2362200"/>
            <a:ext cx="6705600" cy="1752600"/>
          </a:xfrm>
        </p:spPr>
        <p:txBody>
          <a:bodyPr/>
          <a:lstStyle/>
          <a:p>
            <a:r>
              <a:rPr lang="en-US" dirty="0" smtClean="0">
                <a:latin typeface="Californian FB" pitchFamily="18" charset="0"/>
              </a:rPr>
              <a:t>Developed and presented by </a:t>
            </a:r>
          </a:p>
          <a:p>
            <a:r>
              <a:rPr lang="en-US" dirty="0" smtClean="0">
                <a:latin typeface="Californian FB" pitchFamily="18" charset="0"/>
              </a:rPr>
              <a:t>On Target Training &amp; Consulting LLC</a:t>
            </a:r>
          </a:p>
          <a:p>
            <a:endParaRPr lang="en-US" dirty="0" smtClean="0">
              <a:latin typeface="Californian FB" pitchFamily="18" charset="0"/>
            </a:endParaRPr>
          </a:p>
          <a:p>
            <a:r>
              <a:rPr lang="en-US" sz="2400" dirty="0" smtClean="0">
                <a:latin typeface="Californian FB" pitchFamily="18" charset="0"/>
                <a:hlinkClick r:id="rId2"/>
              </a:rPr>
              <a:t>Contact us </a:t>
            </a:r>
            <a:r>
              <a:rPr lang="en-US" sz="2400" smtClean="0">
                <a:latin typeface="Californian FB" pitchFamily="18" charset="0"/>
                <a:hlinkClick r:id="rId2"/>
              </a:rPr>
              <a:t>at 320-584-5416</a:t>
            </a:r>
            <a:endParaRPr lang="en-US" sz="2400" dirty="0" smtClean="0">
              <a:latin typeface="Californian FB" pitchFamily="18" charset="0"/>
              <a:hlinkClick r:id="rId2"/>
            </a:endParaRPr>
          </a:p>
          <a:p>
            <a:r>
              <a:rPr lang="en-US" sz="2400" dirty="0" smtClean="0">
                <a:latin typeface="Californian FB" pitchFamily="18" charset="0"/>
                <a:hlinkClick r:id="rId2"/>
              </a:rPr>
              <a:t>Ontarget.tc@msn.com</a:t>
            </a:r>
            <a:endParaRPr lang="en-US" sz="2400" dirty="0" smtClean="0">
              <a:latin typeface="Californian FB" pitchFamily="18" charset="0"/>
            </a:endParaRPr>
          </a:p>
          <a:p>
            <a:endParaRPr lang="en-US" sz="2400" dirty="0">
              <a:latin typeface="Californian FB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49FF-8348-44B4-9305-A3E0C1DDE101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228600" y="228600"/>
            <a:ext cx="8610600" cy="609600"/>
          </a:xfrm>
        </p:spPr>
        <p:txBody>
          <a:bodyPr/>
          <a:lstStyle/>
          <a:p>
            <a:pPr algn="l"/>
            <a:r>
              <a:rPr lang="en-US" sz="2800" dirty="0" smtClean="0"/>
              <a:t>System and Subscriber Programming Considerations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304800" y="990600"/>
            <a:ext cx="8534400" cy="5257800"/>
          </a:xfrm>
        </p:spPr>
        <p:txBody>
          <a:bodyPr>
            <a:normAutofit/>
          </a:bodyPr>
          <a:lstStyle/>
          <a:p>
            <a:pPr algn="l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en-US" dirty="0" smtClean="0"/>
              <a:t>  Definitions </a:t>
            </a:r>
            <a:r>
              <a:rPr lang="en-US" sz="2800" dirty="0" smtClean="0"/>
              <a:t>cont.</a:t>
            </a: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endParaRPr lang="en-US" dirty="0" smtClean="0"/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dirty="0" smtClean="0"/>
              <a:t>Private Call</a:t>
            </a: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dirty="0" smtClean="0"/>
              <a:t>PTT</a:t>
            </a: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dirty="0" smtClean="0"/>
              <a:t>Repeater</a:t>
            </a: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dirty="0" smtClean="0"/>
              <a:t>Roaming</a:t>
            </a: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dirty="0" smtClean="0"/>
              <a:t>Simulcast</a:t>
            </a: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dirty="0" smtClean="0"/>
              <a:t>Site</a:t>
            </a: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dirty="0" smtClean="0"/>
              <a:t>Site Trunking</a:t>
            </a: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endParaRPr lang="en-US" dirty="0" smtClean="0"/>
          </a:p>
          <a:p>
            <a:pPr algn="l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49FF-8348-44B4-9305-A3E0C1DDE10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228600" y="228600"/>
            <a:ext cx="8610600" cy="609600"/>
          </a:xfrm>
        </p:spPr>
        <p:txBody>
          <a:bodyPr/>
          <a:lstStyle/>
          <a:p>
            <a:pPr algn="l"/>
            <a:r>
              <a:rPr lang="en-US" sz="2800" dirty="0" smtClean="0"/>
              <a:t>System and Subscriber Programming Considerations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304800" y="990600"/>
            <a:ext cx="8534400" cy="5257800"/>
          </a:xfrm>
        </p:spPr>
        <p:txBody>
          <a:bodyPr>
            <a:normAutofit/>
          </a:bodyPr>
          <a:lstStyle/>
          <a:p>
            <a:pPr algn="l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en-US" dirty="0" smtClean="0"/>
              <a:t>  Definitions </a:t>
            </a:r>
            <a:r>
              <a:rPr lang="en-US" sz="2800" dirty="0" smtClean="0"/>
              <a:t>cont.</a:t>
            </a: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endParaRPr lang="en-US" dirty="0" smtClean="0"/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dirty="0" smtClean="0"/>
              <a:t>System ID</a:t>
            </a: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dirty="0" smtClean="0"/>
              <a:t>System Manager</a:t>
            </a: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dirty="0" smtClean="0"/>
              <a:t>Subscriber</a:t>
            </a: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dirty="0" smtClean="0"/>
              <a:t>Template</a:t>
            </a: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dirty="0" smtClean="0"/>
              <a:t>Talkgroup</a:t>
            </a: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dirty="0" smtClean="0"/>
              <a:t>Wide Trunking</a:t>
            </a: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dirty="0" smtClean="0"/>
              <a:t>Zone</a:t>
            </a:r>
          </a:p>
          <a:p>
            <a:pPr algn="l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49FF-8348-44B4-9305-A3E0C1DDE10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r>
              <a:rPr lang="en-US" sz="3200" dirty="0" smtClean="0"/>
              <a:t>Fleet Mapping Basics</a:t>
            </a:r>
            <a:endParaRPr lang="en-US" sz="3200" dirty="0"/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457200" y="1676400"/>
            <a:ext cx="8229600" cy="3124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Understand the basic codeplug building process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Understand preparation steps required to develop a codeplug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Understand available tools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Know where information resides to assist with building of the codeplug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49FF-8348-44B4-9305-A3E0C1DDE10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143000"/>
            <a:ext cx="8382000" cy="5029200"/>
          </a:xfrm>
          <a:prstGeom prst="rect">
            <a:avLst/>
          </a:prstGeom>
          <a:noFill/>
          <a:ln/>
        </p:spPr>
        <p:txBody>
          <a:bodyPr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defRPr/>
            </a:pPr>
            <a:r>
              <a:rPr lang="en-US" sz="2800" dirty="0" smtClean="0"/>
              <a:t>Why </a:t>
            </a:r>
            <a:r>
              <a:rPr lang="en-US" sz="2800" dirty="0"/>
              <a:t>is a Fleetmap </a:t>
            </a:r>
            <a:r>
              <a:rPr lang="en-US" sz="2800" dirty="0" smtClean="0"/>
              <a:t>Important?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defRPr/>
            </a:pPr>
            <a:endParaRPr lang="en-US" sz="2800" kern="0" dirty="0"/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2800" kern="0" dirty="0" smtClean="0"/>
              <a:t>Allows </a:t>
            </a:r>
            <a:r>
              <a:rPr lang="en-US" sz="2800" kern="0" dirty="0"/>
              <a:t>customized </a:t>
            </a:r>
            <a:r>
              <a:rPr lang="en-US" sz="2800" kern="0" dirty="0" smtClean="0"/>
              <a:t>choices</a:t>
            </a:r>
            <a:endParaRPr lang="en-US" sz="2800" dirty="0" smtClean="0"/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Provides unique insight on trunking system operations</a:t>
            </a:r>
          </a:p>
          <a:p>
            <a:pPr marL="342900" marR="0" lvl="0" indent="-3429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Encourages interoperability planning among local, regional, and state users</a:t>
            </a:r>
          </a:p>
          <a:p>
            <a:pPr marL="342900" marR="0" lvl="0" indent="-3429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Gain intricate knowledge of how P25 products work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28600" y="1143000"/>
            <a:ext cx="86868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20"/>
          <p:cNvSpPr txBox="1">
            <a:spLocks/>
          </p:cNvSpPr>
          <p:nvPr/>
        </p:nvSpPr>
        <p:spPr bwMode="auto">
          <a:xfrm>
            <a:off x="457200" y="277813"/>
            <a:ext cx="82296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Fleet Mapping Basics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49FF-8348-44B4-9305-A3E0C1DDE10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Tomorrow's Solutions Today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(1) OTTC ARMER 101 MEEKER September 2010</Template>
  <TotalTime>319</TotalTime>
  <Words>2101</Words>
  <Application>Microsoft Office PowerPoint</Application>
  <PresentationFormat>On-screen Show (4:3)</PresentationFormat>
  <Paragraphs>616</Paragraphs>
  <Slides>55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Beam</vt:lpstr>
      <vt:lpstr>Basic System and Subscriber Programming Considerations</vt:lpstr>
      <vt:lpstr>System and Subscriber Programming Considerations</vt:lpstr>
      <vt:lpstr>System and Subscriber Programming Considerations</vt:lpstr>
      <vt:lpstr>System and Subscriber Programming Considerations</vt:lpstr>
      <vt:lpstr>System and Subscriber Programming Considerations</vt:lpstr>
      <vt:lpstr>System and Subscriber Programming Considerations</vt:lpstr>
      <vt:lpstr>System and Subscriber Programming Considerations</vt:lpstr>
      <vt:lpstr>Fleet Mapping Basics</vt:lpstr>
      <vt:lpstr>Slide 9</vt:lpstr>
      <vt:lpstr>Slide 10</vt:lpstr>
      <vt:lpstr>Fleetmap Development Technical Skills</vt:lpstr>
      <vt:lpstr>Fleetmap Developer Technical Skills</vt:lpstr>
      <vt:lpstr>Fleetmap Process Phases</vt:lpstr>
      <vt:lpstr>Fleetmap Process Phases</vt:lpstr>
      <vt:lpstr>System Key</vt:lpstr>
      <vt:lpstr>Fleetmap Process Phases</vt:lpstr>
      <vt:lpstr>Fleetmap Process Phases</vt:lpstr>
      <vt:lpstr>Fleetmap Process Phases</vt:lpstr>
      <vt:lpstr>Fleetmap Process Phases</vt:lpstr>
      <vt:lpstr>Fleetmap Process Phases</vt:lpstr>
      <vt:lpstr>Some Elements of a Fleetmap</vt:lpstr>
      <vt:lpstr>System Level Features That Drive Fleet maps</vt:lpstr>
      <vt:lpstr>Fleet Mapping Basics Information Sources</vt:lpstr>
      <vt:lpstr>Subscriber Level Features That Drive Fleet maps</vt:lpstr>
      <vt:lpstr>MCC 7500 Console Level Features That Drive Fleet maps</vt:lpstr>
      <vt:lpstr>Additional Fleet Map Considerations Agency Group Definition</vt:lpstr>
      <vt:lpstr>Trunking System Simplified Block Diagram</vt:lpstr>
      <vt:lpstr>Trunking System Modes: Wide</vt:lpstr>
      <vt:lpstr>Trunking System Modes  Site Trunking</vt:lpstr>
      <vt:lpstr>Trunking System Modes: Fail-soft</vt:lpstr>
      <vt:lpstr>Multigroup Definition </vt:lpstr>
      <vt:lpstr>Multigroup Planning </vt:lpstr>
      <vt:lpstr>Talkgroup Considerations</vt:lpstr>
      <vt:lpstr>Initial Talkgroup Considerations</vt:lpstr>
      <vt:lpstr>Initial Talkgroup Considerations</vt:lpstr>
      <vt:lpstr>Initial Talkgroup Considerations</vt:lpstr>
      <vt:lpstr>Initial Talkgroup Considerations</vt:lpstr>
      <vt:lpstr>Additional Talkgroup Planning</vt:lpstr>
      <vt:lpstr>TG/MG Records Development </vt:lpstr>
      <vt:lpstr>Slide 40</vt:lpstr>
      <vt:lpstr>Slide 41</vt:lpstr>
      <vt:lpstr>Subscriber Features Trunked Personality Site Preferences</vt:lpstr>
      <vt:lpstr>Subscriber Features Trunked Personality Site Preferences </vt:lpstr>
      <vt:lpstr>Slide 44</vt:lpstr>
      <vt:lpstr>Alias Consistency Planning </vt:lpstr>
      <vt:lpstr>Subscriber Features Trunked Personality</vt:lpstr>
      <vt:lpstr>Subscriber Features Scan Functions</vt:lpstr>
      <vt:lpstr>Subscriber Features Scan Functions</vt:lpstr>
      <vt:lpstr>Subscriber Features</vt:lpstr>
      <vt:lpstr>Subscriber Features Buttons and Switches</vt:lpstr>
      <vt:lpstr>Subscriber Features Display &amp; Menu</vt:lpstr>
      <vt:lpstr>MCC 7500 Console Features</vt:lpstr>
      <vt:lpstr>MCC 7500 Console Features</vt:lpstr>
      <vt:lpstr>Slide 54</vt:lpstr>
      <vt:lpstr>Thank you 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and Subscriber Programming Considerations</dc:title>
  <dc:creator>Heidi</dc:creator>
  <cp:lastModifiedBy>Heidi</cp:lastModifiedBy>
  <cp:revision>64</cp:revision>
  <dcterms:created xsi:type="dcterms:W3CDTF">2011-05-02T00:29:18Z</dcterms:created>
  <dcterms:modified xsi:type="dcterms:W3CDTF">2012-01-25T01:37:54Z</dcterms:modified>
</cp:coreProperties>
</file>