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69"/>
  </p:notesMasterIdLst>
  <p:sldIdLst>
    <p:sldId id="256" r:id="rId2"/>
    <p:sldId id="257" r:id="rId3"/>
    <p:sldId id="258" r:id="rId4"/>
    <p:sldId id="259" r:id="rId5"/>
    <p:sldId id="260" r:id="rId6"/>
    <p:sldId id="291" r:id="rId7"/>
    <p:sldId id="290" r:id="rId8"/>
    <p:sldId id="261" r:id="rId9"/>
    <p:sldId id="262" r:id="rId10"/>
    <p:sldId id="264" r:id="rId11"/>
    <p:sldId id="263" r:id="rId12"/>
    <p:sldId id="265" r:id="rId13"/>
    <p:sldId id="266" r:id="rId14"/>
    <p:sldId id="268" r:id="rId15"/>
    <p:sldId id="269" r:id="rId16"/>
    <p:sldId id="270" r:id="rId17"/>
    <p:sldId id="271" r:id="rId18"/>
    <p:sldId id="327" r:id="rId19"/>
    <p:sldId id="334" r:id="rId20"/>
    <p:sldId id="335" r:id="rId21"/>
    <p:sldId id="292" r:id="rId22"/>
    <p:sldId id="274" r:id="rId23"/>
    <p:sldId id="336" r:id="rId24"/>
    <p:sldId id="330" r:id="rId25"/>
    <p:sldId id="337" r:id="rId26"/>
    <p:sldId id="277" r:id="rId27"/>
    <p:sldId id="338" r:id="rId28"/>
    <p:sldId id="339" r:id="rId29"/>
    <p:sldId id="340" r:id="rId30"/>
    <p:sldId id="343" r:id="rId31"/>
    <p:sldId id="342" r:id="rId32"/>
    <p:sldId id="345" r:id="rId33"/>
    <p:sldId id="346" r:id="rId34"/>
    <p:sldId id="347" r:id="rId35"/>
    <p:sldId id="284" r:id="rId36"/>
    <p:sldId id="348" r:id="rId37"/>
    <p:sldId id="350" r:id="rId38"/>
    <p:sldId id="351" r:id="rId39"/>
    <p:sldId id="349" r:id="rId40"/>
    <p:sldId id="283" r:id="rId41"/>
    <p:sldId id="355" r:id="rId42"/>
    <p:sldId id="300" r:id="rId43"/>
    <p:sldId id="354" r:id="rId44"/>
    <p:sldId id="353" r:id="rId45"/>
    <p:sldId id="352" r:id="rId46"/>
    <p:sldId id="358" r:id="rId47"/>
    <p:sldId id="356" r:id="rId48"/>
    <p:sldId id="303" r:id="rId49"/>
    <p:sldId id="357" r:id="rId50"/>
    <p:sldId id="359" r:id="rId51"/>
    <p:sldId id="309" r:id="rId52"/>
    <p:sldId id="360" r:id="rId53"/>
    <p:sldId id="363" r:id="rId54"/>
    <p:sldId id="312" r:id="rId55"/>
    <p:sldId id="315" r:id="rId56"/>
    <p:sldId id="316" r:id="rId57"/>
    <p:sldId id="362" r:id="rId58"/>
    <p:sldId id="364" r:id="rId59"/>
    <p:sldId id="365" r:id="rId60"/>
    <p:sldId id="366" r:id="rId61"/>
    <p:sldId id="367" r:id="rId62"/>
    <p:sldId id="368" r:id="rId63"/>
    <p:sldId id="370" r:id="rId64"/>
    <p:sldId id="369" r:id="rId65"/>
    <p:sldId id="372" r:id="rId66"/>
    <p:sldId id="371" r:id="rId67"/>
    <p:sldId id="31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91" autoAdjust="0"/>
    <p:restoredTop sz="87384" autoAdjust="0"/>
  </p:normalViewPr>
  <p:slideViewPr>
    <p:cSldViewPr snapToGrid="0">
      <p:cViewPr varScale="1">
        <p:scale>
          <a:sx n="45" d="100"/>
          <a:sy n="45" d="100"/>
        </p:scale>
        <p:origin x="6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77DE-6E92-4C1F-96B9-E688FFAE978C}"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99E85-1212-45E5-8C97-62EC021FA37B}" type="slidenum">
              <a:rPr lang="en-US" smtClean="0"/>
              <a:t>‹#›</a:t>
            </a:fld>
            <a:endParaRPr lang="en-US"/>
          </a:p>
        </p:txBody>
      </p:sp>
    </p:spTree>
    <p:extLst>
      <p:ext uri="{BB962C8B-B14F-4D97-AF65-F5344CB8AC3E}">
        <p14:creationId xmlns:p14="http://schemas.microsoft.com/office/powerpoint/2010/main" val="15080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is an unplanned event, without warning</a:t>
            </a:r>
          </a:p>
          <a:p>
            <a:r>
              <a:rPr lang="en-US" dirty="0"/>
              <a:t>Event is planned and prepared for</a:t>
            </a:r>
          </a:p>
        </p:txBody>
      </p:sp>
      <p:sp>
        <p:nvSpPr>
          <p:cNvPr id="4" name="Slide Number Placeholder 3"/>
          <p:cNvSpPr>
            <a:spLocks noGrp="1"/>
          </p:cNvSpPr>
          <p:nvPr>
            <p:ph type="sldNum" sz="quarter" idx="10"/>
          </p:nvPr>
        </p:nvSpPr>
        <p:spPr/>
        <p:txBody>
          <a:bodyPr/>
          <a:lstStyle/>
          <a:p>
            <a:fld id="{9A399E85-1212-45E5-8C97-62EC021FA37B}" type="slidenum">
              <a:rPr lang="en-US" smtClean="0"/>
              <a:t>2</a:t>
            </a:fld>
            <a:endParaRPr lang="en-US"/>
          </a:p>
        </p:txBody>
      </p:sp>
    </p:spTree>
    <p:extLst>
      <p:ext uri="{BB962C8B-B14F-4D97-AF65-F5344CB8AC3E}">
        <p14:creationId xmlns:p14="http://schemas.microsoft.com/office/powerpoint/2010/main" val="341055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11</a:t>
            </a:fld>
            <a:endParaRPr lang="en-US"/>
          </a:p>
        </p:txBody>
      </p:sp>
    </p:spTree>
    <p:extLst>
      <p:ext uri="{BB962C8B-B14F-4D97-AF65-F5344CB8AC3E}">
        <p14:creationId xmlns:p14="http://schemas.microsoft.com/office/powerpoint/2010/main" val="356302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 to get all the “leaders” together to chat briefly…this is a time to clarify,</a:t>
            </a:r>
            <a:r>
              <a:rPr lang="en-US" baseline="0" dirty="0"/>
              <a:t> especially if there are multiple agencies involved.</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12</a:t>
            </a:fld>
            <a:endParaRPr lang="en-US"/>
          </a:p>
        </p:txBody>
      </p:sp>
    </p:spTree>
    <p:extLst>
      <p:ext uri="{BB962C8B-B14F-4D97-AF65-F5344CB8AC3E}">
        <p14:creationId xmlns:p14="http://schemas.microsoft.com/office/powerpoint/2010/main" val="85803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 to get all the “leaders” together to chat briefly…this is a time to clarify,</a:t>
            </a:r>
            <a:r>
              <a:rPr lang="en-US" baseline="0" dirty="0"/>
              <a:t> especially if there are multiple </a:t>
            </a:r>
            <a:r>
              <a:rPr lang="en-US" baseline="0"/>
              <a:t>agencies involved.</a:t>
            </a:r>
            <a:endParaRPr lang="en-US"/>
          </a:p>
        </p:txBody>
      </p:sp>
      <p:sp>
        <p:nvSpPr>
          <p:cNvPr id="4" name="Slide Number Placeholder 3"/>
          <p:cNvSpPr>
            <a:spLocks noGrp="1"/>
          </p:cNvSpPr>
          <p:nvPr>
            <p:ph type="sldNum" sz="quarter" idx="10"/>
          </p:nvPr>
        </p:nvSpPr>
        <p:spPr/>
        <p:txBody>
          <a:bodyPr/>
          <a:lstStyle/>
          <a:p>
            <a:fld id="{9A399E85-1212-45E5-8C97-62EC021FA37B}" type="slidenum">
              <a:rPr lang="en-US" smtClean="0"/>
              <a:t>13</a:t>
            </a:fld>
            <a:endParaRPr lang="en-US"/>
          </a:p>
        </p:txBody>
      </p:sp>
    </p:spTree>
    <p:extLst>
      <p:ext uri="{BB962C8B-B14F-4D97-AF65-F5344CB8AC3E}">
        <p14:creationId xmlns:p14="http://schemas.microsoft.com/office/powerpoint/2010/main" val="134481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14</a:t>
            </a:fld>
            <a:endParaRPr lang="en-US"/>
          </a:p>
        </p:txBody>
      </p:sp>
    </p:spTree>
    <p:extLst>
      <p:ext uri="{BB962C8B-B14F-4D97-AF65-F5344CB8AC3E}">
        <p14:creationId xmlns:p14="http://schemas.microsoft.com/office/powerpoint/2010/main" val="296259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15</a:t>
            </a:fld>
            <a:endParaRPr lang="en-US"/>
          </a:p>
        </p:txBody>
      </p:sp>
    </p:spTree>
    <p:extLst>
      <p:ext uri="{BB962C8B-B14F-4D97-AF65-F5344CB8AC3E}">
        <p14:creationId xmlns:p14="http://schemas.microsoft.com/office/powerpoint/2010/main" val="243684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A399E85-1212-45E5-8C97-62EC021FA37B}" type="slidenum">
              <a:rPr lang="en-US" smtClean="0"/>
              <a:t>16</a:t>
            </a:fld>
            <a:endParaRPr lang="en-US"/>
          </a:p>
        </p:txBody>
      </p:sp>
    </p:spTree>
    <p:extLst>
      <p:ext uri="{BB962C8B-B14F-4D97-AF65-F5344CB8AC3E}">
        <p14:creationId xmlns:p14="http://schemas.microsoft.com/office/powerpoint/2010/main" val="255649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17</a:t>
            </a:fld>
            <a:endParaRPr lang="en-US"/>
          </a:p>
        </p:txBody>
      </p:sp>
    </p:spTree>
    <p:extLst>
      <p:ext uri="{BB962C8B-B14F-4D97-AF65-F5344CB8AC3E}">
        <p14:creationId xmlns:p14="http://schemas.microsoft.com/office/powerpoint/2010/main" val="261749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19</a:t>
            </a:fld>
            <a:endParaRPr lang="en-US"/>
          </a:p>
        </p:txBody>
      </p:sp>
    </p:spTree>
    <p:extLst>
      <p:ext uri="{BB962C8B-B14F-4D97-AF65-F5344CB8AC3E}">
        <p14:creationId xmlns:p14="http://schemas.microsoft.com/office/powerpoint/2010/main" val="129792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20</a:t>
            </a:fld>
            <a:endParaRPr lang="en-US"/>
          </a:p>
        </p:txBody>
      </p:sp>
    </p:spTree>
    <p:extLst>
      <p:ext uri="{BB962C8B-B14F-4D97-AF65-F5344CB8AC3E}">
        <p14:creationId xmlns:p14="http://schemas.microsoft.com/office/powerpoint/2010/main" val="99246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21</a:t>
            </a:fld>
            <a:endParaRPr lang="en-US"/>
          </a:p>
        </p:txBody>
      </p:sp>
    </p:spTree>
    <p:extLst>
      <p:ext uri="{BB962C8B-B14F-4D97-AF65-F5344CB8AC3E}">
        <p14:creationId xmlns:p14="http://schemas.microsoft.com/office/powerpoint/2010/main" val="273494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notified of an event in your community by various sources, however it is</a:t>
            </a:r>
            <a:r>
              <a:rPr lang="en-US" baseline="0" dirty="0"/>
              <a:t> often the first patients that you receive that are able to give you the most detail as to what occurred.</a:t>
            </a:r>
          </a:p>
          <a:p>
            <a:r>
              <a:rPr lang="en-US" baseline="0" dirty="0"/>
              <a:t>In some instances, you will be notifying others as to an incident that has occurred; in your facility or via information that you have gotten from patients that you are seeing in your facility.</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3</a:t>
            </a:fld>
            <a:endParaRPr lang="en-US"/>
          </a:p>
        </p:txBody>
      </p:sp>
    </p:spTree>
    <p:extLst>
      <p:ext uri="{BB962C8B-B14F-4D97-AF65-F5344CB8AC3E}">
        <p14:creationId xmlns:p14="http://schemas.microsoft.com/office/powerpoint/2010/main" val="86713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meeting sets</a:t>
            </a:r>
            <a:r>
              <a:rPr lang="en-US" baseline="0" dirty="0"/>
              <a:t> the focus of the section chiefs as well as the path that the IC.UC is following.</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22</a:t>
            </a:fld>
            <a:endParaRPr lang="en-US"/>
          </a:p>
        </p:txBody>
      </p:sp>
    </p:spTree>
    <p:extLst>
      <p:ext uri="{BB962C8B-B14F-4D97-AF65-F5344CB8AC3E}">
        <p14:creationId xmlns:p14="http://schemas.microsoft.com/office/powerpoint/2010/main" val="104491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meeting sets</a:t>
            </a:r>
            <a:r>
              <a:rPr lang="en-US" baseline="0" dirty="0"/>
              <a:t> the focus of the section chiefs as well as the path that the IC.UC is following.</a:t>
            </a:r>
            <a:endParaRPr lang="en-US" dirty="0"/>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23</a:t>
            </a:fld>
            <a:endParaRPr lang="en-US"/>
          </a:p>
        </p:txBody>
      </p:sp>
    </p:spTree>
    <p:extLst>
      <p:ext uri="{BB962C8B-B14F-4D97-AF65-F5344CB8AC3E}">
        <p14:creationId xmlns:p14="http://schemas.microsoft.com/office/powerpoint/2010/main" val="103497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meeting sets</a:t>
            </a:r>
            <a:r>
              <a:rPr lang="en-US" baseline="0" dirty="0"/>
              <a:t> the focus of the section chiefs as well as the path that the IC.UC is following.</a:t>
            </a:r>
            <a:endParaRPr lang="en-US" dirty="0"/>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25</a:t>
            </a:fld>
            <a:endParaRPr lang="en-US"/>
          </a:p>
        </p:txBody>
      </p:sp>
    </p:spTree>
    <p:extLst>
      <p:ext uri="{BB962C8B-B14F-4D97-AF65-F5344CB8AC3E}">
        <p14:creationId xmlns:p14="http://schemas.microsoft.com/office/powerpoint/2010/main" val="873574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26</a:t>
            </a:fld>
            <a:endParaRPr lang="en-US"/>
          </a:p>
        </p:txBody>
      </p:sp>
    </p:spTree>
    <p:extLst>
      <p:ext uri="{BB962C8B-B14F-4D97-AF65-F5344CB8AC3E}">
        <p14:creationId xmlns:p14="http://schemas.microsoft.com/office/powerpoint/2010/main" val="56195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meeting sets</a:t>
            </a:r>
            <a:r>
              <a:rPr lang="en-US" baseline="0" dirty="0"/>
              <a:t> the focus of the section chiefs as well as the path that the IC.UC is following.</a:t>
            </a:r>
            <a:endParaRPr lang="en-US" dirty="0"/>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27</a:t>
            </a:fld>
            <a:endParaRPr lang="en-US"/>
          </a:p>
        </p:txBody>
      </p:sp>
    </p:spTree>
    <p:extLst>
      <p:ext uri="{BB962C8B-B14F-4D97-AF65-F5344CB8AC3E}">
        <p14:creationId xmlns:p14="http://schemas.microsoft.com/office/powerpoint/2010/main" val="311847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meeting sets</a:t>
            </a:r>
            <a:r>
              <a:rPr lang="en-US" baseline="0" dirty="0"/>
              <a:t> the focus of the section chiefs as well as the path that the IC.UC is following.</a:t>
            </a:r>
            <a:endParaRPr lang="en-US" dirty="0"/>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28</a:t>
            </a:fld>
            <a:endParaRPr lang="en-US"/>
          </a:p>
        </p:txBody>
      </p:sp>
    </p:spTree>
    <p:extLst>
      <p:ext uri="{BB962C8B-B14F-4D97-AF65-F5344CB8AC3E}">
        <p14:creationId xmlns:p14="http://schemas.microsoft.com/office/powerpoint/2010/main" val="118298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29</a:t>
            </a:fld>
            <a:endParaRPr lang="en-US"/>
          </a:p>
        </p:txBody>
      </p:sp>
    </p:spTree>
    <p:extLst>
      <p:ext uri="{BB962C8B-B14F-4D97-AF65-F5344CB8AC3E}">
        <p14:creationId xmlns:p14="http://schemas.microsoft.com/office/powerpoint/2010/main" val="2379757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30</a:t>
            </a:fld>
            <a:endParaRPr lang="en-US"/>
          </a:p>
        </p:txBody>
      </p:sp>
    </p:spTree>
    <p:extLst>
      <p:ext uri="{BB962C8B-B14F-4D97-AF65-F5344CB8AC3E}">
        <p14:creationId xmlns:p14="http://schemas.microsoft.com/office/powerpoint/2010/main" val="197810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31</a:t>
            </a:fld>
            <a:endParaRPr lang="en-US"/>
          </a:p>
        </p:txBody>
      </p:sp>
    </p:spTree>
    <p:extLst>
      <p:ext uri="{BB962C8B-B14F-4D97-AF65-F5344CB8AC3E}">
        <p14:creationId xmlns:p14="http://schemas.microsoft.com/office/powerpoint/2010/main" val="187140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32</a:t>
            </a:fld>
            <a:endParaRPr lang="en-US"/>
          </a:p>
        </p:txBody>
      </p:sp>
    </p:spTree>
    <p:extLst>
      <p:ext uri="{BB962C8B-B14F-4D97-AF65-F5344CB8AC3E}">
        <p14:creationId xmlns:p14="http://schemas.microsoft.com/office/powerpoint/2010/main" val="128816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time, you will need to determine</a:t>
            </a:r>
            <a:r>
              <a:rPr lang="en-US" baseline="0" dirty="0"/>
              <a:t> what is happening, set-up some type of command, determine your initial objectives and an action plan, as well as setting up some initial communication pathways.</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4</a:t>
            </a:fld>
            <a:endParaRPr lang="en-US"/>
          </a:p>
        </p:txBody>
      </p:sp>
    </p:spTree>
    <p:extLst>
      <p:ext uri="{BB962C8B-B14F-4D97-AF65-F5344CB8AC3E}">
        <p14:creationId xmlns:p14="http://schemas.microsoft.com/office/powerpoint/2010/main" val="237646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33</a:t>
            </a:fld>
            <a:endParaRPr lang="en-US"/>
          </a:p>
        </p:txBody>
      </p:sp>
    </p:spTree>
    <p:extLst>
      <p:ext uri="{BB962C8B-B14F-4D97-AF65-F5344CB8AC3E}">
        <p14:creationId xmlns:p14="http://schemas.microsoft.com/office/powerpoint/2010/main" val="1150839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34</a:t>
            </a:fld>
            <a:endParaRPr lang="en-US"/>
          </a:p>
        </p:txBody>
      </p:sp>
    </p:spTree>
    <p:extLst>
      <p:ext uri="{BB962C8B-B14F-4D97-AF65-F5344CB8AC3E}">
        <p14:creationId xmlns:p14="http://schemas.microsoft.com/office/powerpoint/2010/main" val="2750444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36</a:t>
            </a:fld>
            <a:endParaRPr lang="en-US"/>
          </a:p>
        </p:txBody>
      </p:sp>
    </p:spTree>
    <p:extLst>
      <p:ext uri="{BB962C8B-B14F-4D97-AF65-F5344CB8AC3E}">
        <p14:creationId xmlns:p14="http://schemas.microsoft.com/office/powerpoint/2010/main" val="1059200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37</a:t>
            </a:fld>
            <a:endParaRPr lang="en-US"/>
          </a:p>
        </p:txBody>
      </p:sp>
    </p:spTree>
    <p:extLst>
      <p:ext uri="{BB962C8B-B14F-4D97-AF65-F5344CB8AC3E}">
        <p14:creationId xmlns:p14="http://schemas.microsoft.com/office/powerpoint/2010/main" val="2493886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38</a:t>
            </a:fld>
            <a:endParaRPr lang="en-US"/>
          </a:p>
        </p:txBody>
      </p:sp>
    </p:spTree>
    <p:extLst>
      <p:ext uri="{BB962C8B-B14F-4D97-AF65-F5344CB8AC3E}">
        <p14:creationId xmlns:p14="http://schemas.microsoft.com/office/powerpoint/2010/main" val="2328942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39</a:t>
            </a:fld>
            <a:endParaRPr lang="en-US"/>
          </a:p>
        </p:txBody>
      </p:sp>
    </p:spTree>
    <p:extLst>
      <p:ext uri="{BB962C8B-B14F-4D97-AF65-F5344CB8AC3E}">
        <p14:creationId xmlns:p14="http://schemas.microsoft.com/office/powerpoint/2010/main" val="1504205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41</a:t>
            </a:fld>
            <a:endParaRPr lang="en-US"/>
          </a:p>
        </p:txBody>
      </p:sp>
    </p:spTree>
    <p:extLst>
      <p:ext uri="{BB962C8B-B14F-4D97-AF65-F5344CB8AC3E}">
        <p14:creationId xmlns:p14="http://schemas.microsoft.com/office/powerpoint/2010/main" val="3143797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THSP – Technical Specialist</a:t>
            </a:r>
          </a:p>
        </p:txBody>
      </p:sp>
      <p:sp>
        <p:nvSpPr>
          <p:cNvPr id="4" name="Slide Number Placeholder 3"/>
          <p:cNvSpPr>
            <a:spLocks noGrp="1"/>
          </p:cNvSpPr>
          <p:nvPr>
            <p:ph type="sldNum" sz="quarter" idx="5"/>
          </p:nvPr>
        </p:nvSpPr>
        <p:spPr/>
        <p:txBody>
          <a:bodyPr/>
          <a:lstStyle/>
          <a:p>
            <a:fld id="{9A399E85-1212-45E5-8C97-62EC021FA37B}" type="slidenum">
              <a:rPr lang="en-US" smtClean="0"/>
              <a:t>42</a:t>
            </a:fld>
            <a:endParaRPr lang="en-US"/>
          </a:p>
        </p:txBody>
      </p:sp>
    </p:spTree>
    <p:extLst>
      <p:ext uri="{BB962C8B-B14F-4D97-AF65-F5344CB8AC3E}">
        <p14:creationId xmlns:p14="http://schemas.microsoft.com/office/powerpoint/2010/main" val="3922553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43</a:t>
            </a:fld>
            <a:endParaRPr lang="en-US"/>
          </a:p>
        </p:txBody>
      </p:sp>
    </p:spTree>
    <p:extLst>
      <p:ext uri="{BB962C8B-B14F-4D97-AF65-F5344CB8AC3E}">
        <p14:creationId xmlns:p14="http://schemas.microsoft.com/office/powerpoint/2010/main" val="4203903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44</a:t>
            </a:fld>
            <a:endParaRPr lang="en-US"/>
          </a:p>
        </p:txBody>
      </p:sp>
    </p:spTree>
    <p:extLst>
      <p:ext uri="{BB962C8B-B14F-4D97-AF65-F5344CB8AC3E}">
        <p14:creationId xmlns:p14="http://schemas.microsoft.com/office/powerpoint/2010/main" val="175562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phase, you will begin to evaluate your</a:t>
            </a:r>
            <a:r>
              <a:rPr lang="en-US" baseline="0" dirty="0"/>
              <a:t> response actions, the potential incident complexity, do I need additional resources, share this information with the ICP or EOC, request additional Incident Management assistance if needed and complete the HICS 201 (Incident Briefing Form)</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5</a:t>
            </a:fld>
            <a:endParaRPr lang="en-US"/>
          </a:p>
        </p:txBody>
      </p:sp>
    </p:spTree>
    <p:extLst>
      <p:ext uri="{BB962C8B-B14F-4D97-AF65-F5344CB8AC3E}">
        <p14:creationId xmlns:p14="http://schemas.microsoft.com/office/powerpoint/2010/main" val="294379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45</a:t>
            </a:fld>
            <a:endParaRPr lang="en-US"/>
          </a:p>
        </p:txBody>
      </p:sp>
    </p:spTree>
    <p:extLst>
      <p:ext uri="{BB962C8B-B14F-4D97-AF65-F5344CB8AC3E}">
        <p14:creationId xmlns:p14="http://schemas.microsoft.com/office/powerpoint/2010/main" val="1479483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46</a:t>
            </a:fld>
            <a:endParaRPr lang="en-US"/>
          </a:p>
        </p:txBody>
      </p:sp>
    </p:spTree>
    <p:extLst>
      <p:ext uri="{BB962C8B-B14F-4D97-AF65-F5344CB8AC3E}">
        <p14:creationId xmlns:p14="http://schemas.microsoft.com/office/powerpoint/2010/main" val="3543648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47</a:t>
            </a:fld>
            <a:endParaRPr lang="en-US"/>
          </a:p>
        </p:txBody>
      </p:sp>
    </p:spTree>
    <p:extLst>
      <p:ext uri="{BB962C8B-B14F-4D97-AF65-F5344CB8AC3E}">
        <p14:creationId xmlns:p14="http://schemas.microsoft.com/office/powerpoint/2010/main" val="45122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49</a:t>
            </a:fld>
            <a:endParaRPr lang="en-US"/>
          </a:p>
        </p:txBody>
      </p:sp>
    </p:spTree>
    <p:extLst>
      <p:ext uri="{BB962C8B-B14F-4D97-AF65-F5344CB8AC3E}">
        <p14:creationId xmlns:p14="http://schemas.microsoft.com/office/powerpoint/2010/main" val="2903759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AOBD – Air Operations Branch Director (OSC)</a:t>
            </a:r>
          </a:p>
          <a:p>
            <a:r>
              <a:rPr lang="en-US" dirty="0"/>
              <a:t>DMOB – Demobilization Unit (PSC)</a:t>
            </a:r>
          </a:p>
          <a:p>
            <a:r>
              <a:rPr lang="en-US" dirty="0"/>
              <a:t>GSUL – Ground Support Unit Leader (LSC)</a:t>
            </a:r>
          </a:p>
          <a:p>
            <a:r>
              <a:rPr lang="en-US" dirty="0"/>
              <a:t>THSP – Technical Specialist</a:t>
            </a:r>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50</a:t>
            </a:fld>
            <a:endParaRPr lang="en-US"/>
          </a:p>
        </p:txBody>
      </p:sp>
    </p:spTree>
    <p:extLst>
      <p:ext uri="{BB962C8B-B14F-4D97-AF65-F5344CB8AC3E}">
        <p14:creationId xmlns:p14="http://schemas.microsoft.com/office/powerpoint/2010/main" val="3358273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DIVS – Division/Group Supervisor</a:t>
            </a:r>
          </a:p>
        </p:txBody>
      </p:sp>
      <p:sp>
        <p:nvSpPr>
          <p:cNvPr id="4" name="Slide Number Placeholder 3"/>
          <p:cNvSpPr>
            <a:spLocks noGrp="1"/>
          </p:cNvSpPr>
          <p:nvPr>
            <p:ph type="sldNum" sz="quarter" idx="5"/>
          </p:nvPr>
        </p:nvSpPr>
        <p:spPr/>
        <p:txBody>
          <a:bodyPr/>
          <a:lstStyle/>
          <a:p>
            <a:fld id="{9A399E85-1212-45E5-8C97-62EC021FA37B}" type="slidenum">
              <a:rPr lang="en-US" smtClean="0"/>
              <a:t>51</a:t>
            </a:fld>
            <a:endParaRPr lang="en-US"/>
          </a:p>
        </p:txBody>
      </p:sp>
    </p:spTree>
    <p:extLst>
      <p:ext uri="{BB962C8B-B14F-4D97-AF65-F5344CB8AC3E}">
        <p14:creationId xmlns:p14="http://schemas.microsoft.com/office/powerpoint/2010/main" val="2413745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DIVS – Division/Group Supervisor</a:t>
            </a:r>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52</a:t>
            </a:fld>
            <a:endParaRPr lang="en-US"/>
          </a:p>
        </p:txBody>
      </p:sp>
    </p:spTree>
    <p:extLst>
      <p:ext uri="{BB962C8B-B14F-4D97-AF65-F5344CB8AC3E}">
        <p14:creationId xmlns:p14="http://schemas.microsoft.com/office/powerpoint/2010/main" val="4156834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53</a:t>
            </a:fld>
            <a:endParaRPr lang="en-US"/>
          </a:p>
        </p:txBody>
      </p:sp>
    </p:spTree>
    <p:extLst>
      <p:ext uri="{BB962C8B-B14F-4D97-AF65-F5344CB8AC3E}">
        <p14:creationId xmlns:p14="http://schemas.microsoft.com/office/powerpoint/2010/main" val="2094521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57</a:t>
            </a:fld>
            <a:endParaRPr lang="en-US"/>
          </a:p>
        </p:txBody>
      </p:sp>
    </p:spTree>
    <p:extLst>
      <p:ext uri="{BB962C8B-B14F-4D97-AF65-F5344CB8AC3E}">
        <p14:creationId xmlns:p14="http://schemas.microsoft.com/office/powerpoint/2010/main" val="2554422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58</a:t>
            </a:fld>
            <a:endParaRPr lang="en-US"/>
          </a:p>
        </p:txBody>
      </p:sp>
    </p:spTree>
    <p:extLst>
      <p:ext uri="{BB962C8B-B14F-4D97-AF65-F5344CB8AC3E}">
        <p14:creationId xmlns:p14="http://schemas.microsoft.com/office/powerpoint/2010/main" val="409100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a:t>
            </a:fld>
            <a:endParaRPr lang="en-US"/>
          </a:p>
        </p:txBody>
      </p:sp>
    </p:spTree>
    <p:extLst>
      <p:ext uri="{BB962C8B-B14F-4D97-AF65-F5344CB8AC3E}">
        <p14:creationId xmlns:p14="http://schemas.microsoft.com/office/powerpoint/2010/main" val="1213166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59</a:t>
            </a:fld>
            <a:endParaRPr lang="en-US"/>
          </a:p>
        </p:txBody>
      </p:sp>
    </p:spTree>
    <p:extLst>
      <p:ext uri="{BB962C8B-B14F-4D97-AF65-F5344CB8AC3E}">
        <p14:creationId xmlns:p14="http://schemas.microsoft.com/office/powerpoint/2010/main" val="1783360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60</a:t>
            </a:fld>
            <a:endParaRPr lang="en-US"/>
          </a:p>
        </p:txBody>
      </p:sp>
    </p:spTree>
    <p:extLst>
      <p:ext uri="{BB962C8B-B14F-4D97-AF65-F5344CB8AC3E}">
        <p14:creationId xmlns:p14="http://schemas.microsoft.com/office/powerpoint/2010/main" val="257742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61</a:t>
            </a:fld>
            <a:endParaRPr lang="en-US"/>
          </a:p>
        </p:txBody>
      </p:sp>
    </p:spTree>
    <p:extLst>
      <p:ext uri="{BB962C8B-B14F-4D97-AF65-F5344CB8AC3E}">
        <p14:creationId xmlns:p14="http://schemas.microsoft.com/office/powerpoint/2010/main" val="2916036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62</a:t>
            </a:fld>
            <a:endParaRPr lang="en-US"/>
          </a:p>
        </p:txBody>
      </p:sp>
    </p:spTree>
    <p:extLst>
      <p:ext uri="{BB962C8B-B14F-4D97-AF65-F5344CB8AC3E}">
        <p14:creationId xmlns:p14="http://schemas.microsoft.com/office/powerpoint/2010/main" val="1764098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63</a:t>
            </a:fld>
            <a:endParaRPr lang="en-US"/>
          </a:p>
        </p:txBody>
      </p:sp>
    </p:spTree>
    <p:extLst>
      <p:ext uri="{BB962C8B-B14F-4D97-AF65-F5344CB8AC3E}">
        <p14:creationId xmlns:p14="http://schemas.microsoft.com/office/powerpoint/2010/main" val="501844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FACL – Facilities Unit Leader – LSC</a:t>
            </a:r>
          </a:p>
          <a:p>
            <a:r>
              <a:rPr lang="en-US" dirty="0"/>
              <a:t>INTO – Intelligence Officer</a:t>
            </a:r>
          </a:p>
          <a:p>
            <a:r>
              <a:rPr lang="en-US" dirty="0"/>
              <a:t>STAM – Staging Area Manager</a:t>
            </a:r>
          </a:p>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64</a:t>
            </a:fld>
            <a:endParaRPr lang="en-US"/>
          </a:p>
        </p:txBody>
      </p:sp>
    </p:spTree>
    <p:extLst>
      <p:ext uri="{BB962C8B-B14F-4D97-AF65-F5344CB8AC3E}">
        <p14:creationId xmlns:p14="http://schemas.microsoft.com/office/powerpoint/2010/main" val="3459060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65</a:t>
            </a:fld>
            <a:endParaRPr lang="en-US"/>
          </a:p>
        </p:txBody>
      </p:sp>
    </p:spTree>
    <p:extLst>
      <p:ext uri="{BB962C8B-B14F-4D97-AF65-F5344CB8AC3E}">
        <p14:creationId xmlns:p14="http://schemas.microsoft.com/office/powerpoint/2010/main" val="666508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66</a:t>
            </a:fld>
            <a:endParaRPr lang="en-US"/>
          </a:p>
        </p:txBody>
      </p:sp>
    </p:spTree>
    <p:extLst>
      <p:ext uri="{BB962C8B-B14F-4D97-AF65-F5344CB8AC3E}">
        <p14:creationId xmlns:p14="http://schemas.microsoft.com/office/powerpoint/2010/main" val="172164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7</a:t>
            </a:fld>
            <a:endParaRPr lang="en-US"/>
          </a:p>
        </p:txBody>
      </p:sp>
    </p:spTree>
    <p:extLst>
      <p:ext uri="{BB962C8B-B14F-4D97-AF65-F5344CB8AC3E}">
        <p14:creationId xmlns:p14="http://schemas.microsoft.com/office/powerpoint/2010/main" val="379373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briefing</a:t>
            </a:r>
            <a:r>
              <a:rPr lang="en-US" baseline="0" dirty="0"/>
              <a:t> occurs as needed during the transfer of command from the initial IC to a new IC or UC. This briefing is facilitated by the current IC/UC or the Planning Section Chief. The purpose of this brief is to share basic information regarding the current situation and resources that are allotted to the incident.</a:t>
            </a:r>
            <a:endParaRPr lang="en-US" dirty="0"/>
          </a:p>
        </p:txBody>
      </p:sp>
      <p:sp>
        <p:nvSpPr>
          <p:cNvPr id="4" name="Slide Number Placeholder 3"/>
          <p:cNvSpPr>
            <a:spLocks noGrp="1"/>
          </p:cNvSpPr>
          <p:nvPr>
            <p:ph type="sldNum" sz="quarter" idx="10"/>
          </p:nvPr>
        </p:nvSpPr>
        <p:spPr/>
        <p:txBody>
          <a:bodyPr/>
          <a:lstStyle/>
          <a:p>
            <a:fld id="{9A399E85-1212-45E5-8C97-62EC021FA37B}" type="slidenum">
              <a:rPr lang="en-US" smtClean="0"/>
              <a:t>8</a:t>
            </a:fld>
            <a:endParaRPr lang="en-US"/>
          </a:p>
        </p:txBody>
      </p:sp>
    </p:spTree>
    <p:extLst>
      <p:ext uri="{BB962C8B-B14F-4D97-AF65-F5344CB8AC3E}">
        <p14:creationId xmlns:p14="http://schemas.microsoft.com/office/powerpoint/2010/main" val="127521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9</a:t>
            </a:fld>
            <a:endParaRPr lang="en-US"/>
          </a:p>
        </p:txBody>
      </p:sp>
    </p:spTree>
    <p:extLst>
      <p:ext uri="{BB962C8B-B14F-4D97-AF65-F5344CB8AC3E}">
        <p14:creationId xmlns:p14="http://schemas.microsoft.com/office/powerpoint/2010/main" val="106902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99E85-1212-45E5-8C97-62EC021FA37B}" type="slidenum">
              <a:rPr lang="en-US" smtClean="0"/>
              <a:t>10</a:t>
            </a:fld>
            <a:endParaRPr lang="en-US"/>
          </a:p>
        </p:txBody>
      </p:sp>
    </p:spTree>
    <p:extLst>
      <p:ext uri="{BB962C8B-B14F-4D97-AF65-F5344CB8AC3E}">
        <p14:creationId xmlns:p14="http://schemas.microsoft.com/office/powerpoint/2010/main" val="1524529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3/27/2019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81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137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161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970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3/27/2019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673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18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512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719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3/27/2019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573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149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99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97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28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411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86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75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767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77757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Operational Planning cycle</a:t>
            </a:r>
          </a:p>
        </p:txBody>
      </p:sp>
      <p:sp>
        <p:nvSpPr>
          <p:cNvPr id="3" name="Subtitle 2"/>
          <p:cNvSpPr>
            <a:spLocks noGrp="1"/>
          </p:cNvSpPr>
          <p:nvPr>
            <p:ph type="subTitle" idx="1"/>
          </p:nvPr>
        </p:nvSpPr>
        <p:spPr/>
        <p:txBody>
          <a:bodyPr/>
          <a:lstStyle/>
          <a:p>
            <a:r>
              <a:rPr lang="en-US" dirty="0"/>
              <a:t>Events most related to assembling an Incident Action Plan (IAP)</a:t>
            </a:r>
          </a:p>
        </p:txBody>
      </p:sp>
    </p:spTree>
    <p:extLst>
      <p:ext uri="{BB962C8B-B14F-4D97-AF65-F5344CB8AC3E}">
        <p14:creationId xmlns:p14="http://schemas.microsoft.com/office/powerpoint/2010/main" val="3710278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C08AE55-DC11-408E-A6F9-965EAF1472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186153" y="764373"/>
            <a:ext cx="9320048" cy="1293028"/>
          </a:xfrm>
        </p:spPr>
        <p:txBody>
          <a:bodyPr vert="horz" lIns="91440" tIns="45720" rIns="91440" bIns="45720" rtlCol="0" anchor="ctr">
            <a:normAutofit/>
          </a:bodyPr>
          <a:lstStyle/>
          <a:p>
            <a:r>
              <a:rPr lang="en-US">
                <a:solidFill>
                  <a:schemeClr val="bg1"/>
                </a:solidFill>
              </a:rPr>
              <a:t>After the briefing………</a:t>
            </a:r>
          </a:p>
        </p:txBody>
      </p:sp>
      <p:sp>
        <p:nvSpPr>
          <p:cNvPr id="6" name="Content Placeholder 5"/>
          <p:cNvSpPr txBox="1">
            <a:spLocks/>
          </p:cNvSpPr>
          <p:nvPr/>
        </p:nvSpPr>
        <p:spPr>
          <a:xfrm>
            <a:off x="685800" y="2743200"/>
            <a:ext cx="10820400" cy="347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500"/>
              <a:t>General Tasks</a:t>
            </a:r>
          </a:p>
          <a:p>
            <a:pPr lvl="1"/>
            <a:r>
              <a:rPr lang="en-US" sz="1500"/>
              <a:t>Incident Commander</a:t>
            </a:r>
          </a:p>
          <a:p>
            <a:pPr lvl="2"/>
            <a:r>
              <a:rPr lang="en-US" sz="1500"/>
              <a:t>Assesses operational requirements</a:t>
            </a:r>
          </a:p>
          <a:p>
            <a:pPr lvl="2"/>
            <a:r>
              <a:rPr lang="en-US" sz="1500"/>
              <a:t>Determines current/future organizational &amp; response requirements &amp; objectives</a:t>
            </a:r>
          </a:p>
          <a:p>
            <a:pPr lvl="2"/>
            <a:r>
              <a:rPr lang="en-US" sz="1500"/>
              <a:t>If activated, orders staff</a:t>
            </a:r>
          </a:p>
          <a:p>
            <a:pPr lvl="1"/>
            <a:r>
              <a:rPr lang="en-US" sz="1500"/>
              <a:t>Operations</a:t>
            </a:r>
          </a:p>
          <a:p>
            <a:pPr lvl="2"/>
            <a:r>
              <a:rPr lang="en-US" sz="1500"/>
              <a:t>Review available contingency plan(s)</a:t>
            </a:r>
          </a:p>
          <a:p>
            <a:pPr lvl="2"/>
            <a:r>
              <a:rPr lang="en-US" sz="1500"/>
              <a:t>Develops strategies &amp; tactics</a:t>
            </a:r>
          </a:p>
          <a:p>
            <a:pPr lvl="2"/>
            <a:r>
              <a:rPr lang="en-US" sz="1500"/>
              <a:t>Assembles additional resources</a:t>
            </a:r>
          </a:p>
          <a:p>
            <a:pPr lvl="2"/>
            <a:r>
              <a:rPr lang="en-US" sz="1500"/>
              <a:t>Manages response using HICS IAP QSG</a:t>
            </a:r>
          </a:p>
          <a:p>
            <a:pPr lvl="2"/>
            <a:r>
              <a:rPr lang="en-US" sz="1500"/>
              <a:t>Starts planning for the Initial Command Meeting</a:t>
            </a:r>
          </a:p>
          <a:p>
            <a:pPr lvl="2"/>
            <a:r>
              <a:rPr lang="en-US" sz="1500"/>
              <a:t>If activated, orders staff</a:t>
            </a:r>
          </a:p>
        </p:txBody>
      </p:sp>
    </p:spTree>
    <p:extLst>
      <p:ext uri="{BB962C8B-B14F-4D97-AF65-F5344CB8AC3E}">
        <p14:creationId xmlns:p14="http://schemas.microsoft.com/office/powerpoint/2010/main" val="174929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Content Placeholder 5"/>
          <p:cNvSpPr txBox="1">
            <a:spLocks/>
          </p:cNvSpPr>
          <p:nvPr/>
        </p:nvSpPr>
        <p:spPr>
          <a:xfrm>
            <a:off x="1871662" y="1416937"/>
            <a:ext cx="8448675" cy="40241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General Tasks – continued</a:t>
            </a:r>
          </a:p>
          <a:p>
            <a:pPr lvl="1"/>
            <a:r>
              <a:rPr lang="en-US" dirty="0"/>
              <a:t>Planning</a:t>
            </a:r>
          </a:p>
          <a:p>
            <a:pPr lvl="2"/>
            <a:r>
              <a:rPr lang="en-US" dirty="0"/>
              <a:t>Starts pulling together documentation for the IAP (QSG)</a:t>
            </a:r>
          </a:p>
          <a:p>
            <a:pPr lvl="2"/>
            <a:r>
              <a:rPr lang="en-US" dirty="0"/>
              <a:t>Starts planning for the Initial Command Meeting</a:t>
            </a:r>
          </a:p>
          <a:p>
            <a:pPr lvl="2"/>
            <a:r>
              <a:rPr lang="en-US" dirty="0"/>
              <a:t>If activated, orders staff</a:t>
            </a:r>
          </a:p>
          <a:p>
            <a:pPr lvl="1"/>
            <a:r>
              <a:rPr lang="en-US" dirty="0"/>
              <a:t>Logistics</a:t>
            </a:r>
          </a:p>
          <a:p>
            <a:pPr lvl="2"/>
            <a:r>
              <a:rPr lang="en-US" dirty="0"/>
              <a:t>Starts to identify needs</a:t>
            </a:r>
          </a:p>
          <a:p>
            <a:pPr lvl="2"/>
            <a:r>
              <a:rPr lang="en-US" dirty="0"/>
              <a:t>Gather HICS paperwork to track resources</a:t>
            </a:r>
          </a:p>
          <a:p>
            <a:pPr lvl="2"/>
            <a:r>
              <a:rPr lang="en-US" dirty="0"/>
              <a:t>Starts planning for the Initial Command Meeting</a:t>
            </a:r>
          </a:p>
          <a:p>
            <a:pPr lvl="2"/>
            <a:r>
              <a:rPr lang="en-US" dirty="0"/>
              <a:t>If activated, orders staff</a:t>
            </a:r>
          </a:p>
          <a:p>
            <a:pPr lvl="1"/>
            <a:r>
              <a:rPr lang="en-US" dirty="0"/>
              <a:t>Finance &amp; Admin</a:t>
            </a:r>
          </a:p>
          <a:p>
            <a:pPr lvl="2"/>
            <a:r>
              <a:rPr lang="en-US" dirty="0"/>
              <a:t>Assess potential financial needs</a:t>
            </a:r>
          </a:p>
          <a:p>
            <a:pPr lvl="2"/>
            <a:r>
              <a:rPr lang="en-US" dirty="0"/>
              <a:t>Gather HICS forms for documentation</a:t>
            </a:r>
          </a:p>
          <a:p>
            <a:pPr lvl="2"/>
            <a:r>
              <a:rPr lang="en-US" dirty="0"/>
              <a:t>Starts planning for the Initial Command Meeting</a:t>
            </a:r>
          </a:p>
          <a:p>
            <a:pPr lvl="2"/>
            <a:r>
              <a:rPr lang="en-US" dirty="0"/>
              <a:t>If activated, orders staff</a:t>
            </a:r>
          </a:p>
        </p:txBody>
      </p:sp>
    </p:spTree>
    <p:extLst>
      <p:ext uri="{BB962C8B-B14F-4D97-AF65-F5344CB8AC3E}">
        <p14:creationId xmlns:p14="http://schemas.microsoft.com/office/powerpoint/2010/main" val="174890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8086" y="517980"/>
            <a:ext cx="9183914" cy="1293028"/>
          </a:xfrm>
        </p:spPr>
        <p:txBody>
          <a:bodyPr/>
          <a:lstStyle/>
          <a:p>
            <a:r>
              <a:rPr lang="en-US" b="1" dirty="0"/>
              <a:t>Initial unified command meeting</a:t>
            </a:r>
          </a:p>
        </p:txBody>
      </p:sp>
      <p:sp>
        <p:nvSpPr>
          <p:cNvPr id="3" name="Content Placeholder 2"/>
          <p:cNvSpPr>
            <a:spLocks noGrp="1"/>
          </p:cNvSpPr>
          <p:nvPr>
            <p:ph idx="1"/>
          </p:nvPr>
        </p:nvSpPr>
        <p:spPr>
          <a:xfrm>
            <a:off x="283464" y="2069502"/>
            <a:ext cx="8448675" cy="4477602"/>
          </a:xfrm>
        </p:spPr>
        <p:txBody>
          <a:bodyPr>
            <a:normAutofit fontScale="77500" lnSpcReduction="20000"/>
          </a:bodyPr>
          <a:lstStyle/>
          <a:p>
            <a:r>
              <a:rPr lang="en-US" dirty="0"/>
              <a:t>When it occurs:	</a:t>
            </a:r>
          </a:p>
          <a:p>
            <a:pPr lvl="1"/>
            <a:r>
              <a:rPr lang="en-US" dirty="0"/>
              <a:t>After the briefing</a:t>
            </a:r>
          </a:p>
          <a:p>
            <a:pPr lvl="1"/>
            <a:r>
              <a:rPr lang="en-US" dirty="0"/>
              <a:t>After the IC staff and General Staff are able to assess the situation/identify needs</a:t>
            </a:r>
          </a:p>
          <a:p>
            <a:r>
              <a:rPr lang="en-US" dirty="0"/>
              <a:t>What is it?:</a:t>
            </a:r>
          </a:p>
          <a:p>
            <a:pPr lvl="1"/>
            <a:r>
              <a:rPr lang="en-US" dirty="0"/>
              <a:t>A brief meeting where IC members discuss important issues and make decisions based upon recommendations by each IC position and General Staff section.</a:t>
            </a:r>
          </a:p>
          <a:p>
            <a:pPr lvl="1"/>
            <a:r>
              <a:rPr lang="en-US" dirty="0"/>
              <a:t>This meeting provides the basis for the overall response efforts. </a:t>
            </a:r>
          </a:p>
          <a:p>
            <a:r>
              <a:rPr lang="en-US" dirty="0"/>
              <a:t>Facilitator:</a:t>
            </a:r>
          </a:p>
          <a:p>
            <a:pPr lvl="1"/>
            <a:r>
              <a:rPr lang="en-US" dirty="0"/>
              <a:t>Current IC/UC or PSC (Planning Section Chief)</a:t>
            </a:r>
          </a:p>
          <a:p>
            <a:r>
              <a:rPr lang="en-US" dirty="0"/>
              <a:t>Attendee’s:</a:t>
            </a:r>
          </a:p>
          <a:p>
            <a:pPr lvl="1"/>
            <a:r>
              <a:rPr lang="en-US" dirty="0"/>
              <a:t>Incident Commander</a:t>
            </a:r>
          </a:p>
          <a:p>
            <a:pPr lvl="1"/>
            <a:r>
              <a:rPr lang="en-US" dirty="0"/>
              <a:t>Command &amp; General Staff as available</a:t>
            </a:r>
          </a:p>
          <a:p>
            <a:r>
              <a:rPr lang="en-US" dirty="0"/>
              <a:t>Documentation:</a:t>
            </a:r>
          </a:p>
          <a:p>
            <a:pPr lvl="1"/>
            <a:r>
              <a:rPr lang="en-US" dirty="0"/>
              <a:t>A HICS IAP QSG</a:t>
            </a:r>
          </a:p>
          <a:p>
            <a:pPr lvl="1"/>
            <a:r>
              <a:rPr lang="en-US" dirty="0"/>
              <a:t>Most importantly the HICS IAP QSG functions as the IAP for the initial response, remains in force, &amp; continues to be updated until the response ends, or the Planning Section generates the first comprehensive IAP</a:t>
            </a:r>
          </a:p>
          <a:p>
            <a:pPr lvl="1"/>
            <a:endParaRPr lang="en-US" dirty="0"/>
          </a:p>
        </p:txBody>
      </p:sp>
      <p:sp>
        <p:nvSpPr>
          <p:cNvPr id="5" name="Rectangle 4"/>
          <p:cNvSpPr/>
          <p:nvPr/>
        </p:nvSpPr>
        <p:spPr>
          <a:xfrm>
            <a:off x="8843225" y="4582712"/>
            <a:ext cx="1087159" cy="5196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225" y="1536192"/>
            <a:ext cx="3057525" cy="5010912"/>
          </a:xfrm>
          <a:prstGeom prst="rect">
            <a:avLst/>
          </a:prstGeom>
        </p:spPr>
      </p:pic>
    </p:spTree>
    <p:extLst>
      <p:ext uri="{BB962C8B-B14F-4D97-AF65-F5344CB8AC3E}">
        <p14:creationId xmlns:p14="http://schemas.microsoft.com/office/powerpoint/2010/main" val="158865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3" name="Content Placeholder 2"/>
          <p:cNvSpPr>
            <a:spLocks noGrp="1"/>
          </p:cNvSpPr>
          <p:nvPr>
            <p:ph idx="1"/>
          </p:nvPr>
        </p:nvSpPr>
        <p:spPr>
          <a:xfrm>
            <a:off x="804334" y="630827"/>
            <a:ext cx="9222535" cy="3845311"/>
          </a:xfrm>
        </p:spPr>
        <p:txBody>
          <a:bodyPr anchor="ctr">
            <a:normAutofit/>
          </a:bodyPr>
          <a:lstStyle/>
          <a:p>
            <a:r>
              <a:rPr lang="en-US" sz="1300" b="1"/>
              <a:t>Command Meeting Agenda:</a:t>
            </a:r>
          </a:p>
          <a:p>
            <a:pPr lvl="1"/>
            <a:r>
              <a:rPr lang="en-US" sz="1300"/>
              <a:t>Bring meeting to order and review ground rules and agenda</a:t>
            </a:r>
          </a:p>
          <a:p>
            <a:pPr lvl="1"/>
            <a:r>
              <a:rPr lang="en-US" sz="1300"/>
              <a:t>Identify &amp; include the agencies &amp; organizations that need to be represented in the IC/UC to accomplish the objectives</a:t>
            </a:r>
          </a:p>
          <a:p>
            <a:pPr lvl="1"/>
            <a:r>
              <a:rPr lang="en-US" sz="1300"/>
              <a:t>Identify assisting &amp; coordinating agencies &amp; organizations that are needed to accomplish the objectives</a:t>
            </a:r>
          </a:p>
          <a:p>
            <a:pPr lvl="1"/>
            <a:r>
              <a:rPr lang="en-US" sz="1300"/>
              <a:t>Clarify IC/UC roles &amp; responsibilities</a:t>
            </a:r>
          </a:p>
          <a:p>
            <a:pPr lvl="1"/>
            <a:r>
              <a:rPr lang="en-US" sz="1300"/>
              <a:t>Review policies of representing agencies/organizations</a:t>
            </a:r>
          </a:p>
          <a:p>
            <a:pPr lvl="1"/>
            <a:r>
              <a:rPr lang="en-US" sz="1300"/>
              <a:t>Negotiate &amp; agree on key decisions which may include;</a:t>
            </a:r>
          </a:p>
          <a:p>
            <a:pPr lvl="2"/>
            <a:r>
              <a:rPr lang="en-US" sz="1300"/>
              <a:t>IC/UC jurisdictional boundaries &amp; focus; Area of Response (AOR)</a:t>
            </a:r>
          </a:p>
          <a:p>
            <a:pPr lvl="2"/>
            <a:r>
              <a:rPr lang="en-US" sz="1300"/>
              <a:t>Name of incident</a:t>
            </a:r>
          </a:p>
          <a:p>
            <a:pPr lvl="2"/>
            <a:r>
              <a:rPr lang="en-US" sz="1300"/>
              <a:t>Overall response organization, including integration of assisting &amp; cooperating agencies</a:t>
            </a:r>
          </a:p>
          <a:p>
            <a:pPr lvl="2"/>
            <a:r>
              <a:rPr lang="en-US" sz="1300"/>
              <a:t>Location of ICP (if not already identified) and other critical facilities; as appropriate</a:t>
            </a:r>
          </a:p>
          <a:p>
            <a:pPr lvl="2"/>
            <a:r>
              <a:rPr lang="en-US" sz="1300"/>
              <a:t>Operational period length/start time and work shift hours</a:t>
            </a:r>
          </a:p>
          <a:p>
            <a:pPr lvl="2"/>
            <a:r>
              <a:rPr lang="en-US" sz="1300"/>
              <a:t>Command &amp; General Staff composition; deputies as needed</a:t>
            </a:r>
          </a:p>
          <a:p>
            <a:pPr lvl="2"/>
            <a:r>
              <a:rPr lang="en-US" sz="1300"/>
              <a:t>Summarize &amp; document key decisions</a:t>
            </a:r>
          </a:p>
          <a:p>
            <a:pPr lvl="1"/>
            <a:endParaRPr lang="en-US" sz="1300"/>
          </a:p>
        </p:txBody>
      </p:sp>
    </p:spTree>
    <p:extLst>
      <p:ext uri="{BB962C8B-B14F-4D97-AF65-F5344CB8AC3E}">
        <p14:creationId xmlns:p14="http://schemas.microsoft.com/office/powerpoint/2010/main" val="130562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08AE55-DC11-408E-A6F9-965EAF1472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186153" y="764373"/>
            <a:ext cx="9320048" cy="1293028"/>
          </a:xfrm>
        </p:spPr>
        <p:txBody>
          <a:bodyPr>
            <a:normAutofit/>
          </a:bodyPr>
          <a:lstStyle/>
          <a:p>
            <a:r>
              <a:rPr lang="en-US">
                <a:solidFill>
                  <a:schemeClr val="bg1"/>
                </a:solidFill>
              </a:rPr>
              <a:t>After the Initial unified command meeting……..</a:t>
            </a:r>
          </a:p>
        </p:txBody>
      </p:sp>
      <p:sp>
        <p:nvSpPr>
          <p:cNvPr id="3" name="Content Placeholder 2"/>
          <p:cNvSpPr>
            <a:spLocks noGrp="1"/>
          </p:cNvSpPr>
          <p:nvPr>
            <p:ph idx="1"/>
          </p:nvPr>
        </p:nvSpPr>
        <p:spPr>
          <a:xfrm>
            <a:off x="685800" y="2743200"/>
            <a:ext cx="10820400" cy="3475485"/>
          </a:xfrm>
        </p:spPr>
        <p:txBody>
          <a:bodyPr>
            <a:normAutofit lnSpcReduction="10000"/>
          </a:bodyPr>
          <a:lstStyle/>
          <a:p>
            <a:r>
              <a:rPr lang="en-US" sz="1700" b="1"/>
              <a:t>General Tasks</a:t>
            </a:r>
          </a:p>
          <a:p>
            <a:pPr lvl="1"/>
            <a:r>
              <a:rPr lang="en-US" sz="1700"/>
              <a:t>Incident Commander</a:t>
            </a:r>
          </a:p>
          <a:p>
            <a:pPr lvl="2"/>
            <a:r>
              <a:rPr lang="en-US" sz="1700"/>
              <a:t>Negotiates IC/UC participation</a:t>
            </a:r>
          </a:p>
          <a:p>
            <a:pPr lvl="2"/>
            <a:r>
              <a:rPr lang="en-US" sz="1700"/>
              <a:t>Clarifies IC/UC roles &amp; responsibilities</a:t>
            </a:r>
          </a:p>
          <a:p>
            <a:pPr lvl="3"/>
            <a:r>
              <a:rPr lang="en-US" sz="1700"/>
              <a:t>Provides guidance to the IC and General Staff leaders</a:t>
            </a:r>
          </a:p>
          <a:p>
            <a:pPr lvl="2"/>
            <a:r>
              <a:rPr lang="en-US" sz="1700"/>
              <a:t>Negotiates key decisions including;</a:t>
            </a:r>
          </a:p>
          <a:p>
            <a:pPr lvl="3"/>
            <a:r>
              <a:rPr lang="en-US" sz="1700"/>
              <a:t>AOR of incident</a:t>
            </a:r>
          </a:p>
          <a:p>
            <a:pPr lvl="3"/>
            <a:r>
              <a:rPr lang="en-US" sz="1700"/>
              <a:t>Name of the incident</a:t>
            </a:r>
          </a:p>
          <a:p>
            <a:pPr lvl="3"/>
            <a:r>
              <a:rPr lang="en-US" sz="1700"/>
              <a:t>Overall response organization</a:t>
            </a:r>
          </a:p>
          <a:p>
            <a:pPr lvl="3"/>
            <a:r>
              <a:rPr lang="en-US" sz="1700"/>
              <a:t>Location of the ICP, facilities, &amp; support</a:t>
            </a:r>
          </a:p>
          <a:p>
            <a:pPr lvl="3"/>
            <a:r>
              <a:rPr lang="en-US" sz="1700"/>
              <a:t>Op period length, start time, &amp; work shift hours</a:t>
            </a:r>
          </a:p>
          <a:p>
            <a:pPr lvl="3"/>
            <a:r>
              <a:rPr lang="en-US" sz="1700"/>
              <a:t>OSC, DOSC, other key Command &amp; General Staff, and technical support as needed</a:t>
            </a:r>
          </a:p>
        </p:txBody>
      </p:sp>
    </p:spTree>
    <p:extLst>
      <p:ext uri="{BB962C8B-B14F-4D97-AF65-F5344CB8AC3E}">
        <p14:creationId xmlns:p14="http://schemas.microsoft.com/office/powerpoint/2010/main" val="245473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6856" y="1416937"/>
            <a:ext cx="8448675" cy="4024125"/>
          </a:xfrm>
        </p:spPr>
        <p:txBody>
          <a:bodyPr>
            <a:normAutofit/>
          </a:bodyPr>
          <a:lstStyle/>
          <a:p>
            <a:r>
              <a:rPr lang="en-US" dirty="0"/>
              <a:t>General Tasks - continued</a:t>
            </a:r>
          </a:p>
          <a:p>
            <a:pPr lvl="1"/>
            <a:r>
              <a:rPr lang="en-US" dirty="0"/>
              <a:t>Operations</a:t>
            </a:r>
          </a:p>
          <a:p>
            <a:pPr lvl="2"/>
            <a:r>
              <a:rPr lang="en-US" dirty="0"/>
              <a:t>Briefs members on current operations</a:t>
            </a:r>
          </a:p>
          <a:p>
            <a:pPr lvl="2"/>
            <a:r>
              <a:rPr lang="en-US" dirty="0"/>
              <a:t>Assesses situation to determine best steps to respond</a:t>
            </a:r>
          </a:p>
          <a:p>
            <a:pPr lvl="2"/>
            <a:r>
              <a:rPr lang="en-US" dirty="0"/>
              <a:t>Assigns tasks to facilitate the objectives</a:t>
            </a:r>
          </a:p>
          <a:p>
            <a:pPr lvl="1"/>
            <a:r>
              <a:rPr lang="en-US" dirty="0"/>
              <a:t>Planning</a:t>
            </a:r>
          </a:p>
          <a:p>
            <a:pPr lvl="2"/>
            <a:r>
              <a:rPr lang="en-US" dirty="0"/>
              <a:t>Facilitates &amp; documents meeting</a:t>
            </a:r>
          </a:p>
          <a:p>
            <a:pPr lvl="2"/>
            <a:r>
              <a:rPr lang="en-US" dirty="0"/>
              <a:t>Updates the IAP to include decisions discussed in the Command Meeting</a:t>
            </a:r>
          </a:p>
        </p:txBody>
      </p:sp>
    </p:spTree>
    <p:extLst>
      <p:ext uri="{BB962C8B-B14F-4D97-AF65-F5344CB8AC3E}">
        <p14:creationId xmlns:p14="http://schemas.microsoft.com/office/powerpoint/2010/main" val="61586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8851202" y="4052221"/>
            <a:ext cx="942975" cy="5000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IC/UC Objectives Meeting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3240" y="1773301"/>
            <a:ext cx="3358552" cy="4773803"/>
          </a:xfrm>
        </p:spPr>
      </p:pic>
      <p:sp>
        <p:nvSpPr>
          <p:cNvPr id="6" name="Content Placeholder 2"/>
          <p:cNvSpPr txBox="1">
            <a:spLocks/>
          </p:cNvSpPr>
          <p:nvPr/>
        </p:nvSpPr>
        <p:spPr>
          <a:xfrm>
            <a:off x="685800" y="219456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Prior to Command &amp; General Staff Meeting</a:t>
            </a:r>
          </a:p>
          <a:p>
            <a:r>
              <a:rPr lang="en-US" dirty="0"/>
              <a:t>Facilitator:	IC/UC Member or PSC (if available)</a:t>
            </a:r>
          </a:p>
          <a:p>
            <a:r>
              <a:rPr lang="en-US" dirty="0"/>
              <a:t>Attendees:	IC/UC Members, selected Command &amp; 				General Staff, and the DOCL</a:t>
            </a:r>
          </a:p>
          <a:p>
            <a:pPr lvl="1"/>
            <a:r>
              <a:rPr lang="en-US" dirty="0"/>
              <a:t>IC/UC will set the response priorities, identify limitations &amp; constraints, develop incident objectives, and establish guidelines for the IMT to follow.</a:t>
            </a:r>
          </a:p>
          <a:p>
            <a:pPr lvl="1"/>
            <a:r>
              <a:rPr lang="en-US" dirty="0"/>
              <a:t>During reoccurring meeting, products will be reviewed and updated</a:t>
            </a:r>
          </a:p>
          <a:p>
            <a:pPr lvl="1"/>
            <a:r>
              <a:rPr lang="en-US" dirty="0"/>
              <a:t>These products will then be shared at the Command &amp; General Staff Meeting</a:t>
            </a:r>
          </a:p>
        </p:txBody>
      </p:sp>
    </p:spTree>
    <p:extLst>
      <p:ext uri="{BB962C8B-B14F-4D97-AF65-F5344CB8AC3E}">
        <p14:creationId xmlns:p14="http://schemas.microsoft.com/office/powerpoint/2010/main" val="328823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400" b="1" dirty="0"/>
              <a:t>IC/UC Objectives Meeting Agenda:</a:t>
            </a:r>
          </a:p>
          <a:p>
            <a:pPr lvl="1"/>
            <a:r>
              <a:rPr lang="en-US" sz="1400" dirty="0"/>
              <a:t>PSC brings meeting to order, conducts roll call, and reviews ground rules &amp; agenda</a:t>
            </a:r>
          </a:p>
          <a:p>
            <a:pPr lvl="1"/>
            <a:r>
              <a:rPr lang="en-US" sz="1400" dirty="0"/>
              <a:t>Review and/or update key decisions</a:t>
            </a:r>
          </a:p>
          <a:p>
            <a:pPr lvl="1"/>
            <a:r>
              <a:rPr lang="en-US" sz="1400" dirty="0"/>
              <a:t>Develop or review and update response Functions, Priorities, Limitations, &amp; Constraints</a:t>
            </a:r>
          </a:p>
          <a:p>
            <a:pPr lvl="1"/>
            <a:r>
              <a:rPr lang="en-US" sz="1400" dirty="0"/>
              <a:t>Develop or review incident objectives</a:t>
            </a:r>
          </a:p>
          <a:p>
            <a:pPr lvl="1"/>
            <a:r>
              <a:rPr lang="en-US" sz="1400" dirty="0"/>
              <a:t>Develop or review Critical Information Requirements (CIR), information flow, and time critical expectations</a:t>
            </a:r>
          </a:p>
          <a:p>
            <a:pPr lvl="1"/>
            <a:r>
              <a:rPr lang="en-US" sz="1400" dirty="0"/>
              <a:t>Develop, or review and update, key procedures which may include;</a:t>
            </a:r>
          </a:p>
          <a:p>
            <a:pPr lvl="2"/>
            <a:r>
              <a:rPr lang="en-US" sz="1400" dirty="0"/>
              <a:t>Managing sensitive information</a:t>
            </a:r>
          </a:p>
          <a:p>
            <a:pPr lvl="2"/>
            <a:r>
              <a:rPr lang="en-US" sz="1400" dirty="0"/>
              <a:t>Resource request &amp; ordering process</a:t>
            </a:r>
          </a:p>
          <a:p>
            <a:pPr lvl="2"/>
            <a:r>
              <a:rPr lang="en-US" sz="1400" dirty="0"/>
              <a:t>Cost sharing &amp; cost accounting</a:t>
            </a:r>
          </a:p>
          <a:p>
            <a:pPr lvl="2"/>
            <a:r>
              <a:rPr lang="en-US" sz="1400" dirty="0"/>
              <a:t>Operational security issues</a:t>
            </a:r>
          </a:p>
          <a:p>
            <a:pPr lvl="1"/>
            <a:r>
              <a:rPr lang="en-US" sz="1400" dirty="0"/>
              <a:t>Develop, or review and update, tasks for Command &amp; General Staff to accomplish (ICS 233-CG)</a:t>
            </a:r>
          </a:p>
          <a:p>
            <a:pPr lvl="1"/>
            <a:r>
              <a:rPr lang="en-US" sz="1400" dirty="0"/>
              <a:t>Agree on division of IC/UC workload</a:t>
            </a:r>
          </a:p>
          <a:p>
            <a:pPr lvl="1"/>
            <a:r>
              <a:rPr lang="en-US" sz="1400" dirty="0"/>
              <a:t>Prepare for the Command &amp; General Staff Meeting</a:t>
            </a:r>
          </a:p>
          <a:p>
            <a:pPr lvl="1"/>
            <a:endParaRPr lang="en-US" sz="1400" dirty="0"/>
          </a:p>
        </p:txBody>
      </p:sp>
    </p:spTree>
    <p:extLst>
      <p:ext uri="{BB962C8B-B14F-4D97-AF65-F5344CB8AC3E}">
        <p14:creationId xmlns:p14="http://schemas.microsoft.com/office/powerpoint/2010/main" val="162853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A35858E-C655-495F-A059-1FC8099957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8" name="Picture 17">
            <a:extLst>
              <a:ext uri="{FF2B5EF4-FFF2-40B4-BE49-F238E27FC236}">
                <a16:creationId xmlns:a16="http://schemas.microsoft.com/office/drawing/2014/main" id="{A78AB725-0F1F-4877-83BB-B2EE0CCC96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246503E8-CF07-4376-BA2B-82659E947A02}"/>
              </a:ext>
            </a:extLst>
          </p:cNvPr>
          <p:cNvSpPr>
            <a:spLocks noGrp="1"/>
          </p:cNvSpPr>
          <p:nvPr>
            <p:ph type="title"/>
          </p:nvPr>
        </p:nvSpPr>
        <p:spPr>
          <a:xfrm>
            <a:off x="8419340" y="673240"/>
            <a:ext cx="3148461" cy="3446373"/>
          </a:xfrm>
          <a:noFill/>
          <a:ln w="19050">
            <a:noFill/>
            <a:prstDash val="dash"/>
          </a:ln>
        </p:spPr>
        <p:txBody>
          <a:bodyPr vert="horz" lIns="91440" tIns="45720" rIns="91440" bIns="45720" rtlCol="0" anchor="b">
            <a:normAutofit/>
          </a:bodyPr>
          <a:lstStyle/>
          <a:p>
            <a:pPr algn="l"/>
            <a:r>
              <a:rPr lang="en-US" sz="4100"/>
              <a:t>Sample Objectives meeting agenda</a:t>
            </a:r>
          </a:p>
        </p:txBody>
      </p:sp>
      <p:sp>
        <p:nvSpPr>
          <p:cNvPr id="20" name="Rectangle 19">
            <a:extLst>
              <a:ext uri="{FF2B5EF4-FFF2-40B4-BE49-F238E27FC236}">
                <a16:creationId xmlns:a16="http://schemas.microsoft.com/office/drawing/2014/main" id="{D7652284-3EC0-4720-A9A5-A24242DFB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DAF01F-C33D-4359-A7B4-F354283B0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155A999-095B-4959-8572-82950FB4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DDEE64-575E-4E1B-939C-BD8A75490FD9}"/>
              </a:ext>
            </a:extLst>
          </p:cNvPr>
          <p:cNvPicPr>
            <a:picLocks noChangeAspect="1"/>
          </p:cNvPicPr>
          <p:nvPr/>
        </p:nvPicPr>
        <p:blipFill>
          <a:blip r:embed="rId4"/>
          <a:stretch>
            <a:fillRect/>
          </a:stretch>
        </p:blipFill>
        <p:spPr>
          <a:xfrm>
            <a:off x="902179" y="648369"/>
            <a:ext cx="2837975" cy="3205648"/>
          </a:xfrm>
          <a:prstGeom prst="rect">
            <a:avLst/>
          </a:prstGeom>
        </p:spPr>
      </p:pic>
      <p:sp>
        <p:nvSpPr>
          <p:cNvPr id="26" name="Round Single Corner Rectangle 15">
            <a:extLst>
              <a:ext uri="{FF2B5EF4-FFF2-40B4-BE49-F238E27FC236}">
                <a16:creationId xmlns:a16="http://schemas.microsoft.com/office/drawing/2014/main" id="{726E5F26-92C4-485A-8A55-82F40A1E5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Single Corner Rectangle 14">
            <a:extLst>
              <a:ext uri="{FF2B5EF4-FFF2-40B4-BE49-F238E27FC236}">
                <a16:creationId xmlns:a16="http://schemas.microsoft.com/office/drawing/2014/main" id="{C66B763C-E046-4B9B-ABD5-E4DFF3B7C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C2A57B-B922-4980-A585-39A671805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3223FC-5D04-40C0-B3D6-8381FF2095FA}"/>
              </a:ext>
            </a:extLst>
          </p:cNvPr>
          <p:cNvPicPr>
            <a:picLocks noChangeAspect="1"/>
          </p:cNvPicPr>
          <p:nvPr/>
        </p:nvPicPr>
        <p:blipFill>
          <a:blip r:embed="rId5"/>
          <a:stretch>
            <a:fillRect/>
          </a:stretch>
        </p:blipFill>
        <p:spPr>
          <a:xfrm>
            <a:off x="4622784" y="3150558"/>
            <a:ext cx="2471280" cy="3067192"/>
          </a:xfrm>
          <a:prstGeom prst="rect">
            <a:avLst/>
          </a:prstGeom>
        </p:spPr>
      </p:pic>
    </p:spTree>
    <p:extLst>
      <p:ext uri="{BB962C8B-B14F-4D97-AF65-F5344CB8AC3E}">
        <p14:creationId xmlns:p14="http://schemas.microsoft.com/office/powerpoint/2010/main" val="3642355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2" name="Rectangle 1">
            <a:extLst>
              <a:ext uri="{FF2B5EF4-FFF2-40B4-BE49-F238E27FC236}">
                <a16:creationId xmlns:a16="http://schemas.microsoft.com/office/drawing/2014/main" id="{6F7D39D7-176C-492B-BD73-4163FC3109B9}"/>
              </a:ext>
            </a:extLst>
          </p:cNvPr>
          <p:cNvSpPr/>
          <p:nvPr/>
        </p:nvSpPr>
        <p:spPr>
          <a:xfrm>
            <a:off x="467780" y="630827"/>
            <a:ext cx="8639644" cy="5386090"/>
          </a:xfrm>
          <a:prstGeom prst="rect">
            <a:avLst/>
          </a:prstGeom>
        </p:spPr>
        <p:txBody>
          <a:bodyPr wrap="square">
            <a:spAutoFit/>
          </a:bodyPr>
          <a:lstStyle/>
          <a:p>
            <a:r>
              <a:rPr lang="en-US" sz="2400" b="1" dirty="0"/>
              <a:t>General Tasks:</a:t>
            </a:r>
          </a:p>
          <a:p>
            <a:pPr marL="742950" lvl="1" indent="-285750">
              <a:buFont typeface="Arial" panose="020B0604020202020204" pitchFamily="34" charset="0"/>
              <a:buChar char="•"/>
            </a:pPr>
            <a:r>
              <a:rPr lang="en-US" sz="2000" dirty="0"/>
              <a:t>Incident Commander</a:t>
            </a:r>
          </a:p>
          <a:p>
            <a:pPr marL="1200150" lvl="2" indent="-285750">
              <a:buFont typeface="Courier New" panose="02070309020205020404" pitchFamily="49" charset="0"/>
              <a:buChar char="o"/>
            </a:pPr>
            <a:r>
              <a:rPr lang="en-US" sz="2000" dirty="0"/>
              <a:t>Develops incident priorities</a:t>
            </a:r>
          </a:p>
          <a:p>
            <a:pPr marL="1200150" lvl="2" indent="-285750">
              <a:buFont typeface="Courier New" panose="02070309020205020404" pitchFamily="49" charset="0"/>
              <a:buChar char="o"/>
            </a:pPr>
            <a:r>
              <a:rPr lang="en-US" sz="2000" dirty="0"/>
              <a:t>Identifies limitations &amp; constraints</a:t>
            </a:r>
          </a:p>
          <a:p>
            <a:pPr marL="1200150" lvl="2" indent="-285750">
              <a:buFont typeface="Courier New" panose="02070309020205020404" pitchFamily="49" charset="0"/>
              <a:buChar char="o"/>
            </a:pPr>
            <a:r>
              <a:rPr lang="en-US" sz="2000" dirty="0"/>
              <a:t>Develops incident objectives</a:t>
            </a:r>
          </a:p>
          <a:p>
            <a:pPr marL="1200150" lvl="2" indent="-285750">
              <a:buFont typeface="Courier New" panose="02070309020205020404" pitchFamily="49" charset="0"/>
              <a:buChar char="o"/>
            </a:pPr>
            <a:r>
              <a:rPr lang="en-US" sz="2000" dirty="0"/>
              <a:t>Defines Critical Information Requirements &amp; their time criticality</a:t>
            </a:r>
          </a:p>
          <a:p>
            <a:pPr marL="1200150" lvl="2" indent="-285750">
              <a:buFont typeface="Courier New" panose="02070309020205020404" pitchFamily="49" charset="0"/>
              <a:buChar char="o"/>
            </a:pPr>
            <a:r>
              <a:rPr lang="en-US" sz="2000" dirty="0"/>
              <a:t>Identifies key procedures</a:t>
            </a:r>
          </a:p>
          <a:p>
            <a:pPr marL="1200150" lvl="2" indent="-285750">
              <a:buFont typeface="Courier New" panose="02070309020205020404" pitchFamily="49" charset="0"/>
              <a:buChar char="o"/>
            </a:pPr>
            <a:r>
              <a:rPr lang="en-US" sz="2000" dirty="0"/>
              <a:t>Develops  tasks for Command &amp; General Staff</a:t>
            </a:r>
          </a:p>
          <a:p>
            <a:pPr marL="1200150" lvl="2" indent="-285750">
              <a:buFont typeface="Courier New" panose="02070309020205020404" pitchFamily="49" charset="0"/>
              <a:buChar char="o"/>
            </a:pPr>
            <a:r>
              <a:rPr lang="en-US" sz="2000" dirty="0"/>
              <a:t>Agrees on division of IC/UC workload</a:t>
            </a:r>
            <a:br>
              <a:rPr lang="en-US" sz="2000" dirty="0"/>
            </a:br>
            <a:endParaRPr lang="en-US" sz="2000" dirty="0"/>
          </a:p>
          <a:p>
            <a:pPr marL="742950" lvl="1" indent="-285750">
              <a:buFont typeface="Arial" panose="020B0604020202020204" pitchFamily="34" charset="0"/>
              <a:buChar char="•"/>
            </a:pPr>
            <a:r>
              <a:rPr lang="en-US" sz="2000" dirty="0"/>
              <a:t>Operations</a:t>
            </a:r>
          </a:p>
          <a:p>
            <a:pPr marL="1200150" lvl="2" indent="-285750">
              <a:buFont typeface="Courier New" panose="02070309020205020404" pitchFamily="49" charset="0"/>
              <a:buChar char="o"/>
            </a:pPr>
            <a:r>
              <a:rPr lang="en-US" sz="2000" dirty="0"/>
              <a:t>May be present if requires</a:t>
            </a:r>
          </a:p>
          <a:p>
            <a:pPr lvl="2"/>
            <a:endParaRPr lang="en-US" sz="2000" dirty="0"/>
          </a:p>
          <a:p>
            <a:pPr marL="742950" lvl="1" indent="-285750">
              <a:buFont typeface="Arial" panose="020B0604020202020204" pitchFamily="34" charset="0"/>
              <a:buChar char="•"/>
            </a:pPr>
            <a:r>
              <a:rPr lang="en-US" sz="2000" dirty="0"/>
              <a:t>Planning</a:t>
            </a:r>
          </a:p>
          <a:p>
            <a:pPr marL="1200150" lvl="2" indent="-285750">
              <a:buFont typeface="Courier New" panose="02070309020205020404" pitchFamily="49" charset="0"/>
              <a:buChar char="o"/>
            </a:pPr>
            <a:r>
              <a:rPr lang="en-US" sz="2000" dirty="0"/>
              <a:t>Facilitates and documents meeting</a:t>
            </a:r>
          </a:p>
          <a:p>
            <a:pPr marL="1200150" lvl="2" indent="-285750">
              <a:buFont typeface="Courier New" panose="02070309020205020404" pitchFamily="49" charset="0"/>
              <a:buChar char="o"/>
            </a:pPr>
            <a:r>
              <a:rPr lang="en-US" sz="2000" dirty="0"/>
              <a:t>Proposes draft objectives to Command</a:t>
            </a:r>
          </a:p>
        </p:txBody>
      </p:sp>
    </p:spTree>
    <p:extLst>
      <p:ext uri="{BB962C8B-B14F-4D97-AF65-F5344CB8AC3E}">
        <p14:creationId xmlns:p14="http://schemas.microsoft.com/office/powerpoint/2010/main" val="387401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Introduction</a:t>
            </a:r>
          </a:p>
        </p:txBody>
      </p:sp>
      <p:sp>
        <p:nvSpPr>
          <p:cNvPr id="6" name="Content Placeholder 5"/>
          <p:cNvSpPr>
            <a:spLocks noGrp="1"/>
          </p:cNvSpPr>
          <p:nvPr>
            <p:ph idx="1"/>
          </p:nvPr>
        </p:nvSpPr>
        <p:spPr>
          <a:xfrm>
            <a:off x="685800" y="2194560"/>
            <a:ext cx="8448675" cy="4024125"/>
          </a:xfrm>
        </p:spPr>
        <p:txBody>
          <a:bodyPr/>
          <a:lstStyle/>
          <a:p>
            <a:r>
              <a:rPr lang="en-US" dirty="0"/>
              <a:t>The ICS Operational Planning Cycle</a:t>
            </a:r>
          </a:p>
          <a:p>
            <a:pPr lvl="1"/>
            <a:r>
              <a:rPr lang="en-US" dirty="0"/>
              <a:t>Systematic mechanism</a:t>
            </a:r>
          </a:p>
          <a:p>
            <a:pPr lvl="2"/>
            <a:r>
              <a:rPr lang="en-US" dirty="0"/>
              <a:t>Develop &amp; Disseminate</a:t>
            </a:r>
          </a:p>
          <a:p>
            <a:pPr lvl="3"/>
            <a:r>
              <a:rPr lang="en-US" dirty="0"/>
              <a:t>Safe &amp; Effective IAP for each operational period</a:t>
            </a:r>
          </a:p>
          <a:p>
            <a:pPr lvl="3"/>
            <a:endParaRPr lang="en-US" dirty="0"/>
          </a:p>
          <a:p>
            <a:r>
              <a:rPr lang="en-US" dirty="0"/>
              <a:t>All incidents start as a local response</a:t>
            </a:r>
          </a:p>
          <a:p>
            <a:pPr lvl="1"/>
            <a:r>
              <a:rPr lang="en-US" dirty="0"/>
              <a:t>Usually occur without warning</a:t>
            </a:r>
          </a:p>
          <a:p>
            <a:pPr lvl="1"/>
            <a:endParaRPr lang="en-US" dirty="0"/>
          </a:p>
          <a:p>
            <a:r>
              <a:rPr lang="en-US" dirty="0"/>
              <a:t>Events may have months of lead time</a:t>
            </a:r>
          </a:p>
          <a:p>
            <a:pPr lvl="1"/>
            <a:r>
              <a:rPr lang="en-US" dirty="0"/>
              <a:t>Allow for training, practice, drills, etc.</a:t>
            </a:r>
          </a:p>
        </p:txBody>
      </p:sp>
      <p:sp>
        <p:nvSpPr>
          <p:cNvPr id="7" name="Rectangle 6"/>
          <p:cNvSpPr/>
          <p:nvPr/>
        </p:nvSpPr>
        <p:spPr>
          <a:xfrm>
            <a:off x="7958818" y="6093627"/>
            <a:ext cx="1446439" cy="4452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3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818" y="208383"/>
            <a:ext cx="3968945" cy="6330529"/>
          </a:xfrm>
          <a:prstGeom prst="rect">
            <a:avLst/>
          </a:prstGeom>
        </p:spPr>
      </p:pic>
    </p:spTree>
    <p:extLst>
      <p:ext uri="{BB962C8B-B14F-4D97-AF65-F5344CB8AC3E}">
        <p14:creationId xmlns:p14="http://schemas.microsoft.com/office/powerpoint/2010/main" val="2587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5023-5149-41FB-8471-7C2833DDCEAE}"/>
              </a:ext>
            </a:extLst>
          </p:cNvPr>
          <p:cNvSpPr>
            <a:spLocks noGrp="1"/>
          </p:cNvSpPr>
          <p:nvPr>
            <p:ph type="title"/>
          </p:nvPr>
        </p:nvSpPr>
        <p:spPr>
          <a:xfrm>
            <a:off x="643467" y="643468"/>
            <a:ext cx="10905066" cy="3618898"/>
          </a:xfrm>
        </p:spPr>
        <p:txBody>
          <a:bodyPr vert="horz" lIns="91440" tIns="45720" rIns="91440" bIns="45720" rtlCol="0" anchor="b">
            <a:normAutofit/>
          </a:bodyPr>
          <a:lstStyle/>
          <a:p>
            <a:pPr algn="ctr"/>
            <a:r>
              <a:rPr lang="en-US" sz="7200" b="1" dirty="0"/>
              <a:t>ICS 233-CG instructions</a:t>
            </a:r>
          </a:p>
        </p:txBody>
      </p:sp>
    </p:spTree>
    <p:extLst>
      <p:ext uri="{BB962C8B-B14F-4D97-AF65-F5344CB8AC3E}">
        <p14:creationId xmlns:p14="http://schemas.microsoft.com/office/powerpoint/2010/main" val="412649766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6" name="Rectangle 35">
            <a:extLst>
              <a:ext uri="{FF2B5EF4-FFF2-40B4-BE49-F238E27FC236}">
                <a16:creationId xmlns:a16="http://schemas.microsoft.com/office/drawing/2014/main" id="{6DC4C138-BBE2-4601-9B27-F6960A44C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3" descr="A screenshot of a cell phone&#10;&#10;Description automatically generated">
            <a:extLst>
              <a:ext uri="{FF2B5EF4-FFF2-40B4-BE49-F238E27FC236}">
                <a16:creationId xmlns:a16="http://schemas.microsoft.com/office/drawing/2014/main" id="{CE0F0AA7-478B-4C3D-86F3-48B4B8146619}"/>
              </a:ext>
            </a:extLst>
          </p:cNvPr>
          <p:cNvPicPr>
            <a:picLocks noChangeAspect="1"/>
          </p:cNvPicPr>
          <p:nvPr/>
        </p:nvPicPr>
        <p:blipFill rotWithShape="1">
          <a:blip r:embed="rId4"/>
          <a:srcRect t="9" r="2" b="11"/>
          <a:stretch/>
        </p:blipFill>
        <p:spPr>
          <a:xfrm>
            <a:off x="2910694" y="873252"/>
            <a:ext cx="6370611" cy="5111496"/>
          </a:xfrm>
          <a:prstGeom prst="rect">
            <a:avLst/>
          </a:prstGeom>
          <a:ln w="31750" cap="sq">
            <a:noFill/>
            <a:miter lim="800000"/>
          </a:ln>
        </p:spPr>
      </p:pic>
    </p:spTree>
    <p:extLst>
      <p:ext uri="{BB962C8B-B14F-4D97-AF65-F5344CB8AC3E}">
        <p14:creationId xmlns:p14="http://schemas.microsoft.com/office/powerpoint/2010/main" val="151623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9049417" y="3381661"/>
            <a:ext cx="776288" cy="4238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0457" y="764373"/>
            <a:ext cx="10025743" cy="1293028"/>
          </a:xfrm>
        </p:spPr>
        <p:txBody>
          <a:bodyPr/>
          <a:lstStyle/>
          <a:p>
            <a:pPr algn="l"/>
            <a:r>
              <a:rPr lang="en-US" b="1" dirty="0"/>
              <a:t>Command &amp; General staff meeting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4553" y="1701801"/>
            <a:ext cx="3038951" cy="4936743"/>
          </a:xfrm>
        </p:spPr>
      </p:pic>
      <p:sp>
        <p:nvSpPr>
          <p:cNvPr id="6" name="Content Placeholder 2"/>
          <p:cNvSpPr txBox="1">
            <a:spLocks/>
          </p:cNvSpPr>
          <p:nvPr/>
        </p:nvSpPr>
        <p:spPr>
          <a:xfrm>
            <a:off x="685800" y="219456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Prior to Tactics Meeting</a:t>
            </a:r>
          </a:p>
          <a:p>
            <a:r>
              <a:rPr lang="en-US" dirty="0"/>
              <a:t>Facilitator:	PSC</a:t>
            </a:r>
          </a:p>
          <a:p>
            <a:r>
              <a:rPr lang="en-US" dirty="0"/>
              <a:t>Attendees:	IC/UC members, Command &amp; General Staff, Situation Unit Leader (SITL), DOCL, Communications Unit Leader (COML), Finance &amp; Administration Section Chief (FSC), and the Logistics Section Chief (LSC) (as needed)</a:t>
            </a:r>
          </a:p>
          <a:p>
            <a:pPr lvl="1"/>
            <a:r>
              <a:rPr lang="en-US" dirty="0"/>
              <a:t>AKA. - STRATEGY Meeting</a:t>
            </a:r>
          </a:p>
          <a:p>
            <a:pPr lvl="2"/>
            <a:r>
              <a:rPr lang="en-US" dirty="0"/>
              <a:t>The IC/UC will present their decisions and management direction to the Command &amp; General Staff. They should clarify &amp; help to ensure understanding among core members of the IMT the decisions, objectives, priorities, procedures, &amp; functional assignments that the IC/UC has agreed on (ICS 233-CG)</a:t>
            </a:r>
          </a:p>
        </p:txBody>
      </p:sp>
    </p:spTree>
    <p:extLst>
      <p:ext uri="{BB962C8B-B14F-4D97-AF65-F5344CB8AC3E}">
        <p14:creationId xmlns:p14="http://schemas.microsoft.com/office/powerpoint/2010/main" val="67502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7" name="Content Placeholder 2">
            <a:extLst>
              <a:ext uri="{FF2B5EF4-FFF2-40B4-BE49-F238E27FC236}">
                <a16:creationId xmlns:a16="http://schemas.microsoft.com/office/drawing/2014/main" id="{6FF02312-2AD6-419D-BEA6-9C05BFAC60F6}"/>
              </a:ext>
            </a:extLst>
          </p:cNvPr>
          <p:cNvSpPr txBox="1">
            <a:spLocks/>
          </p:cNvSpPr>
          <p:nvPr/>
        </p:nvSpPr>
        <p:spPr>
          <a:xfrm>
            <a:off x="804334" y="1003628"/>
            <a:ext cx="8448675" cy="55069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t>Command &amp; General Staff Meeting Agenda:</a:t>
            </a:r>
          </a:p>
          <a:p>
            <a:pPr lvl="1"/>
            <a:r>
              <a:rPr lang="en-US" dirty="0"/>
              <a:t>PSC brings meeting to order, conducts roll call, covers ground rules,  &amp; reviews the agenda</a:t>
            </a:r>
          </a:p>
          <a:p>
            <a:pPr lvl="1"/>
            <a:r>
              <a:rPr lang="en-US" dirty="0"/>
              <a:t>SITL conducts a situation status briefing</a:t>
            </a:r>
          </a:p>
          <a:p>
            <a:pPr lvl="1"/>
            <a:r>
              <a:rPr lang="en-US" dirty="0"/>
              <a:t>Safety Officer (SOFR) provides safety status briefing highlighting and near misses or injuries requiring medical attention beyond basic first aid and ICP safety issues</a:t>
            </a:r>
          </a:p>
          <a:p>
            <a:pPr lvl="1"/>
            <a:r>
              <a:rPr lang="en-US" dirty="0"/>
              <a:t>IC/UC:</a:t>
            </a:r>
          </a:p>
          <a:p>
            <a:pPr lvl="2"/>
            <a:r>
              <a:rPr lang="en-US" dirty="0"/>
              <a:t>Provides general comments</a:t>
            </a:r>
          </a:p>
          <a:p>
            <a:pPr lvl="2"/>
            <a:r>
              <a:rPr lang="en-US" dirty="0"/>
              <a:t>Reviews priorities, limitations, &amp; constraints. Review key decisions &amp; procedures. (if new or changed)</a:t>
            </a:r>
          </a:p>
          <a:p>
            <a:pPr lvl="2"/>
            <a:r>
              <a:rPr lang="en-US" dirty="0"/>
              <a:t>Discusses incident objectives</a:t>
            </a:r>
          </a:p>
          <a:p>
            <a:pPr lvl="2"/>
            <a:r>
              <a:rPr lang="en-US" dirty="0"/>
              <a:t>Reviews Critical Information Requirements (CIRs) and their time criticality</a:t>
            </a:r>
          </a:p>
          <a:p>
            <a:pPr lvl="2"/>
            <a:r>
              <a:rPr lang="en-US" dirty="0"/>
              <a:t>Assigns or reviews functional tasks/open actions (ICS 233-CG)</a:t>
            </a:r>
          </a:p>
          <a:p>
            <a:pPr lvl="1"/>
            <a:r>
              <a:rPr lang="en-US" dirty="0"/>
              <a:t>PSC facilitates open discussion to clarify priorities, objectives, assignments, issues, concerns, and open actions/tasks</a:t>
            </a:r>
          </a:p>
          <a:p>
            <a:pPr lvl="1"/>
            <a:r>
              <a:rPr lang="en-US" dirty="0"/>
              <a:t>IC/UC provides closing comments</a:t>
            </a:r>
          </a:p>
          <a:p>
            <a:pPr lvl="1"/>
            <a:r>
              <a:rPr lang="en-US" dirty="0"/>
              <a:t>PSC covers next meeting and planning process assignments</a:t>
            </a:r>
          </a:p>
          <a:p>
            <a:pPr marL="457200" lvl="1" indent="0">
              <a:buNone/>
            </a:pPr>
            <a:endParaRPr lang="en-US" dirty="0"/>
          </a:p>
        </p:txBody>
      </p:sp>
    </p:spTree>
    <p:extLst>
      <p:ext uri="{BB962C8B-B14F-4D97-AF65-F5344CB8AC3E}">
        <p14:creationId xmlns:p14="http://schemas.microsoft.com/office/powerpoint/2010/main" val="350592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E2C8F5-B35B-4728-AFAB-5111275C6C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69EB4E46-374D-4E57-9304-5B8EDFB8E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CC5E728D-A5F5-4956-8766-35B48E7983F1}"/>
              </a:ext>
            </a:extLst>
          </p:cNvPr>
          <p:cNvSpPr>
            <a:spLocks noGrp="1"/>
          </p:cNvSpPr>
          <p:nvPr>
            <p:ph type="title"/>
          </p:nvPr>
        </p:nvSpPr>
        <p:spPr>
          <a:xfrm>
            <a:off x="8266820" y="673240"/>
            <a:ext cx="3300981" cy="3446373"/>
          </a:xfrm>
          <a:noFill/>
          <a:ln w="19050">
            <a:noFill/>
            <a:prstDash val="dash"/>
          </a:ln>
        </p:spPr>
        <p:txBody>
          <a:bodyPr vert="horz" lIns="91440" tIns="45720" rIns="91440" bIns="45720" rtlCol="0" anchor="b">
            <a:normAutofit/>
          </a:bodyPr>
          <a:lstStyle/>
          <a:p>
            <a:pPr algn="l"/>
            <a:r>
              <a:rPr lang="en-US" sz="3400"/>
              <a:t>Sample command &amp; general staff (Strategy) meeting agenda</a:t>
            </a:r>
          </a:p>
        </p:txBody>
      </p:sp>
      <p:sp>
        <p:nvSpPr>
          <p:cNvPr id="13" name="Rectangle 12">
            <a:extLst>
              <a:ext uri="{FF2B5EF4-FFF2-40B4-BE49-F238E27FC236}">
                <a16:creationId xmlns:a16="http://schemas.microsoft.com/office/drawing/2014/main" id="{B695FF10-1FB8-436D-BD0A-5F0D9082A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15E1F5-1C97-418B-B8B1-A3457E5C3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946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3E7929B2-D163-40F0-A012-01126A98D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6638814" cy="5571072"/>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77FC7A-B558-4311-813C-7B775C28433B}"/>
              </a:ext>
            </a:extLst>
          </p:cNvPr>
          <p:cNvPicPr>
            <a:picLocks noChangeAspect="1"/>
          </p:cNvPicPr>
          <p:nvPr/>
        </p:nvPicPr>
        <p:blipFill>
          <a:blip r:embed="rId4"/>
          <a:stretch>
            <a:fillRect/>
          </a:stretch>
        </p:blipFill>
        <p:spPr>
          <a:xfrm>
            <a:off x="1471963" y="1286928"/>
            <a:ext cx="4981564" cy="4284145"/>
          </a:xfrm>
          <a:prstGeom prst="rect">
            <a:avLst/>
          </a:prstGeom>
        </p:spPr>
      </p:pic>
    </p:spTree>
    <p:extLst>
      <p:ext uri="{BB962C8B-B14F-4D97-AF65-F5344CB8AC3E}">
        <p14:creationId xmlns:p14="http://schemas.microsoft.com/office/powerpoint/2010/main" val="156408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8" name="Content Placeholder 2">
            <a:extLst>
              <a:ext uri="{FF2B5EF4-FFF2-40B4-BE49-F238E27FC236}">
                <a16:creationId xmlns:a16="http://schemas.microsoft.com/office/drawing/2014/main" id="{A641EA33-A868-41D0-9B6D-A328F1EC8FDD}"/>
              </a:ext>
            </a:extLst>
          </p:cNvPr>
          <p:cNvSpPr txBox="1">
            <a:spLocks/>
          </p:cNvSpPr>
          <p:nvPr/>
        </p:nvSpPr>
        <p:spPr>
          <a:xfrm>
            <a:off x="362012" y="329182"/>
            <a:ext cx="10446196" cy="5504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General Tasks</a:t>
            </a:r>
          </a:p>
          <a:p>
            <a:pPr lvl="1"/>
            <a:r>
              <a:rPr lang="en-US" dirty="0"/>
              <a:t>IC/UC</a:t>
            </a:r>
          </a:p>
          <a:p>
            <a:pPr lvl="2"/>
            <a:r>
              <a:rPr lang="en-US" dirty="0"/>
              <a:t>Reviews key decisions, priorities, constraints, limitations, Critical Information Requirements, objectives and procedures</a:t>
            </a:r>
          </a:p>
          <a:p>
            <a:pPr lvl="2"/>
            <a:r>
              <a:rPr lang="en-US" dirty="0"/>
              <a:t>Presents or reviews functional work assignments (tasks) to the Command &amp; General Staff</a:t>
            </a:r>
          </a:p>
          <a:p>
            <a:pPr lvl="2"/>
            <a:r>
              <a:rPr lang="en-US" dirty="0"/>
              <a:t>Reviews status of open actions &amp; work assignments (tasks) from previous meetings (ICS 233-CG)</a:t>
            </a:r>
          </a:p>
          <a:p>
            <a:pPr lvl="1"/>
            <a:r>
              <a:rPr lang="en-US" dirty="0"/>
              <a:t>Operations</a:t>
            </a:r>
          </a:p>
          <a:p>
            <a:pPr lvl="2"/>
            <a:r>
              <a:rPr lang="en-US" dirty="0"/>
              <a:t>Provides update on current operations</a:t>
            </a:r>
          </a:p>
          <a:p>
            <a:pPr lvl="1"/>
            <a:r>
              <a:rPr lang="en-US" dirty="0"/>
              <a:t>Planning</a:t>
            </a:r>
          </a:p>
          <a:p>
            <a:pPr lvl="2"/>
            <a:r>
              <a:rPr lang="en-US" dirty="0"/>
              <a:t>Facilitates and documents meeting</a:t>
            </a:r>
          </a:p>
          <a:p>
            <a:pPr lvl="2"/>
            <a:r>
              <a:rPr lang="en-US" dirty="0"/>
              <a:t>Sets up meeting room/area</a:t>
            </a:r>
          </a:p>
          <a:p>
            <a:pPr lvl="1"/>
            <a:r>
              <a:rPr lang="en-US" dirty="0"/>
              <a:t>Situation Unit Leader</a:t>
            </a:r>
          </a:p>
          <a:p>
            <a:pPr lvl="2"/>
            <a:r>
              <a:rPr lang="en-US" dirty="0"/>
              <a:t>Provides update on current situation &amp; incident complexity projections if available</a:t>
            </a:r>
          </a:p>
          <a:p>
            <a:pPr lvl="1"/>
            <a:r>
              <a:rPr lang="en-US" dirty="0"/>
              <a:t>Documentation Unit Leader</a:t>
            </a:r>
          </a:p>
          <a:p>
            <a:pPr lvl="2"/>
            <a:r>
              <a:rPr lang="en-US" dirty="0"/>
              <a:t>Documents meeting &amp; distributes meeting materials to all</a:t>
            </a:r>
          </a:p>
          <a:p>
            <a:pPr lvl="1"/>
            <a:endParaRPr lang="en-US" dirty="0"/>
          </a:p>
        </p:txBody>
      </p:sp>
    </p:spTree>
    <p:extLst>
      <p:ext uri="{BB962C8B-B14F-4D97-AF65-F5344CB8AC3E}">
        <p14:creationId xmlns:p14="http://schemas.microsoft.com/office/powerpoint/2010/main" val="1545453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246888" y="2490026"/>
            <a:ext cx="771525" cy="6334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96886" y="526629"/>
            <a:ext cx="9895114" cy="1293028"/>
          </a:xfrm>
        </p:spPr>
        <p:txBody>
          <a:bodyPr/>
          <a:lstStyle/>
          <a:p>
            <a:r>
              <a:rPr lang="en-US" b="1" dirty="0"/>
              <a:t>Preparing for the tactics meeting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48" y="1410887"/>
            <a:ext cx="3374136" cy="5381801"/>
          </a:xfrm>
        </p:spPr>
      </p:pic>
      <p:sp>
        <p:nvSpPr>
          <p:cNvPr id="6" name="Content Placeholder 2"/>
          <p:cNvSpPr txBox="1">
            <a:spLocks/>
          </p:cNvSpPr>
          <p:nvPr/>
        </p:nvSpPr>
        <p:spPr>
          <a:xfrm>
            <a:off x="4200525" y="2089724"/>
            <a:ext cx="7613523" cy="4241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Prior to the Tactics Meeting</a:t>
            </a:r>
          </a:p>
          <a:p>
            <a:r>
              <a:rPr lang="en-US" dirty="0"/>
              <a:t>Facilitator:	PSC facilitates process</a:t>
            </a:r>
          </a:p>
          <a:p>
            <a:r>
              <a:rPr lang="en-US" dirty="0"/>
              <a:t>Attendees:	None, this is not a meeting, but a period of time</a:t>
            </a:r>
          </a:p>
          <a:p>
            <a:pPr lvl="1"/>
            <a:r>
              <a:rPr lang="en-US" dirty="0"/>
              <a:t>During this phase of the Operational Planning Cycle, the OSC, Intelligence/Investigation Section Chief (ISC), and the PSC begin to work on preparing for the upcoming Tactics Meeting. They review objectives to determine those that are OSC &amp; ISC responsibility and consider Command priorities. They also develop the Operations section &amp; Intelligence/ Investigation (I/I) section organizational chart for the next operational period</a:t>
            </a:r>
          </a:p>
          <a:p>
            <a:pPr lvl="1"/>
            <a:endParaRPr lang="en-US" dirty="0"/>
          </a:p>
          <a:p>
            <a:pPr lvl="1"/>
            <a:endParaRPr lang="en-US" dirty="0"/>
          </a:p>
        </p:txBody>
      </p:sp>
    </p:spTree>
    <p:extLst>
      <p:ext uri="{BB962C8B-B14F-4D97-AF65-F5344CB8AC3E}">
        <p14:creationId xmlns:p14="http://schemas.microsoft.com/office/powerpoint/2010/main" val="84713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40000"/>
                <a:lumOff val="60000"/>
              </a:schemeClr>
            </a:gs>
            <a:gs pos="89000">
              <a:schemeClr val="accent4">
                <a:lumMod val="95000"/>
                <a:lumOff val="5000"/>
              </a:schemeClr>
            </a:gs>
            <a:gs pos="100000">
              <a:schemeClr val="accent4">
                <a:lumMod val="60000"/>
              </a:schemeClr>
            </a:gs>
          </a:gsLst>
          <a:lin ang="27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2" name="Rectangle 1">
            <a:extLst>
              <a:ext uri="{FF2B5EF4-FFF2-40B4-BE49-F238E27FC236}">
                <a16:creationId xmlns:a16="http://schemas.microsoft.com/office/drawing/2014/main" id="{04986E3A-E461-4804-968F-3717273D700C}"/>
              </a:ext>
            </a:extLst>
          </p:cNvPr>
          <p:cNvSpPr/>
          <p:nvPr/>
        </p:nvSpPr>
        <p:spPr>
          <a:xfrm>
            <a:off x="633983" y="706822"/>
            <a:ext cx="9222535" cy="2862322"/>
          </a:xfrm>
          <a:prstGeom prst="rect">
            <a:avLst/>
          </a:prstGeom>
        </p:spPr>
        <p:txBody>
          <a:bodyPr wrap="square">
            <a:spAutoFit/>
          </a:bodyPr>
          <a:lstStyle/>
          <a:p>
            <a:pPr marL="742950" lvl="1" indent="-285750">
              <a:buFont typeface="Arial" panose="020B0604020202020204" pitchFamily="34" charset="0"/>
              <a:buChar char="•"/>
            </a:pPr>
            <a:r>
              <a:rPr lang="en-US" dirty="0"/>
              <a:t>During this phase of the Operational Planning Cycle, the LSC and FSC begin to receive initial requests and begin sourcing resources for the next operational period</a:t>
            </a:r>
          </a:p>
          <a:p>
            <a:pPr marL="742950" lvl="1" indent="-285750">
              <a:buFont typeface="Arial" panose="020B0604020202020204" pitchFamily="34" charset="0"/>
              <a:buChar char="•"/>
            </a:pPr>
            <a:r>
              <a:rPr lang="en-US" dirty="0"/>
              <a:t>The SOFR should begin to develop the Incident Action Plan Safety Analysis (HICS 215a)</a:t>
            </a:r>
          </a:p>
          <a:p>
            <a:pPr marL="742950" lvl="1" indent="-285750">
              <a:buFont typeface="Arial" panose="020B0604020202020204" pitchFamily="34" charset="0"/>
              <a:buChar char="•"/>
            </a:pPr>
            <a:r>
              <a:rPr lang="en-US" dirty="0"/>
              <a:t>The PSC should facilitate &amp; support this entire process to ensure that the material, information, resources, etc. to be presented in the Tactics Meeting is organized &amp; accurate</a:t>
            </a:r>
          </a:p>
          <a:p>
            <a:pPr marL="742950" lvl="1" indent="-285750">
              <a:buFont typeface="Arial" panose="020B0604020202020204" pitchFamily="34" charset="0"/>
              <a:buChar char="•"/>
            </a:pPr>
            <a:r>
              <a:rPr lang="en-US" dirty="0"/>
              <a:t>OSC &amp; ISC should have a draft of identified requirements prior to the Tactics Meeting</a:t>
            </a:r>
          </a:p>
        </p:txBody>
      </p:sp>
    </p:spTree>
    <p:extLst>
      <p:ext uri="{BB962C8B-B14F-4D97-AF65-F5344CB8AC3E}">
        <p14:creationId xmlns:p14="http://schemas.microsoft.com/office/powerpoint/2010/main" val="377271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lumMod val="40000"/>
                <a:lumOff val="60000"/>
              </a:schemeClr>
            </a:gs>
            <a:gs pos="89000">
              <a:schemeClr val="accent4">
                <a:lumMod val="95000"/>
                <a:lumOff val="5000"/>
              </a:schemeClr>
            </a:gs>
            <a:gs pos="100000">
              <a:schemeClr val="accent4">
                <a:lumMod val="60000"/>
              </a:schemeClr>
            </a:gs>
          </a:gsLst>
          <a:lin ang="27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3B7D4ECC-E70E-4FD0-BD5C-1210E198B284}"/>
              </a:ext>
            </a:extLst>
          </p:cNvPr>
          <p:cNvSpPr txBox="1">
            <a:spLocks/>
          </p:cNvSpPr>
          <p:nvPr/>
        </p:nvSpPr>
        <p:spPr>
          <a:xfrm>
            <a:off x="144085" y="530350"/>
            <a:ext cx="10543032" cy="6327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t>General Tasks</a:t>
            </a:r>
          </a:p>
          <a:p>
            <a:pPr lvl="1"/>
            <a:r>
              <a:rPr lang="en-US" dirty="0"/>
              <a:t>Operations</a:t>
            </a:r>
          </a:p>
          <a:p>
            <a:pPr lvl="2"/>
            <a:r>
              <a:rPr lang="en-US" dirty="0"/>
              <a:t>Develops draft strategies &amp; tactics for each operationally oriented incident (ICS 234-CG)</a:t>
            </a:r>
          </a:p>
          <a:p>
            <a:pPr lvl="2"/>
            <a:r>
              <a:rPr lang="en-US" dirty="0"/>
              <a:t>Develops alternative and/or contingency strategies &amp; tactics</a:t>
            </a:r>
          </a:p>
          <a:p>
            <a:pPr lvl="2"/>
            <a:r>
              <a:rPr lang="en-US" dirty="0"/>
              <a:t>Outlines work assignments (tactics) &amp; required resources (ICS 215)</a:t>
            </a:r>
          </a:p>
          <a:p>
            <a:pPr lvl="2"/>
            <a:r>
              <a:rPr lang="en-US" dirty="0"/>
              <a:t>Develops/outlines Operations Section organization for next operational period</a:t>
            </a:r>
          </a:p>
          <a:p>
            <a:pPr lvl="1"/>
            <a:r>
              <a:rPr lang="en-US" dirty="0"/>
              <a:t>Safety Officer</a:t>
            </a:r>
          </a:p>
          <a:p>
            <a:pPr lvl="2"/>
            <a:r>
              <a:rPr lang="en-US" dirty="0"/>
              <a:t>Begins to develop HICS 215a</a:t>
            </a:r>
          </a:p>
          <a:p>
            <a:pPr lvl="1"/>
            <a:r>
              <a:rPr lang="en-US" dirty="0"/>
              <a:t>Planning</a:t>
            </a:r>
          </a:p>
          <a:p>
            <a:pPr lvl="2"/>
            <a:r>
              <a:rPr lang="en-US" dirty="0"/>
              <a:t>Facilitates processes</a:t>
            </a:r>
          </a:p>
          <a:p>
            <a:pPr lvl="2"/>
            <a:r>
              <a:rPr lang="en-US" dirty="0"/>
              <a:t>Reviews incident objectives and agrees on those that are the responsibility of the Operations Section to complete</a:t>
            </a:r>
          </a:p>
          <a:p>
            <a:pPr lvl="2"/>
            <a:r>
              <a:rPr lang="en-US" dirty="0"/>
              <a:t>Ensures tactical &amp; Field Observers (FOBS) resources are sufficient to meeting the IC/UC key information requirements</a:t>
            </a:r>
          </a:p>
          <a:p>
            <a:pPr lvl="2"/>
            <a:r>
              <a:rPr lang="en-US" dirty="0"/>
              <a:t>Ensures technical specialists are included &amp; prepared to contribute as appropriate</a:t>
            </a:r>
          </a:p>
          <a:p>
            <a:pPr lvl="2"/>
            <a:r>
              <a:rPr lang="en-US" dirty="0"/>
              <a:t>Presents situation information &amp; provides incident complexity projections</a:t>
            </a:r>
          </a:p>
          <a:p>
            <a:pPr lvl="1"/>
            <a:endParaRPr lang="en-US" dirty="0"/>
          </a:p>
          <a:p>
            <a:pPr lvl="1"/>
            <a:endParaRPr lang="en-US" dirty="0"/>
          </a:p>
          <a:p>
            <a:pPr lvl="1"/>
            <a:endParaRPr lang="en-US" dirty="0"/>
          </a:p>
        </p:txBody>
      </p:sp>
      <p:sp>
        <p:nvSpPr>
          <p:cNvPr id="7" name="Content Placeholder 2">
            <a:extLst>
              <a:ext uri="{FF2B5EF4-FFF2-40B4-BE49-F238E27FC236}">
                <a16:creationId xmlns:a16="http://schemas.microsoft.com/office/drawing/2014/main" id="{7163663D-F312-48A5-8004-0D04A7E6B0EB}"/>
              </a:ext>
            </a:extLst>
          </p:cNvPr>
          <p:cNvSpPr txBox="1">
            <a:spLocks/>
          </p:cNvSpPr>
          <p:nvPr/>
        </p:nvSpPr>
        <p:spPr>
          <a:xfrm>
            <a:off x="782636" y="4169664"/>
            <a:ext cx="8448675" cy="4443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192710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5023-5149-41FB-8471-7C2833DDCEAE}"/>
              </a:ext>
            </a:extLst>
          </p:cNvPr>
          <p:cNvSpPr>
            <a:spLocks noGrp="1"/>
          </p:cNvSpPr>
          <p:nvPr>
            <p:ph type="title"/>
          </p:nvPr>
        </p:nvSpPr>
        <p:spPr>
          <a:xfrm>
            <a:off x="643467" y="643468"/>
            <a:ext cx="10905066" cy="3618898"/>
          </a:xfrm>
        </p:spPr>
        <p:txBody>
          <a:bodyPr vert="horz" lIns="91440" tIns="45720" rIns="91440" bIns="45720" rtlCol="0" anchor="b">
            <a:normAutofit/>
          </a:bodyPr>
          <a:lstStyle/>
          <a:p>
            <a:pPr algn="ctr"/>
            <a:r>
              <a:rPr lang="en-US" sz="7200" b="1" dirty="0"/>
              <a:t>HICS 215A instructions</a:t>
            </a:r>
          </a:p>
        </p:txBody>
      </p:sp>
    </p:spTree>
    <p:extLst>
      <p:ext uri="{BB962C8B-B14F-4D97-AF65-F5344CB8AC3E}">
        <p14:creationId xmlns:p14="http://schemas.microsoft.com/office/powerpoint/2010/main" val="17296809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8954035" y="5953129"/>
            <a:ext cx="1023938" cy="1952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noFill/>
        </p:spPr>
        <p:txBody>
          <a:bodyPr/>
          <a:lstStyle/>
          <a:p>
            <a:r>
              <a:rPr lang="en-US" b="1" dirty="0"/>
              <a:t>notifications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4035" y="1681861"/>
            <a:ext cx="2914877" cy="4809427"/>
          </a:xfrm>
        </p:spPr>
      </p:pic>
      <p:sp>
        <p:nvSpPr>
          <p:cNvPr id="8" name="Content Placeholder 5"/>
          <p:cNvSpPr txBox="1">
            <a:spLocks/>
          </p:cNvSpPr>
          <p:nvPr/>
        </p:nvSpPr>
        <p:spPr>
          <a:xfrm>
            <a:off x="685800" y="219456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You may be notified &amp; you may notify in various ways</a:t>
            </a:r>
          </a:p>
          <a:p>
            <a:pPr lvl="1"/>
            <a:r>
              <a:rPr lang="en-US" dirty="0"/>
              <a:t>City/County Dispatcher</a:t>
            </a:r>
          </a:p>
          <a:p>
            <a:pPr lvl="2"/>
            <a:r>
              <a:rPr lang="en-US" dirty="0"/>
              <a:t>Government Agency</a:t>
            </a:r>
          </a:p>
          <a:p>
            <a:pPr lvl="3"/>
            <a:r>
              <a:rPr lang="en-US" dirty="0"/>
              <a:t>Emergency Management (EM)</a:t>
            </a:r>
          </a:p>
          <a:p>
            <a:pPr lvl="3"/>
            <a:r>
              <a:rPr lang="en-US" dirty="0"/>
              <a:t>Local Public Health (LPH)</a:t>
            </a:r>
          </a:p>
          <a:p>
            <a:pPr lvl="1"/>
            <a:r>
              <a:rPr lang="en-US" dirty="0"/>
              <a:t>Responsible Party</a:t>
            </a:r>
          </a:p>
          <a:p>
            <a:pPr lvl="2"/>
            <a:r>
              <a:rPr lang="en-US" dirty="0"/>
              <a:t>Gas/Electric company</a:t>
            </a:r>
          </a:p>
          <a:p>
            <a:pPr lvl="2"/>
            <a:r>
              <a:rPr lang="en-US" dirty="0"/>
              <a:t>Rail Road</a:t>
            </a:r>
          </a:p>
          <a:p>
            <a:pPr lvl="1"/>
            <a:r>
              <a:rPr lang="en-US" dirty="0"/>
              <a:t>Witness/By-Stander</a:t>
            </a:r>
          </a:p>
          <a:p>
            <a:pPr lvl="1"/>
            <a:r>
              <a:rPr lang="en-US" dirty="0"/>
              <a:t>News Agency</a:t>
            </a:r>
          </a:p>
          <a:p>
            <a:pPr lvl="1"/>
            <a:r>
              <a:rPr lang="en-US" dirty="0"/>
              <a:t>Victim/Patient/Family</a:t>
            </a:r>
          </a:p>
        </p:txBody>
      </p:sp>
    </p:spTree>
    <p:extLst>
      <p:ext uri="{BB962C8B-B14F-4D97-AF65-F5344CB8AC3E}">
        <p14:creationId xmlns:p14="http://schemas.microsoft.com/office/powerpoint/2010/main" val="169237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3B2253-906E-4EB8-BF59-733E72DDCC50}"/>
              </a:ext>
            </a:extLst>
          </p:cNvPr>
          <p:cNvPicPr>
            <a:picLocks noChangeAspect="1"/>
          </p:cNvPicPr>
          <p:nvPr/>
        </p:nvPicPr>
        <p:blipFill>
          <a:blip r:embed="rId5"/>
          <a:stretch>
            <a:fillRect/>
          </a:stretch>
        </p:blipFill>
        <p:spPr>
          <a:xfrm>
            <a:off x="584909" y="254673"/>
            <a:ext cx="8876900" cy="6420447"/>
          </a:xfrm>
          <a:prstGeom prst="rect">
            <a:avLst/>
          </a:prstGeom>
        </p:spPr>
      </p:pic>
    </p:spTree>
    <p:extLst>
      <p:ext uri="{BB962C8B-B14F-4D97-AF65-F5344CB8AC3E}">
        <p14:creationId xmlns:p14="http://schemas.microsoft.com/office/powerpoint/2010/main" val="357606802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5023-5149-41FB-8471-7C2833DDCEAE}"/>
              </a:ext>
            </a:extLst>
          </p:cNvPr>
          <p:cNvSpPr>
            <a:spLocks noGrp="1"/>
          </p:cNvSpPr>
          <p:nvPr>
            <p:ph type="title"/>
          </p:nvPr>
        </p:nvSpPr>
        <p:spPr>
          <a:xfrm>
            <a:off x="643467" y="643468"/>
            <a:ext cx="10905066" cy="3618898"/>
          </a:xfrm>
        </p:spPr>
        <p:txBody>
          <a:bodyPr vert="horz" lIns="91440" tIns="45720" rIns="91440" bIns="45720" rtlCol="0" anchor="b">
            <a:normAutofit/>
          </a:bodyPr>
          <a:lstStyle/>
          <a:p>
            <a:pPr algn="ctr"/>
            <a:r>
              <a:rPr lang="en-US" sz="7200" b="1" dirty="0"/>
              <a:t>HICS 215</a:t>
            </a:r>
            <a:br>
              <a:rPr lang="en-US" sz="7200" b="1" dirty="0"/>
            </a:br>
            <a:r>
              <a:rPr lang="en-US" sz="7200" b="1" dirty="0"/>
              <a:t> instructions</a:t>
            </a:r>
          </a:p>
        </p:txBody>
      </p:sp>
    </p:spTree>
    <p:extLst>
      <p:ext uri="{BB962C8B-B14F-4D97-AF65-F5344CB8AC3E}">
        <p14:creationId xmlns:p14="http://schemas.microsoft.com/office/powerpoint/2010/main" val="361264380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02A6667-D0FD-4389-93C9-30379A87AFFA}"/>
              </a:ext>
            </a:extLst>
          </p:cNvPr>
          <p:cNvPicPr>
            <a:picLocks noChangeAspect="1"/>
          </p:cNvPicPr>
          <p:nvPr/>
        </p:nvPicPr>
        <p:blipFill>
          <a:blip r:embed="rId5"/>
          <a:stretch>
            <a:fillRect/>
          </a:stretch>
        </p:blipFill>
        <p:spPr>
          <a:xfrm>
            <a:off x="491291" y="374785"/>
            <a:ext cx="8396470" cy="6108429"/>
          </a:xfrm>
          <a:prstGeom prst="rect">
            <a:avLst/>
          </a:prstGeom>
        </p:spPr>
      </p:pic>
    </p:spTree>
    <p:extLst>
      <p:ext uri="{BB962C8B-B14F-4D97-AF65-F5344CB8AC3E}">
        <p14:creationId xmlns:p14="http://schemas.microsoft.com/office/powerpoint/2010/main" val="363649389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5023-5149-41FB-8471-7C2833DDCEAE}"/>
              </a:ext>
            </a:extLst>
          </p:cNvPr>
          <p:cNvSpPr>
            <a:spLocks noGrp="1"/>
          </p:cNvSpPr>
          <p:nvPr>
            <p:ph type="title"/>
          </p:nvPr>
        </p:nvSpPr>
        <p:spPr>
          <a:xfrm>
            <a:off x="643467" y="643468"/>
            <a:ext cx="10905066" cy="3618898"/>
          </a:xfrm>
        </p:spPr>
        <p:txBody>
          <a:bodyPr vert="horz" lIns="91440" tIns="45720" rIns="91440" bIns="45720" rtlCol="0" anchor="b">
            <a:normAutofit/>
          </a:bodyPr>
          <a:lstStyle/>
          <a:p>
            <a:pPr algn="ctr"/>
            <a:r>
              <a:rPr lang="en-US" sz="7200" b="1" dirty="0"/>
              <a:t>ICS 234-CG</a:t>
            </a:r>
            <a:br>
              <a:rPr lang="en-US" sz="7200" b="1" dirty="0"/>
            </a:br>
            <a:r>
              <a:rPr lang="en-US" sz="7200" b="1" dirty="0"/>
              <a:t> instructions</a:t>
            </a:r>
          </a:p>
        </p:txBody>
      </p:sp>
    </p:spTree>
    <p:extLst>
      <p:ext uri="{BB962C8B-B14F-4D97-AF65-F5344CB8AC3E}">
        <p14:creationId xmlns:p14="http://schemas.microsoft.com/office/powerpoint/2010/main" val="361443233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1715F93-94ED-4914-B9F5-14854B808F85}"/>
              </a:ext>
            </a:extLst>
          </p:cNvPr>
          <p:cNvPicPr>
            <a:picLocks noChangeAspect="1"/>
          </p:cNvPicPr>
          <p:nvPr/>
        </p:nvPicPr>
        <p:blipFill>
          <a:blip r:embed="rId5"/>
          <a:stretch>
            <a:fillRect/>
          </a:stretch>
        </p:blipFill>
        <p:spPr>
          <a:xfrm>
            <a:off x="1353341" y="228600"/>
            <a:ext cx="4515691" cy="6400800"/>
          </a:xfrm>
          <a:prstGeom prst="rect">
            <a:avLst/>
          </a:prstGeom>
        </p:spPr>
      </p:pic>
    </p:spTree>
    <p:extLst>
      <p:ext uri="{BB962C8B-B14F-4D97-AF65-F5344CB8AC3E}">
        <p14:creationId xmlns:p14="http://schemas.microsoft.com/office/powerpoint/2010/main" val="272296519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8B5AA1-5B73-400C-9038-C7FDB62233AB}"/>
              </a:ext>
            </a:extLst>
          </p:cNvPr>
          <p:cNvSpPr/>
          <p:nvPr/>
        </p:nvSpPr>
        <p:spPr>
          <a:xfrm>
            <a:off x="9002141" y="573872"/>
            <a:ext cx="933450" cy="5416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b="1" dirty="0"/>
              <a:t>Tactics Meeting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8104" y="343693"/>
            <a:ext cx="3443896" cy="6349715"/>
          </a:xfrm>
        </p:spPr>
      </p:pic>
      <p:sp>
        <p:nvSpPr>
          <p:cNvPr id="5" name="Content Placeholder 2"/>
          <p:cNvSpPr txBox="1">
            <a:spLocks/>
          </p:cNvSpPr>
          <p:nvPr/>
        </p:nvSpPr>
        <p:spPr>
          <a:xfrm>
            <a:off x="299429" y="1920240"/>
            <a:ext cx="8448675" cy="4024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Prior to Planning Meeting</a:t>
            </a:r>
          </a:p>
          <a:p>
            <a:r>
              <a:rPr lang="en-US" dirty="0"/>
              <a:t>Facilitator:	PSC</a:t>
            </a:r>
          </a:p>
          <a:p>
            <a:r>
              <a:rPr lang="en-US" dirty="0"/>
              <a:t>Attendees:	PSC, OSC, ISC, LSC, FSC, Resource Unit Leader 			(RESL), SITL, SOFR, DOCL, COML, Technical 			Specialist (THSP) as needed</a:t>
            </a:r>
          </a:p>
          <a:p>
            <a:pPr lvl="1"/>
            <a:r>
              <a:rPr lang="en-US" dirty="0"/>
              <a:t>This 30-minute meeting produces operational input needed to support the IAP. The OSC &amp; ISC may present the strategies &amp; tactics for each operational objective (ICS 234-CG) along with the draft work assignments (tactics) &amp; required resources (ICS 215) as well as the proposed Section organization chart. The SOFR will present the Safety Plan (HICS 215a). OSC, ISC, &amp; PSC will solicit input to refine these draft products for full approval at the Planning Meeting</a:t>
            </a:r>
          </a:p>
        </p:txBody>
      </p:sp>
    </p:spTree>
    <p:extLst>
      <p:ext uri="{BB962C8B-B14F-4D97-AF65-F5344CB8AC3E}">
        <p14:creationId xmlns:p14="http://schemas.microsoft.com/office/powerpoint/2010/main" val="1380420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7" name="Content Placeholder 2">
            <a:extLst>
              <a:ext uri="{FF2B5EF4-FFF2-40B4-BE49-F238E27FC236}">
                <a16:creationId xmlns:a16="http://schemas.microsoft.com/office/drawing/2014/main" id="{F90846CE-C0F9-45B6-925C-F7EEAFBDBEFC}"/>
              </a:ext>
            </a:extLst>
          </p:cNvPr>
          <p:cNvSpPr txBox="1">
            <a:spLocks/>
          </p:cNvSpPr>
          <p:nvPr/>
        </p:nvSpPr>
        <p:spPr>
          <a:xfrm>
            <a:off x="1124712" y="1416937"/>
            <a:ext cx="8448675" cy="40241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b="1" dirty="0"/>
              <a:t>Tactics Meeting Agenda:</a:t>
            </a:r>
          </a:p>
          <a:p>
            <a:pPr lvl="1"/>
            <a:r>
              <a:rPr lang="en-US" sz="2200" dirty="0"/>
              <a:t>PSC brings meeting to order, conducts roll call, covers ground rules, and reviews agenda</a:t>
            </a:r>
          </a:p>
          <a:p>
            <a:pPr lvl="1"/>
            <a:r>
              <a:rPr lang="en-US" sz="2200" dirty="0"/>
              <a:t>SITL reviews the current and projected incident situation</a:t>
            </a:r>
          </a:p>
          <a:p>
            <a:pPr lvl="1"/>
            <a:r>
              <a:rPr lang="en-US" sz="2200" dirty="0"/>
              <a:t>PSC reviews incident operational objectives</a:t>
            </a:r>
          </a:p>
          <a:p>
            <a:pPr lvl="1"/>
            <a:r>
              <a:rPr lang="en-US" sz="2200" dirty="0"/>
              <a:t>OSC reviews the Work Analysis Matrix (ICS 234) strategies &amp; tactics</a:t>
            </a:r>
          </a:p>
          <a:p>
            <a:pPr lvl="1"/>
            <a:r>
              <a:rPr lang="en-US" sz="2200" dirty="0"/>
              <a:t>OSC reviews and/or completes the Operational Planning Worksheet (ICS 215) which addresses work assignments, resource commitments, contingencies, &amp; needed support facilities (e.g., staging area)</a:t>
            </a:r>
          </a:p>
          <a:p>
            <a:pPr lvl="1"/>
            <a:r>
              <a:rPr lang="en-US" sz="2200" dirty="0"/>
              <a:t>OSC reviews and/or completes Operations Section organization chart</a:t>
            </a:r>
          </a:p>
        </p:txBody>
      </p:sp>
    </p:spTree>
    <p:extLst>
      <p:ext uri="{BB962C8B-B14F-4D97-AF65-F5344CB8AC3E}">
        <p14:creationId xmlns:p14="http://schemas.microsoft.com/office/powerpoint/2010/main" val="2519197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0CD9090C-670C-49CD-9ECC-DC2EFA0A1724}"/>
              </a:ext>
            </a:extLst>
          </p:cNvPr>
          <p:cNvSpPr txBox="1">
            <a:spLocks/>
          </p:cNvSpPr>
          <p:nvPr/>
        </p:nvSpPr>
        <p:spPr>
          <a:xfrm>
            <a:off x="182880" y="630827"/>
            <a:ext cx="11027664" cy="559634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Agenda – continued</a:t>
            </a:r>
          </a:p>
          <a:p>
            <a:pPr lvl="1"/>
            <a:r>
              <a:rPr lang="en-US" dirty="0"/>
              <a:t>ISC reviews the Work Analysis Matrix (ICS 234-CG) strategies &amp; Tactics</a:t>
            </a:r>
          </a:p>
          <a:p>
            <a:pPr lvl="1"/>
            <a:r>
              <a:rPr lang="en-US" dirty="0"/>
              <a:t>ISC reviews and/or completes the Operational Planning Worksheet (ICS 215) addressing work assignments, resource commitments, contingencies, &amp; needed support facilities</a:t>
            </a:r>
          </a:p>
          <a:p>
            <a:pPr lvl="1"/>
            <a:r>
              <a:rPr lang="en-US" dirty="0"/>
              <a:t>ISC reviews and/or completes I/I Section organizational chart</a:t>
            </a:r>
          </a:p>
          <a:p>
            <a:pPr lvl="1"/>
            <a:r>
              <a:rPr lang="en-US" dirty="0"/>
              <a:t>PSC validates linkage between tactics &amp; operational objectives</a:t>
            </a:r>
          </a:p>
          <a:p>
            <a:pPr lvl="1"/>
            <a:r>
              <a:rPr lang="en-US" dirty="0"/>
              <a:t>RESL identifies needed tactical resources</a:t>
            </a:r>
          </a:p>
          <a:p>
            <a:pPr lvl="1"/>
            <a:r>
              <a:rPr lang="en-US" dirty="0"/>
              <a:t>SOFR reviews and/or competes the IAP Safety Analysis (HICS 215a) and identifies &amp; resolves critical safety issues</a:t>
            </a:r>
          </a:p>
          <a:p>
            <a:pPr lvl="1"/>
            <a:r>
              <a:rPr lang="en-US" dirty="0"/>
              <a:t>LSC discusses &amp; resolves any logistical issues</a:t>
            </a:r>
          </a:p>
          <a:p>
            <a:pPr lvl="1"/>
            <a:r>
              <a:rPr lang="en-US" dirty="0"/>
              <a:t>FSC discusses &amp; resolves and finance issues</a:t>
            </a:r>
          </a:p>
          <a:p>
            <a:pPr lvl="1"/>
            <a:r>
              <a:rPr lang="en-US" dirty="0"/>
              <a:t>PSC reviews functional task/open actions using the Incident Open Action Tracker (ICS 233-CG)</a:t>
            </a:r>
          </a:p>
          <a:p>
            <a:pPr lvl="1"/>
            <a:r>
              <a:rPr lang="en-US" dirty="0"/>
              <a:t>PSC covers next meeting &amp; planning process assignments</a:t>
            </a:r>
          </a:p>
          <a:p>
            <a:pPr lvl="1"/>
            <a:endParaRPr lang="en-US" dirty="0"/>
          </a:p>
          <a:p>
            <a:pPr lvl="1"/>
            <a:endParaRPr lang="en-US" dirty="0"/>
          </a:p>
        </p:txBody>
      </p:sp>
    </p:spTree>
    <p:extLst>
      <p:ext uri="{BB962C8B-B14F-4D97-AF65-F5344CB8AC3E}">
        <p14:creationId xmlns:p14="http://schemas.microsoft.com/office/powerpoint/2010/main" val="1571569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E2C8F5-B35B-4728-AFAB-5111275C6C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69EB4E46-374D-4E57-9304-5B8EDFB8E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CC5E728D-A5F5-4956-8766-35B48E7983F1}"/>
              </a:ext>
            </a:extLst>
          </p:cNvPr>
          <p:cNvSpPr>
            <a:spLocks noGrp="1"/>
          </p:cNvSpPr>
          <p:nvPr>
            <p:ph type="title"/>
          </p:nvPr>
        </p:nvSpPr>
        <p:spPr>
          <a:xfrm>
            <a:off x="8266820" y="673240"/>
            <a:ext cx="3300981" cy="3446373"/>
          </a:xfrm>
          <a:noFill/>
          <a:ln w="19050">
            <a:noFill/>
            <a:prstDash val="dash"/>
          </a:ln>
        </p:spPr>
        <p:txBody>
          <a:bodyPr vert="horz" lIns="91440" tIns="45720" rIns="91440" bIns="45720" rtlCol="0" anchor="b">
            <a:normAutofit/>
          </a:bodyPr>
          <a:lstStyle/>
          <a:p>
            <a:pPr algn="l"/>
            <a:r>
              <a:rPr lang="en-US" sz="3400" dirty="0"/>
              <a:t>Sample Tactics</a:t>
            </a:r>
            <a:br>
              <a:rPr lang="en-US" sz="3400" dirty="0"/>
            </a:br>
            <a:r>
              <a:rPr lang="en-US" sz="3400" dirty="0"/>
              <a:t>meeting agenda</a:t>
            </a:r>
          </a:p>
        </p:txBody>
      </p:sp>
      <p:sp>
        <p:nvSpPr>
          <p:cNvPr id="13" name="Rectangle 12">
            <a:extLst>
              <a:ext uri="{FF2B5EF4-FFF2-40B4-BE49-F238E27FC236}">
                <a16:creationId xmlns:a16="http://schemas.microsoft.com/office/drawing/2014/main" id="{B695FF10-1FB8-436D-BD0A-5F0D9082A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15E1F5-1C97-418B-B8B1-A3457E5C3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946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3E7929B2-D163-40F0-A012-01126A98D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6638814" cy="5571072"/>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a:extLst>
              <a:ext uri="{FF2B5EF4-FFF2-40B4-BE49-F238E27FC236}">
                <a16:creationId xmlns:a16="http://schemas.microsoft.com/office/drawing/2014/main" id="{F8DD92EC-F8EC-4731-920A-10E1B94E6F78}"/>
              </a:ext>
            </a:extLst>
          </p:cNvPr>
          <p:cNvPicPr>
            <a:picLocks noGrp="1" noChangeAspect="1"/>
          </p:cNvPicPr>
          <p:nvPr>
            <p:ph idx="1"/>
          </p:nvPr>
        </p:nvPicPr>
        <p:blipFill>
          <a:blip r:embed="rId5"/>
          <a:stretch>
            <a:fillRect/>
          </a:stretch>
        </p:blipFill>
        <p:spPr>
          <a:xfrm>
            <a:off x="1732032" y="731520"/>
            <a:ext cx="4482714" cy="5266944"/>
          </a:xfrm>
          <a:prstGeom prst="rect">
            <a:avLst/>
          </a:prstGeom>
        </p:spPr>
      </p:pic>
    </p:spTree>
    <p:extLst>
      <p:ext uri="{BB962C8B-B14F-4D97-AF65-F5344CB8AC3E}">
        <p14:creationId xmlns:p14="http://schemas.microsoft.com/office/powerpoint/2010/main" val="365018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00D58A56-2DD0-4786-B982-83BBB7DE4258}"/>
              </a:ext>
            </a:extLst>
          </p:cNvPr>
          <p:cNvSpPr txBox="1">
            <a:spLocks/>
          </p:cNvSpPr>
          <p:nvPr/>
        </p:nvSpPr>
        <p:spPr>
          <a:xfrm>
            <a:off x="546689" y="398723"/>
            <a:ext cx="10096927" cy="60605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t>General Tasks</a:t>
            </a:r>
          </a:p>
          <a:p>
            <a:pPr lvl="1"/>
            <a:r>
              <a:rPr lang="en-US" dirty="0"/>
              <a:t>Operations</a:t>
            </a:r>
          </a:p>
          <a:p>
            <a:pPr lvl="2"/>
            <a:r>
              <a:rPr lang="en-US" dirty="0"/>
              <a:t>Briefs current operations</a:t>
            </a:r>
          </a:p>
          <a:p>
            <a:pPr lvl="2"/>
            <a:r>
              <a:rPr lang="en-US" dirty="0"/>
              <a:t>Presents strategies, tactics, &amp; resource needs using ICS 215</a:t>
            </a:r>
          </a:p>
          <a:p>
            <a:pPr lvl="2"/>
            <a:r>
              <a:rPr lang="en-US" dirty="0"/>
              <a:t>Identifies alternative strategies</a:t>
            </a:r>
          </a:p>
          <a:p>
            <a:pPr lvl="2"/>
            <a:r>
              <a:rPr lang="en-US" dirty="0"/>
              <a:t>Present Operations Section organization</a:t>
            </a:r>
          </a:p>
          <a:p>
            <a:pPr lvl="1"/>
            <a:r>
              <a:rPr lang="en-US" dirty="0"/>
              <a:t>Planning</a:t>
            </a:r>
          </a:p>
          <a:p>
            <a:pPr lvl="2"/>
            <a:r>
              <a:rPr lang="en-US" dirty="0"/>
              <a:t>Sets up meeting room</a:t>
            </a:r>
          </a:p>
          <a:p>
            <a:pPr lvl="2"/>
            <a:r>
              <a:rPr lang="en-US" dirty="0"/>
              <a:t>Facilitates &amp; documents meeting</a:t>
            </a:r>
          </a:p>
          <a:p>
            <a:pPr lvl="2"/>
            <a:r>
              <a:rPr lang="en-US" dirty="0"/>
              <a:t>Presents current situation &amp; provides projections</a:t>
            </a:r>
          </a:p>
          <a:p>
            <a:pPr lvl="2"/>
            <a:r>
              <a:rPr lang="en-US" dirty="0"/>
              <a:t>Presents resource status</a:t>
            </a:r>
          </a:p>
          <a:p>
            <a:pPr lvl="1"/>
            <a:r>
              <a:rPr lang="en-US" dirty="0"/>
              <a:t>Safety</a:t>
            </a:r>
          </a:p>
          <a:p>
            <a:pPr lvl="2"/>
            <a:r>
              <a:rPr lang="en-US" dirty="0"/>
              <a:t>Identifies potential hazards &amp; recommends mitigation measures</a:t>
            </a:r>
          </a:p>
          <a:p>
            <a:pPr lvl="2"/>
            <a:r>
              <a:rPr lang="en-US" dirty="0"/>
              <a:t>Presents ISC 215</a:t>
            </a:r>
          </a:p>
          <a:p>
            <a:pPr lvl="1"/>
            <a:r>
              <a:rPr lang="en-US" dirty="0"/>
              <a:t>Logistics</a:t>
            </a:r>
          </a:p>
          <a:p>
            <a:pPr lvl="2"/>
            <a:r>
              <a:rPr lang="en-US" dirty="0"/>
              <a:t>Contributes logistics information as necessary</a:t>
            </a:r>
          </a:p>
          <a:p>
            <a:pPr lvl="2"/>
            <a:r>
              <a:rPr lang="en-US" dirty="0"/>
              <a:t>Determines support requirements based on the ISC 215 (e.g., facilities &amp; infrastructure)</a:t>
            </a:r>
          </a:p>
          <a:p>
            <a:pPr lvl="2"/>
            <a:r>
              <a:rPr lang="en-US" dirty="0"/>
              <a:t>Prepares to order resources</a:t>
            </a:r>
          </a:p>
          <a:p>
            <a:pPr lvl="1"/>
            <a:r>
              <a:rPr lang="en-US" dirty="0"/>
              <a:t>Finance/Admin</a:t>
            </a:r>
          </a:p>
          <a:p>
            <a:pPr lvl="2"/>
            <a:r>
              <a:rPr lang="en-US" dirty="0"/>
              <a:t>Contribute finance &amp; administration information as necessary</a:t>
            </a:r>
          </a:p>
          <a:p>
            <a:pPr lvl="1"/>
            <a:endParaRPr lang="en-US" dirty="0"/>
          </a:p>
        </p:txBody>
      </p:sp>
    </p:spTree>
    <p:extLst>
      <p:ext uri="{BB962C8B-B14F-4D97-AF65-F5344CB8AC3E}">
        <p14:creationId xmlns:p14="http://schemas.microsoft.com/office/powerpoint/2010/main" val="386856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652049" y="5261183"/>
            <a:ext cx="1379983" cy="54245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5551" y="1054359"/>
            <a:ext cx="7377405" cy="1091643"/>
          </a:xfrm>
        </p:spPr>
        <p:txBody>
          <a:bodyPr>
            <a:normAutofit fontScale="90000"/>
          </a:bodyPr>
          <a:lstStyle/>
          <a:p>
            <a:r>
              <a:rPr lang="en-US" b="1" dirty="0"/>
              <a:t>Initial response &amp; assessment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2050" y="335771"/>
            <a:ext cx="3878619" cy="6186458"/>
          </a:xfrm>
        </p:spPr>
      </p:pic>
      <p:sp>
        <p:nvSpPr>
          <p:cNvPr id="6" name="Content Placeholder 5"/>
          <p:cNvSpPr txBox="1">
            <a:spLocks/>
          </p:cNvSpPr>
          <p:nvPr/>
        </p:nvSpPr>
        <p:spPr>
          <a:xfrm>
            <a:off x="371912" y="2146002"/>
            <a:ext cx="6961950" cy="3515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lnSpc>
                <a:spcPct val="100000"/>
              </a:lnSpc>
            </a:pPr>
            <a:r>
              <a:rPr lang="en-US" dirty="0"/>
              <a:t>Activate Incident Command (if necessary) and notify members of the team.</a:t>
            </a:r>
          </a:p>
          <a:p>
            <a:pPr marL="457200" lvl="1" indent="0">
              <a:lnSpc>
                <a:spcPct val="100000"/>
              </a:lnSpc>
              <a:buNone/>
            </a:pPr>
            <a:endParaRPr lang="en-US" dirty="0"/>
          </a:p>
          <a:p>
            <a:pPr lvl="2">
              <a:lnSpc>
                <a:spcPct val="100000"/>
              </a:lnSpc>
            </a:pPr>
            <a:r>
              <a:rPr lang="en-US" dirty="0"/>
              <a:t>Key Initial Players</a:t>
            </a:r>
          </a:p>
          <a:p>
            <a:pPr lvl="3">
              <a:lnSpc>
                <a:spcPct val="100000"/>
              </a:lnSpc>
            </a:pPr>
            <a:r>
              <a:rPr lang="en-US" dirty="0"/>
              <a:t>IC – Incident Commander</a:t>
            </a:r>
          </a:p>
          <a:p>
            <a:pPr lvl="3">
              <a:lnSpc>
                <a:spcPct val="100000"/>
              </a:lnSpc>
            </a:pPr>
            <a:r>
              <a:rPr lang="en-US" dirty="0"/>
              <a:t>OSC – Operations Sections Chief</a:t>
            </a:r>
          </a:p>
          <a:p>
            <a:pPr lvl="3">
              <a:lnSpc>
                <a:spcPct val="100000"/>
              </a:lnSpc>
            </a:pPr>
            <a:r>
              <a:rPr lang="en-US" dirty="0"/>
              <a:t>LOFR – Liaison Officer</a:t>
            </a:r>
          </a:p>
        </p:txBody>
      </p:sp>
    </p:spTree>
    <p:extLst>
      <p:ext uri="{BB962C8B-B14F-4D97-AF65-F5344CB8AC3E}">
        <p14:creationId xmlns:p14="http://schemas.microsoft.com/office/powerpoint/2010/main" val="3800489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6D60BD-2228-4B6E-AC5E-E4C5FD170D67}"/>
              </a:ext>
            </a:extLst>
          </p:cNvPr>
          <p:cNvSpPr/>
          <p:nvPr/>
        </p:nvSpPr>
        <p:spPr>
          <a:xfrm>
            <a:off x="10356783" y="2088682"/>
            <a:ext cx="741145" cy="6352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9896" y="2093530"/>
            <a:ext cx="2523055" cy="4024125"/>
          </a:xfrm>
        </p:spPr>
      </p:pic>
      <p:sp>
        <p:nvSpPr>
          <p:cNvPr id="2" name="Title 1"/>
          <p:cNvSpPr>
            <a:spLocks noGrp="1"/>
          </p:cNvSpPr>
          <p:nvPr>
            <p:ph type="title"/>
          </p:nvPr>
        </p:nvSpPr>
        <p:spPr>
          <a:xfrm>
            <a:off x="1010653" y="764373"/>
            <a:ext cx="10495547" cy="1293028"/>
          </a:xfrm>
        </p:spPr>
        <p:txBody>
          <a:bodyPr/>
          <a:lstStyle/>
          <a:p>
            <a:r>
              <a:rPr lang="en-US" dirty="0"/>
              <a:t>PREPARING FOR THE PLANNING MEETING</a:t>
            </a:r>
          </a:p>
        </p:txBody>
      </p:sp>
      <p:sp>
        <p:nvSpPr>
          <p:cNvPr id="5" name="Content Placeholder 2"/>
          <p:cNvSpPr txBox="1">
            <a:spLocks/>
          </p:cNvSpPr>
          <p:nvPr/>
        </p:nvSpPr>
        <p:spPr>
          <a:xfrm>
            <a:off x="299049" y="2406315"/>
            <a:ext cx="8710963"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Prior to the Planning Meeting</a:t>
            </a:r>
          </a:p>
          <a:p>
            <a:r>
              <a:rPr lang="en-US" dirty="0"/>
              <a:t>Facilitator:	PSC facilitates process</a:t>
            </a:r>
          </a:p>
          <a:p>
            <a:r>
              <a:rPr lang="en-US" dirty="0"/>
              <a:t>Attendees:	None, this is not a meeting, but a period of time</a:t>
            </a:r>
          </a:p>
          <a:p>
            <a:pPr lvl="1"/>
            <a:r>
              <a:rPr lang="en-US" dirty="0"/>
              <a:t>During this phase, the Command &amp; General Staff prepare for the upcoming Planning Meeting. The PSC ensures the material, information, resources, etc., used or discussed in the Planning Meeting are prepared for presentation during the meeting.</a:t>
            </a:r>
          </a:p>
        </p:txBody>
      </p:sp>
    </p:spTree>
    <p:extLst>
      <p:ext uri="{BB962C8B-B14F-4D97-AF65-F5344CB8AC3E}">
        <p14:creationId xmlns:p14="http://schemas.microsoft.com/office/powerpoint/2010/main" val="3809865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40000"/>
                <a:lumOff val="60000"/>
              </a:schemeClr>
            </a:gs>
            <a:gs pos="93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E63DDDD6-E579-4277-9B82-5F04898A497A}"/>
              </a:ext>
            </a:extLst>
          </p:cNvPr>
          <p:cNvSpPr txBox="1">
            <a:spLocks/>
          </p:cNvSpPr>
          <p:nvPr/>
        </p:nvSpPr>
        <p:spPr>
          <a:xfrm>
            <a:off x="442414" y="292161"/>
            <a:ext cx="10457234" cy="65658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t>General Tasks</a:t>
            </a:r>
          </a:p>
          <a:p>
            <a:pPr lvl="1"/>
            <a:r>
              <a:rPr lang="en-US" dirty="0"/>
              <a:t>Command</a:t>
            </a:r>
          </a:p>
          <a:p>
            <a:pPr lvl="2"/>
            <a:r>
              <a:rPr lang="en-US" dirty="0"/>
              <a:t>Prepares further guidance/clarification</a:t>
            </a:r>
          </a:p>
          <a:p>
            <a:pPr lvl="2"/>
            <a:r>
              <a:rPr lang="en-US" dirty="0"/>
              <a:t>Meets informally with appropriate staff as appropriate</a:t>
            </a:r>
          </a:p>
          <a:p>
            <a:pPr lvl="1"/>
            <a:r>
              <a:rPr lang="en-US" dirty="0"/>
              <a:t>Operations</a:t>
            </a:r>
          </a:p>
          <a:p>
            <a:pPr lvl="2"/>
            <a:r>
              <a:rPr lang="en-US" dirty="0"/>
              <a:t>Prepares ongoing operations update</a:t>
            </a:r>
          </a:p>
          <a:p>
            <a:pPr lvl="2"/>
            <a:r>
              <a:rPr lang="en-US" dirty="0"/>
              <a:t>Prepares final draft of ICS 215</a:t>
            </a:r>
          </a:p>
          <a:p>
            <a:pPr lvl="2"/>
            <a:r>
              <a:rPr lang="en-US" dirty="0"/>
              <a:t>Coordinated with other staff as needed</a:t>
            </a:r>
          </a:p>
          <a:p>
            <a:pPr lvl="1"/>
            <a:r>
              <a:rPr lang="en-US" dirty="0"/>
              <a:t>Finance/Admin</a:t>
            </a:r>
          </a:p>
          <a:p>
            <a:pPr lvl="2"/>
            <a:r>
              <a:rPr lang="en-US" dirty="0"/>
              <a:t>Prepared for Planning Meeting</a:t>
            </a:r>
          </a:p>
          <a:p>
            <a:pPr lvl="2"/>
            <a:r>
              <a:rPr lang="en-US" dirty="0"/>
              <a:t>Verifies financial &amp; Administrative requirements</a:t>
            </a:r>
          </a:p>
          <a:p>
            <a:pPr lvl="1"/>
            <a:r>
              <a:rPr lang="en-US" dirty="0"/>
              <a:t>Planning</a:t>
            </a:r>
          </a:p>
          <a:p>
            <a:pPr lvl="2"/>
            <a:r>
              <a:rPr lang="en-US" dirty="0"/>
              <a:t>Sets up meeting room/space</a:t>
            </a:r>
          </a:p>
          <a:p>
            <a:pPr lvl="2"/>
            <a:r>
              <a:rPr lang="en-US" dirty="0"/>
              <a:t>Develops resources, support, &amp; overhead requests using ICS 213-RR for OSC signature &amp; delivers to Logistics</a:t>
            </a:r>
          </a:p>
          <a:p>
            <a:pPr lvl="2"/>
            <a:r>
              <a:rPr lang="en-US" dirty="0"/>
              <a:t>Publishes &amp; distributes meeting schedule &amp; ensures attendees are prepared</a:t>
            </a:r>
          </a:p>
          <a:p>
            <a:pPr lvl="2"/>
            <a:r>
              <a:rPr lang="en-US" dirty="0"/>
              <a:t>Duplicates documents for Command that are needed to support presentations</a:t>
            </a:r>
          </a:p>
          <a:p>
            <a:pPr lvl="1"/>
            <a:r>
              <a:rPr lang="en-US" dirty="0"/>
              <a:t>Logistics</a:t>
            </a:r>
          </a:p>
          <a:p>
            <a:pPr lvl="2"/>
            <a:r>
              <a:rPr lang="en-US" dirty="0"/>
              <a:t>Orders resources to support IAP</a:t>
            </a:r>
          </a:p>
          <a:p>
            <a:pPr lvl="2"/>
            <a:r>
              <a:rPr lang="en-US" dirty="0"/>
              <a:t>Considers &amp; orders support requirements , including communications, transportation, medical, etc.</a:t>
            </a:r>
          </a:p>
          <a:p>
            <a:pPr lvl="2"/>
            <a:r>
              <a:rPr lang="en-US" dirty="0"/>
              <a:t>Prepares for Planning Meeting</a:t>
            </a:r>
          </a:p>
          <a:p>
            <a:pPr lvl="2"/>
            <a:r>
              <a:rPr lang="en-US" dirty="0"/>
              <a:t>Verifies support requirements</a:t>
            </a:r>
          </a:p>
          <a:p>
            <a:pPr lvl="1"/>
            <a:endParaRPr lang="en-US" dirty="0"/>
          </a:p>
        </p:txBody>
      </p:sp>
    </p:spTree>
    <p:extLst>
      <p:ext uri="{BB962C8B-B14F-4D97-AF65-F5344CB8AC3E}">
        <p14:creationId xmlns:p14="http://schemas.microsoft.com/office/powerpoint/2010/main" val="1035736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16437-CFF1-4399-B1B5-D142C9229BE7}"/>
              </a:ext>
            </a:extLst>
          </p:cNvPr>
          <p:cNvSpPr/>
          <p:nvPr/>
        </p:nvSpPr>
        <p:spPr>
          <a:xfrm>
            <a:off x="11338800" y="1863933"/>
            <a:ext cx="554255" cy="6063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05327" y="479869"/>
            <a:ext cx="8610600" cy="1293028"/>
          </a:xfrm>
        </p:spPr>
        <p:txBody>
          <a:bodyPr/>
          <a:lstStyle/>
          <a:p>
            <a:r>
              <a:rPr lang="en-US" b="1" dirty="0"/>
              <a:t>Planning Meeting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5088" y="1681861"/>
            <a:ext cx="3355367" cy="4920107"/>
          </a:xfrm>
        </p:spPr>
      </p:pic>
      <p:sp>
        <p:nvSpPr>
          <p:cNvPr id="5" name="Content Placeholder 2"/>
          <p:cNvSpPr txBox="1">
            <a:spLocks/>
          </p:cNvSpPr>
          <p:nvPr/>
        </p:nvSpPr>
        <p:spPr>
          <a:xfrm>
            <a:off x="256413" y="1863933"/>
            <a:ext cx="8448675" cy="44757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After the Tactics Meeting</a:t>
            </a:r>
          </a:p>
          <a:p>
            <a:r>
              <a:rPr lang="en-US" dirty="0"/>
              <a:t>Facilitator:	PSC</a:t>
            </a:r>
          </a:p>
          <a:p>
            <a:r>
              <a:rPr lang="en-US" dirty="0"/>
              <a:t>Attendees:	IC/UC, Command Staff, General Staff, SITL, 			DOCL, COML, THSP</a:t>
            </a:r>
          </a:p>
          <a:p>
            <a:pPr lvl="1"/>
            <a:r>
              <a:rPr lang="en-US" dirty="0"/>
              <a:t>This meeting provides an overview of the tactical plan to achieve Command’s current direction, priorities, &amp; objectives. The OSC presents the plan to the Command &amp; General Staff for review &amp; comment. OSC will discuss the strategies to best meet command’s direction, they will also discuss how the incident will be managed, work assignments, resources &amp; support required to implement the proposed plan. This meeting provides for Command &amp; General Staff to discuss/resolve any issues prior to the PSC assembling the IAP for the next operational period. After review &amp; updates, meeting attendees commit to supporting the plan.</a:t>
            </a:r>
          </a:p>
        </p:txBody>
      </p:sp>
    </p:spTree>
    <p:extLst>
      <p:ext uri="{BB962C8B-B14F-4D97-AF65-F5344CB8AC3E}">
        <p14:creationId xmlns:p14="http://schemas.microsoft.com/office/powerpoint/2010/main" val="2103970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1A092F3E-A7CC-48AF-A530-9E5D7931F05D}"/>
              </a:ext>
            </a:extLst>
          </p:cNvPr>
          <p:cNvSpPr txBox="1">
            <a:spLocks/>
          </p:cNvSpPr>
          <p:nvPr/>
        </p:nvSpPr>
        <p:spPr>
          <a:xfrm>
            <a:off x="601553" y="832583"/>
            <a:ext cx="8448675" cy="5192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Agenda</a:t>
            </a:r>
          </a:p>
          <a:p>
            <a:pPr lvl="1"/>
            <a:r>
              <a:rPr lang="en-US" dirty="0"/>
              <a:t>PSC brings meeting to order, conducts roll call, covers ground rules, &amp; review agenda</a:t>
            </a:r>
          </a:p>
          <a:p>
            <a:pPr lvl="1"/>
            <a:r>
              <a:rPr lang="en-US" dirty="0"/>
              <a:t>IC/UC provides opening remarks</a:t>
            </a:r>
          </a:p>
          <a:p>
            <a:pPr lvl="1"/>
            <a:r>
              <a:rPr lang="en-US" dirty="0"/>
              <a:t>SITL provides briefing on current situation, resources at risk, weather forecast, &amp; incident projections</a:t>
            </a:r>
          </a:p>
          <a:p>
            <a:pPr lvl="1"/>
            <a:r>
              <a:rPr lang="en-US" dirty="0"/>
              <a:t>SOFR provides safety status briefing highlighting any near misses/injuries requiring medical attention beyond basic first aid &amp; any ICP safety issues</a:t>
            </a:r>
          </a:p>
          <a:p>
            <a:pPr lvl="1"/>
            <a:r>
              <a:rPr lang="en-US" dirty="0"/>
              <a:t>PSC reviews Command’s incident priorities, decisions, &amp; objectives</a:t>
            </a:r>
          </a:p>
          <a:p>
            <a:pPr lvl="1"/>
            <a:r>
              <a:rPr lang="en-US" dirty="0"/>
              <a:t>OSC provides briefing on current operations followed by an overview on the proposed plan to include strategies, tactics/work assignments - using the Operational Planning Worksheet (ICS 215), resource commitment, contingencies, Operations Section organization structure, &amp; needed support facilities</a:t>
            </a:r>
          </a:p>
        </p:txBody>
      </p:sp>
    </p:spTree>
    <p:extLst>
      <p:ext uri="{BB962C8B-B14F-4D97-AF65-F5344CB8AC3E}">
        <p14:creationId xmlns:p14="http://schemas.microsoft.com/office/powerpoint/2010/main" val="2747048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AFCFAF74-D9FB-40B1-9A33-8BCFC684BD81}"/>
              </a:ext>
            </a:extLst>
          </p:cNvPr>
          <p:cNvSpPr txBox="1">
            <a:spLocks/>
          </p:cNvSpPr>
          <p:nvPr/>
        </p:nvSpPr>
        <p:spPr>
          <a:xfrm>
            <a:off x="804334" y="630827"/>
            <a:ext cx="8448675" cy="5192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Agenda - continued</a:t>
            </a:r>
          </a:p>
          <a:p>
            <a:pPr lvl="1"/>
            <a:r>
              <a:rPr lang="en-US" dirty="0"/>
              <a:t>ISC provides briefing on current operations followed by an overview on the proposed plan including strategies, tactics/work assignments – using the ICS 215, resource commitment, contingencies, I/I Section organization structure, &amp; needed support facilities</a:t>
            </a:r>
          </a:p>
          <a:p>
            <a:pPr lvl="1"/>
            <a:r>
              <a:rPr lang="en-US" dirty="0"/>
              <a:t>PSC reviews proposed plan to ensure that Command’s priorities &amp; operational objectives are met</a:t>
            </a:r>
          </a:p>
          <a:p>
            <a:pPr lvl="1"/>
            <a:r>
              <a:rPr lang="en-US" dirty="0"/>
              <a:t>PSC briefly describes ability to meet all CIRs, as needed</a:t>
            </a:r>
          </a:p>
          <a:p>
            <a:pPr lvl="1"/>
            <a:r>
              <a:rPr lang="en-US" dirty="0"/>
              <a:t>PSC reviews &amp; validates responsibility for any open actions/tasks – using ICS 233, management objectives, &amp; information management plan (if developed)</a:t>
            </a:r>
          </a:p>
          <a:p>
            <a:pPr lvl="1"/>
            <a:r>
              <a:rPr lang="en-US" dirty="0"/>
              <a:t>PSC solicits final input from each Command &amp; General Staff member</a:t>
            </a:r>
          </a:p>
          <a:p>
            <a:pPr lvl="2"/>
            <a:r>
              <a:rPr lang="en-US" dirty="0"/>
              <a:t>LSC covers transport, communications, supply staffing, and resource ordering updates &amp; issues</a:t>
            </a:r>
          </a:p>
          <a:p>
            <a:pPr lvl="2"/>
            <a:r>
              <a:rPr lang="en-US" dirty="0"/>
              <a:t>FSC covers financial issues</a:t>
            </a:r>
          </a:p>
        </p:txBody>
      </p:sp>
    </p:spTree>
    <p:extLst>
      <p:ext uri="{BB962C8B-B14F-4D97-AF65-F5344CB8AC3E}">
        <p14:creationId xmlns:p14="http://schemas.microsoft.com/office/powerpoint/2010/main" val="3890887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F957B25E-7BE2-437E-A7BA-685DD1815E32}"/>
              </a:ext>
            </a:extLst>
          </p:cNvPr>
          <p:cNvSpPr txBox="1">
            <a:spLocks/>
          </p:cNvSpPr>
          <p:nvPr/>
        </p:nvSpPr>
        <p:spPr>
          <a:xfrm>
            <a:off x="601553" y="1139952"/>
            <a:ext cx="8448675" cy="4148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Agenda - continued</a:t>
            </a:r>
          </a:p>
          <a:p>
            <a:pPr lvl="2"/>
            <a:r>
              <a:rPr lang="en-US" dirty="0"/>
              <a:t>Public Information Officer (PIO) covers public affairs and public information issues</a:t>
            </a:r>
          </a:p>
          <a:p>
            <a:pPr lvl="2"/>
            <a:r>
              <a:rPr lang="en-US" dirty="0"/>
              <a:t>LOFR covers interagency issues</a:t>
            </a:r>
          </a:p>
          <a:p>
            <a:pPr lvl="2"/>
            <a:r>
              <a:rPr lang="en-US" dirty="0"/>
              <a:t>SOFR covers safety issues</a:t>
            </a:r>
          </a:p>
          <a:p>
            <a:pPr lvl="2"/>
            <a:r>
              <a:rPr lang="en-US" dirty="0"/>
              <a:t>PSC solicits Command &amp; General Staff members commitment to the proposed IAP</a:t>
            </a:r>
          </a:p>
          <a:p>
            <a:pPr lvl="2"/>
            <a:r>
              <a:rPr lang="en-US" dirty="0"/>
              <a:t>PSC requests Command’s approval of the plan as presented. IC/UC may provide final comments</a:t>
            </a:r>
          </a:p>
          <a:p>
            <a:pPr lvl="2"/>
            <a:r>
              <a:rPr lang="en-US" dirty="0"/>
              <a:t>PSC issues assignments to appropriate IMT members for developing IAP support documentation along with deadlines</a:t>
            </a:r>
          </a:p>
          <a:p>
            <a:pPr lvl="2"/>
            <a:r>
              <a:rPr lang="en-US" dirty="0"/>
              <a:t>PSC covers next meeting &amp; planning process assignments</a:t>
            </a:r>
          </a:p>
        </p:txBody>
      </p:sp>
    </p:spTree>
    <p:extLst>
      <p:ext uri="{BB962C8B-B14F-4D97-AF65-F5344CB8AC3E}">
        <p14:creationId xmlns:p14="http://schemas.microsoft.com/office/powerpoint/2010/main" val="1758464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A35858E-C655-495F-A059-1FC8099957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2" name="Picture 41">
            <a:extLst>
              <a:ext uri="{FF2B5EF4-FFF2-40B4-BE49-F238E27FC236}">
                <a16:creationId xmlns:a16="http://schemas.microsoft.com/office/drawing/2014/main" id="{A78AB725-0F1F-4877-83BB-B2EE0CCC96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CC5E728D-A5F5-4956-8766-35B48E7983F1}"/>
              </a:ext>
            </a:extLst>
          </p:cNvPr>
          <p:cNvSpPr>
            <a:spLocks noGrp="1"/>
          </p:cNvSpPr>
          <p:nvPr>
            <p:ph type="title"/>
          </p:nvPr>
        </p:nvSpPr>
        <p:spPr>
          <a:xfrm>
            <a:off x="8419340" y="673240"/>
            <a:ext cx="3148461" cy="3446373"/>
          </a:xfrm>
          <a:noFill/>
          <a:ln w="19050">
            <a:noFill/>
            <a:prstDash val="dash"/>
          </a:ln>
        </p:spPr>
        <p:txBody>
          <a:bodyPr vert="horz" lIns="91440" tIns="45720" rIns="91440" bIns="45720" rtlCol="0" anchor="b">
            <a:normAutofit/>
          </a:bodyPr>
          <a:lstStyle/>
          <a:p>
            <a:pPr algn="l"/>
            <a:r>
              <a:rPr lang="en-US" sz="4400" dirty="0"/>
              <a:t>Sample planning</a:t>
            </a:r>
            <a:br>
              <a:rPr lang="en-US" sz="4400" dirty="0"/>
            </a:br>
            <a:r>
              <a:rPr lang="en-US" sz="4400" dirty="0"/>
              <a:t>meeting agenda</a:t>
            </a:r>
          </a:p>
        </p:txBody>
      </p:sp>
      <p:sp>
        <p:nvSpPr>
          <p:cNvPr id="44" name="Rectangle 43">
            <a:extLst>
              <a:ext uri="{FF2B5EF4-FFF2-40B4-BE49-F238E27FC236}">
                <a16:creationId xmlns:a16="http://schemas.microsoft.com/office/drawing/2014/main" id="{D7652284-3EC0-4720-A9A5-A24242DFB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9DAF01F-C33D-4359-A7B4-F354283B0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155A999-095B-4959-8572-82950FB4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94DFF46-76BA-425B-93C4-94D19802F094}"/>
              </a:ext>
            </a:extLst>
          </p:cNvPr>
          <p:cNvPicPr>
            <a:picLocks noChangeAspect="1"/>
          </p:cNvPicPr>
          <p:nvPr/>
        </p:nvPicPr>
        <p:blipFill>
          <a:blip r:embed="rId5"/>
          <a:stretch>
            <a:fillRect/>
          </a:stretch>
        </p:blipFill>
        <p:spPr>
          <a:xfrm>
            <a:off x="1022879" y="648369"/>
            <a:ext cx="2596574" cy="3205648"/>
          </a:xfrm>
          <a:prstGeom prst="rect">
            <a:avLst/>
          </a:prstGeom>
        </p:spPr>
      </p:pic>
      <p:sp>
        <p:nvSpPr>
          <p:cNvPr id="50" name="Round Single Corner Rectangle 15">
            <a:extLst>
              <a:ext uri="{FF2B5EF4-FFF2-40B4-BE49-F238E27FC236}">
                <a16:creationId xmlns:a16="http://schemas.microsoft.com/office/drawing/2014/main" id="{726E5F26-92C4-485A-8A55-82F40A1E5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Single Corner Rectangle 14">
            <a:extLst>
              <a:ext uri="{FF2B5EF4-FFF2-40B4-BE49-F238E27FC236}">
                <a16:creationId xmlns:a16="http://schemas.microsoft.com/office/drawing/2014/main" id="{C66B763C-E046-4B9B-ABD5-E4DFF3B7C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5C2A57B-B922-4980-A585-39A671805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3">
            <a:extLst>
              <a:ext uri="{FF2B5EF4-FFF2-40B4-BE49-F238E27FC236}">
                <a16:creationId xmlns:a16="http://schemas.microsoft.com/office/drawing/2014/main" id="{C3B95A36-DAA2-4CF2-B0CE-B1FC1C4E9BA5}"/>
              </a:ext>
            </a:extLst>
          </p:cNvPr>
          <p:cNvPicPr>
            <a:picLocks noChangeAspect="1"/>
          </p:cNvPicPr>
          <p:nvPr/>
        </p:nvPicPr>
        <p:blipFill>
          <a:blip r:embed="rId6"/>
          <a:stretch>
            <a:fillRect/>
          </a:stretch>
        </p:blipFill>
        <p:spPr>
          <a:xfrm>
            <a:off x="4735065" y="3150558"/>
            <a:ext cx="2246718" cy="3067192"/>
          </a:xfrm>
          <a:prstGeom prst="rect">
            <a:avLst/>
          </a:prstGeom>
        </p:spPr>
      </p:pic>
    </p:spTree>
    <p:extLst>
      <p:ext uri="{BB962C8B-B14F-4D97-AF65-F5344CB8AC3E}">
        <p14:creationId xmlns:p14="http://schemas.microsoft.com/office/powerpoint/2010/main" val="1539992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CC040349-6CB0-47B2-B6FB-E20C63257B21}"/>
              </a:ext>
            </a:extLst>
          </p:cNvPr>
          <p:cNvSpPr txBox="1">
            <a:spLocks/>
          </p:cNvSpPr>
          <p:nvPr/>
        </p:nvSpPr>
        <p:spPr>
          <a:xfrm>
            <a:off x="724533" y="630827"/>
            <a:ext cx="10378440" cy="60260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t>General Tasks</a:t>
            </a:r>
          </a:p>
          <a:p>
            <a:pPr lvl="1"/>
            <a:r>
              <a:rPr lang="en-US" dirty="0"/>
              <a:t>Command</a:t>
            </a:r>
          </a:p>
          <a:p>
            <a:pPr lvl="2"/>
            <a:r>
              <a:rPr lang="en-US" dirty="0"/>
              <a:t>Ensures Command direction, priorities, &amp; objectives have been met</a:t>
            </a:r>
          </a:p>
          <a:p>
            <a:pPr lvl="2"/>
            <a:r>
              <a:rPr lang="en-US" dirty="0"/>
              <a:t>Provides further direction &amp; resolves differences as needed</a:t>
            </a:r>
          </a:p>
          <a:p>
            <a:pPr lvl="2"/>
            <a:r>
              <a:rPr lang="en-US" dirty="0"/>
              <a:t>Gives tacit approval of proposed plan</a:t>
            </a:r>
          </a:p>
          <a:p>
            <a:pPr lvl="1"/>
            <a:r>
              <a:rPr lang="en-US" dirty="0"/>
              <a:t>Operations</a:t>
            </a:r>
          </a:p>
          <a:p>
            <a:pPr lvl="2"/>
            <a:r>
              <a:rPr lang="en-US" dirty="0"/>
              <a:t>Provides overview of current OPS</a:t>
            </a:r>
          </a:p>
          <a:p>
            <a:pPr lvl="2"/>
            <a:r>
              <a:rPr lang="en-US" dirty="0"/>
              <a:t>Presents plan of action, including strategies, tactics, contingencies, resources, organizational structure, &amp; overall management considerations</a:t>
            </a:r>
          </a:p>
          <a:p>
            <a:pPr lvl="1"/>
            <a:r>
              <a:rPr lang="en-US" dirty="0"/>
              <a:t>Planning</a:t>
            </a:r>
          </a:p>
          <a:p>
            <a:pPr lvl="2"/>
            <a:r>
              <a:rPr lang="en-US" dirty="0"/>
              <a:t>Facilitates &amp; documents meeting</a:t>
            </a:r>
          </a:p>
          <a:p>
            <a:pPr lvl="2"/>
            <a:r>
              <a:rPr lang="en-US" dirty="0"/>
              <a:t>Briefs current situation</a:t>
            </a:r>
          </a:p>
          <a:p>
            <a:pPr lvl="2"/>
            <a:r>
              <a:rPr lang="en-US" dirty="0"/>
              <a:t>Provides projections</a:t>
            </a:r>
          </a:p>
          <a:p>
            <a:pPr lvl="1"/>
            <a:r>
              <a:rPr lang="en-US" dirty="0"/>
              <a:t>Logistics</a:t>
            </a:r>
          </a:p>
          <a:p>
            <a:pPr lvl="2"/>
            <a:r>
              <a:rPr lang="en-US" dirty="0"/>
              <a:t>Briefs staffing, logistical support/services, &amp; resource ordering status</a:t>
            </a:r>
          </a:p>
          <a:p>
            <a:pPr lvl="2"/>
            <a:r>
              <a:rPr lang="en-US" dirty="0"/>
              <a:t>Discusses operational facility issues</a:t>
            </a:r>
          </a:p>
          <a:p>
            <a:pPr lvl="1"/>
            <a:r>
              <a:rPr lang="en-US" dirty="0"/>
              <a:t>Finance/Admin</a:t>
            </a:r>
          </a:p>
          <a:p>
            <a:pPr lvl="2"/>
            <a:r>
              <a:rPr lang="en-US" dirty="0"/>
              <a:t>Briefs administrative &amp; financial status/projections</a:t>
            </a:r>
          </a:p>
          <a:p>
            <a:pPr lvl="1"/>
            <a:r>
              <a:rPr lang="en-US" dirty="0"/>
              <a:t>Command staff</a:t>
            </a:r>
          </a:p>
          <a:p>
            <a:pPr lvl="2"/>
            <a:r>
              <a:rPr lang="en-US" dirty="0"/>
              <a:t>Discusses &amp; resolves safety, liaison, and media considerations &amp; issues</a:t>
            </a:r>
          </a:p>
          <a:p>
            <a:pPr lvl="1"/>
            <a:endParaRPr lang="en-US" dirty="0"/>
          </a:p>
        </p:txBody>
      </p:sp>
    </p:spTree>
    <p:extLst>
      <p:ext uri="{BB962C8B-B14F-4D97-AF65-F5344CB8AC3E}">
        <p14:creationId xmlns:p14="http://schemas.microsoft.com/office/powerpoint/2010/main" val="998644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2AA884-FDE1-47EE-A499-F432439EA208}"/>
              </a:ext>
            </a:extLst>
          </p:cNvPr>
          <p:cNvSpPr/>
          <p:nvPr/>
        </p:nvSpPr>
        <p:spPr>
          <a:xfrm>
            <a:off x="11234928" y="2387547"/>
            <a:ext cx="731520" cy="32725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5019" y="1037609"/>
            <a:ext cx="8306542" cy="1293028"/>
          </a:xfrm>
        </p:spPr>
        <p:txBody>
          <a:bodyPr/>
          <a:lstStyle/>
          <a:p>
            <a:pPr algn="l"/>
            <a:r>
              <a:rPr lang="en-US" b="1" dirty="0"/>
              <a:t>Incident action plan preparation &amp; approval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7854" y="1258149"/>
            <a:ext cx="3210727" cy="5252379"/>
          </a:xfrm>
        </p:spPr>
      </p:pic>
      <p:sp>
        <p:nvSpPr>
          <p:cNvPr id="5" name="Content Placeholder 2"/>
          <p:cNvSpPr txBox="1">
            <a:spLocks/>
          </p:cNvSpPr>
          <p:nvPr/>
        </p:nvSpPr>
        <p:spPr>
          <a:xfrm>
            <a:off x="225552" y="2577525"/>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Immediately following the Planning Meeting, 			the PSC assigns the deadline for products</a:t>
            </a:r>
          </a:p>
          <a:p>
            <a:r>
              <a:rPr lang="en-US" dirty="0"/>
              <a:t>Facilitator:	PSC facilitates the process</a:t>
            </a:r>
          </a:p>
          <a:p>
            <a:r>
              <a:rPr lang="en-US" dirty="0"/>
              <a:t>Attendees:	None, this is not a meeting but a period of time</a:t>
            </a:r>
          </a:p>
          <a:p>
            <a:pPr lvl="1"/>
            <a:r>
              <a:rPr lang="en-US" dirty="0"/>
              <a:t>IMT members must complete the assigned task and/or products from the planning meeting that are needed for inclusion in the IAP. These products must meet the deadline as set by the PSC so that the Planning Section can assemble the IAP components. The deadline must be early enough to permit timely IC/UC review, approval, &amp; duplication of enough copies for the Operations Briefing &amp; other IMT members</a:t>
            </a:r>
          </a:p>
          <a:p>
            <a:pPr lvl="1"/>
            <a:endParaRPr lang="en-US" dirty="0"/>
          </a:p>
        </p:txBody>
      </p:sp>
    </p:spTree>
    <p:extLst>
      <p:ext uri="{BB962C8B-B14F-4D97-AF65-F5344CB8AC3E}">
        <p14:creationId xmlns:p14="http://schemas.microsoft.com/office/powerpoint/2010/main" val="1702493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93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7D01BB28-E517-4EFC-AEFF-2A7097D4448C}"/>
              </a:ext>
            </a:extLst>
          </p:cNvPr>
          <p:cNvSpPr txBox="1">
            <a:spLocks/>
          </p:cNvSpPr>
          <p:nvPr/>
        </p:nvSpPr>
        <p:spPr>
          <a:xfrm>
            <a:off x="782636" y="108284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IAP Common Components &amp; Primary Responsibility</a:t>
            </a:r>
          </a:p>
          <a:p>
            <a:pPr marL="0" indent="0">
              <a:buNone/>
            </a:pPr>
            <a:endParaRPr lang="en-US" b="1" u="sng" dirty="0"/>
          </a:p>
          <a:p>
            <a:pPr lvl="1"/>
            <a:r>
              <a:rPr lang="en-US" dirty="0"/>
              <a:t>Incident Objectives (HIC 202)				PSC</a:t>
            </a:r>
          </a:p>
          <a:p>
            <a:pPr lvl="1"/>
            <a:r>
              <a:rPr lang="en-US" dirty="0"/>
              <a:t>Organizational Assignment List (HICS 203)		RESL</a:t>
            </a:r>
          </a:p>
          <a:p>
            <a:pPr lvl="1"/>
            <a:r>
              <a:rPr lang="en-US" dirty="0">
                <a:solidFill>
                  <a:prstClr val="black"/>
                </a:solidFill>
              </a:rPr>
              <a:t>Assignment List (HICS 204) 				RESL</a:t>
            </a:r>
          </a:p>
          <a:p>
            <a:pPr lvl="1"/>
            <a:r>
              <a:rPr lang="en-US" dirty="0"/>
              <a:t>Incident Radio Communications Plan (HICS 205A)	COML</a:t>
            </a:r>
          </a:p>
          <a:p>
            <a:pPr lvl="1"/>
            <a:r>
              <a:rPr lang="en-US" dirty="0"/>
              <a:t>Medical Plan (HICS 206)					MEDL</a:t>
            </a:r>
          </a:p>
          <a:p>
            <a:pPr lvl="1"/>
            <a:r>
              <a:rPr lang="en-US" dirty="0"/>
              <a:t>Incident Organization Chart (HICS 207)			RESL</a:t>
            </a:r>
          </a:p>
          <a:p>
            <a:pPr lvl="1"/>
            <a:r>
              <a:rPr lang="en-US" dirty="0"/>
              <a:t>Incident Map &amp; Chart					SITL</a:t>
            </a:r>
          </a:p>
          <a:p>
            <a:pPr lvl="1"/>
            <a:r>
              <a:rPr lang="en-US" dirty="0"/>
              <a:t>Weather Forecast					SITL</a:t>
            </a:r>
          </a:p>
          <a:p>
            <a:pPr lvl="1"/>
            <a:endParaRPr lang="en-US" dirty="0"/>
          </a:p>
        </p:txBody>
      </p:sp>
    </p:spTree>
    <p:extLst>
      <p:ext uri="{BB962C8B-B14F-4D97-AF65-F5344CB8AC3E}">
        <p14:creationId xmlns:p14="http://schemas.microsoft.com/office/powerpoint/2010/main" val="112935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5"/>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1"/>
            <a:r>
              <a:rPr lang="en-US" sz="1700"/>
              <a:t>Activities Include</a:t>
            </a:r>
          </a:p>
          <a:p>
            <a:pPr lvl="3"/>
            <a:r>
              <a:rPr lang="en-US" sz="1700"/>
              <a:t>Situational Awareness</a:t>
            </a:r>
          </a:p>
          <a:p>
            <a:pPr lvl="4"/>
            <a:r>
              <a:rPr lang="en-US" sz="1700"/>
              <a:t>Evaluate potential incident complexity</a:t>
            </a:r>
          </a:p>
          <a:p>
            <a:pPr lvl="4"/>
            <a:r>
              <a:rPr lang="en-US" sz="1700"/>
              <a:t>Evaluate potential and current response actions</a:t>
            </a:r>
          </a:p>
          <a:p>
            <a:pPr lvl="3"/>
            <a:r>
              <a:rPr lang="en-US" sz="1700"/>
              <a:t>Request additional resources; as needed</a:t>
            </a:r>
          </a:p>
          <a:p>
            <a:pPr lvl="3"/>
            <a:r>
              <a:rPr lang="en-US" sz="1700"/>
              <a:t>Determine initial objectives &amp; begin to act</a:t>
            </a:r>
          </a:p>
          <a:p>
            <a:pPr lvl="3"/>
            <a:r>
              <a:rPr lang="en-US" sz="1700"/>
              <a:t>Assign Incident Command Roles</a:t>
            </a:r>
          </a:p>
          <a:p>
            <a:pPr lvl="4"/>
            <a:r>
              <a:rPr lang="en-US" sz="1700"/>
              <a:t>Organize &amp; direct response assets and members as they arrive and track resources</a:t>
            </a:r>
          </a:p>
          <a:p>
            <a:pPr lvl="3"/>
            <a:r>
              <a:rPr lang="en-US" sz="1700"/>
              <a:t>Identify appropriate communication methods and Operations &amp; Command talk-groups; if using radio communications</a:t>
            </a:r>
          </a:p>
          <a:p>
            <a:pPr lvl="3"/>
            <a:r>
              <a:rPr lang="en-US" sz="1700"/>
              <a:t>COMPLETE the Incident Briefing Form (HICS IAP Quick Start Guide)</a:t>
            </a:r>
          </a:p>
        </p:txBody>
      </p:sp>
    </p:spTree>
    <p:extLst>
      <p:ext uri="{BB962C8B-B14F-4D97-AF65-F5344CB8AC3E}">
        <p14:creationId xmlns:p14="http://schemas.microsoft.com/office/powerpoint/2010/main" val="1521231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93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7" name="Content Placeholder 2">
            <a:extLst>
              <a:ext uri="{FF2B5EF4-FFF2-40B4-BE49-F238E27FC236}">
                <a16:creationId xmlns:a16="http://schemas.microsoft.com/office/drawing/2014/main" id="{BFEC0310-0A68-4B59-B6FB-80781E5FD405}"/>
              </a:ext>
            </a:extLst>
          </p:cNvPr>
          <p:cNvSpPr txBox="1">
            <a:spLocks/>
          </p:cNvSpPr>
          <p:nvPr/>
        </p:nvSpPr>
        <p:spPr>
          <a:xfrm>
            <a:off x="804334" y="1147810"/>
            <a:ext cx="8448675" cy="4562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IAP Optional Components </a:t>
            </a:r>
            <a:r>
              <a:rPr lang="en-US" b="1" dirty="0"/>
              <a:t>(use as needed)</a:t>
            </a:r>
          </a:p>
          <a:p>
            <a:pPr marL="0" indent="0">
              <a:buNone/>
            </a:pPr>
            <a:endParaRPr lang="en-US" b="1" dirty="0"/>
          </a:p>
          <a:p>
            <a:pPr lvl="1"/>
            <a:r>
              <a:rPr lang="en-US" dirty="0"/>
              <a:t>Command Direction (ICS 202a-CG)			PSC</a:t>
            </a:r>
          </a:p>
          <a:p>
            <a:pPr lvl="1"/>
            <a:r>
              <a:rPr lang="en-US" dirty="0"/>
              <a:t>Critical Information Requirements (ICS 202b-GC)	PSC</a:t>
            </a:r>
          </a:p>
          <a:p>
            <a:pPr lvl="1"/>
            <a:r>
              <a:rPr lang="en-US" dirty="0"/>
              <a:t>Site Safety &amp; Health Plan (ICS 208)			SOFR</a:t>
            </a:r>
          </a:p>
          <a:p>
            <a:pPr lvl="1"/>
            <a:r>
              <a:rPr lang="en-US" dirty="0"/>
              <a:t>Air Operations Summary (ICS 220)			AOBD</a:t>
            </a:r>
          </a:p>
          <a:p>
            <a:pPr lvl="1"/>
            <a:r>
              <a:rPr lang="en-US" dirty="0"/>
              <a:t>Demobilization Plan (HICS 221)				DMOB</a:t>
            </a:r>
          </a:p>
          <a:p>
            <a:pPr lvl="1"/>
            <a:r>
              <a:rPr lang="en-US" dirty="0"/>
              <a:t>Transportation Plan 					GSUL</a:t>
            </a:r>
          </a:p>
          <a:p>
            <a:pPr lvl="1"/>
            <a:r>
              <a:rPr lang="en-US" dirty="0"/>
              <a:t>Decontamination Plan					THSP</a:t>
            </a:r>
          </a:p>
          <a:p>
            <a:pPr lvl="1"/>
            <a:r>
              <a:rPr lang="en-US" dirty="0"/>
              <a:t>Waste Management/Disposal Plan			THSP</a:t>
            </a:r>
          </a:p>
          <a:p>
            <a:pPr lvl="1"/>
            <a:r>
              <a:rPr lang="en-US" dirty="0"/>
              <a:t>Information Management Plan				SITL</a:t>
            </a:r>
          </a:p>
          <a:p>
            <a:pPr lvl="1"/>
            <a:r>
              <a:rPr lang="en-US" dirty="0"/>
              <a:t>Traffic Plan						GSUL</a:t>
            </a:r>
          </a:p>
          <a:p>
            <a:pPr lvl="1"/>
            <a:r>
              <a:rPr lang="en-US" dirty="0"/>
              <a:t>Volunteer Management		         Volunteer Coord.</a:t>
            </a:r>
          </a:p>
          <a:p>
            <a:pPr lvl="1"/>
            <a:r>
              <a:rPr lang="en-US" dirty="0"/>
              <a:t>Other Plans and/or documents as required</a:t>
            </a:r>
          </a:p>
        </p:txBody>
      </p:sp>
    </p:spTree>
    <p:extLst>
      <p:ext uri="{BB962C8B-B14F-4D97-AF65-F5344CB8AC3E}">
        <p14:creationId xmlns:p14="http://schemas.microsoft.com/office/powerpoint/2010/main" val="1837085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C60D6-E7E1-47D1-A674-D03073A6AD78}"/>
              </a:ext>
            </a:extLst>
          </p:cNvPr>
          <p:cNvSpPr/>
          <p:nvPr/>
        </p:nvSpPr>
        <p:spPr>
          <a:xfrm>
            <a:off x="11223057" y="2648970"/>
            <a:ext cx="654518" cy="27913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2024" y="654645"/>
            <a:ext cx="8610600" cy="1293028"/>
          </a:xfrm>
        </p:spPr>
        <p:txBody>
          <a:bodyPr/>
          <a:lstStyle/>
          <a:p>
            <a:r>
              <a:rPr lang="en-US" b="1" dirty="0"/>
              <a:t>Operations briefing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8512" y="219456"/>
            <a:ext cx="3391943" cy="6455663"/>
          </a:xfrm>
        </p:spPr>
      </p:pic>
      <p:sp>
        <p:nvSpPr>
          <p:cNvPr id="5" name="Content Placeholder 2"/>
          <p:cNvSpPr txBox="1">
            <a:spLocks/>
          </p:cNvSpPr>
          <p:nvPr/>
        </p:nvSpPr>
        <p:spPr>
          <a:xfrm>
            <a:off x="198602" y="1938145"/>
            <a:ext cx="8448675" cy="4024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Approximately one hour prior to shift change</a:t>
            </a:r>
          </a:p>
          <a:p>
            <a:r>
              <a:rPr lang="en-US" dirty="0"/>
              <a:t>Facilitator:	PSC</a:t>
            </a:r>
          </a:p>
          <a:p>
            <a:r>
              <a:rPr lang="en-US" dirty="0"/>
              <a:t>Attendee:	IC/UC, Command &amp; General Staff, Branch 			Directors, DIVS, Task Force/Strike Team Leaders 			(TFL/STL) (if possible), Unit Leaders, others prn</a:t>
            </a:r>
          </a:p>
          <a:p>
            <a:pPr lvl="1"/>
            <a:r>
              <a:rPr lang="en-US" dirty="0"/>
              <a:t>This 30-minute, or less, briefing presents the IAP to the Operations Section oncoming shift supervisors. After this briefing has occurred and during shift change, off-going supervisors should be interviewed by their relief &amp; by the OSC to validate IAP effectiveness. The DIVS may make last minute adjustments to tactics under their purview. Similarly, a supervisor may reallocate resources within that division/Group to adapt to changing conditions</a:t>
            </a:r>
          </a:p>
        </p:txBody>
      </p:sp>
    </p:spTree>
    <p:extLst>
      <p:ext uri="{BB962C8B-B14F-4D97-AF65-F5344CB8AC3E}">
        <p14:creationId xmlns:p14="http://schemas.microsoft.com/office/powerpoint/2010/main" val="3990705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7" name="Content Placeholder 2">
            <a:extLst>
              <a:ext uri="{FF2B5EF4-FFF2-40B4-BE49-F238E27FC236}">
                <a16:creationId xmlns:a16="http://schemas.microsoft.com/office/drawing/2014/main" id="{2185F888-645E-4E24-9628-E12EF908CEC7}"/>
              </a:ext>
            </a:extLst>
          </p:cNvPr>
          <p:cNvSpPr txBox="1">
            <a:spLocks/>
          </p:cNvSpPr>
          <p:nvPr/>
        </p:nvSpPr>
        <p:spPr>
          <a:xfrm>
            <a:off x="559941" y="630827"/>
            <a:ext cx="10543032" cy="6062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dirty="0"/>
              <a:t>Agenda</a:t>
            </a:r>
          </a:p>
          <a:p>
            <a:pPr lvl="1"/>
            <a:r>
              <a:rPr lang="en-US" dirty="0"/>
              <a:t>PSC opens briefing, covers ground rules, agenda, and takes roll call of Command, General Staff, &amp; Operations personnel required to attend</a:t>
            </a:r>
          </a:p>
          <a:p>
            <a:pPr lvl="1"/>
            <a:r>
              <a:rPr lang="en-US" dirty="0"/>
              <a:t>PSC reviews IC/UC objectives, operational CIRs and changes to the IAP (pen &amp; ink changes)</a:t>
            </a:r>
          </a:p>
          <a:p>
            <a:pPr lvl="1"/>
            <a:r>
              <a:rPr lang="en-US" dirty="0"/>
              <a:t>IC/UC provides remarks</a:t>
            </a:r>
          </a:p>
          <a:p>
            <a:pPr lvl="1"/>
            <a:r>
              <a:rPr lang="en-US" dirty="0"/>
              <a:t>SITL conducts Situation Briefing</a:t>
            </a:r>
          </a:p>
          <a:p>
            <a:pPr lvl="1"/>
            <a:r>
              <a:rPr lang="en-US" dirty="0"/>
              <a:t>OSC discusses current response actions &amp; accomplishments</a:t>
            </a:r>
          </a:p>
          <a:p>
            <a:pPr lvl="1"/>
            <a:r>
              <a:rPr lang="en-US" dirty="0"/>
              <a:t>OSC briefs Operations Section personnel</a:t>
            </a:r>
          </a:p>
          <a:p>
            <a:pPr lvl="1"/>
            <a:r>
              <a:rPr lang="en-US" dirty="0"/>
              <a:t>LSC cover transport, communications, &amp; supply updates</a:t>
            </a:r>
          </a:p>
          <a:p>
            <a:pPr lvl="1"/>
            <a:r>
              <a:rPr lang="en-US" dirty="0"/>
              <a:t>FSC covers fiscal issues</a:t>
            </a:r>
          </a:p>
          <a:p>
            <a:pPr lvl="1"/>
            <a:r>
              <a:rPr lang="en-US" dirty="0"/>
              <a:t>PIO covers public affairs &amp; public information issues</a:t>
            </a:r>
          </a:p>
          <a:p>
            <a:pPr lvl="1"/>
            <a:r>
              <a:rPr lang="en-US" dirty="0"/>
              <a:t>LOFR covers interagency issues</a:t>
            </a:r>
          </a:p>
          <a:p>
            <a:pPr lvl="1"/>
            <a:r>
              <a:rPr lang="en-US" dirty="0"/>
              <a:t>SOFR provides a safety briefing</a:t>
            </a:r>
          </a:p>
          <a:p>
            <a:pPr lvl="1"/>
            <a:r>
              <a:rPr lang="en-US" dirty="0"/>
              <a:t>PSC solicits final comments &amp; adjourns briefing</a:t>
            </a:r>
          </a:p>
          <a:p>
            <a:pPr lvl="1"/>
            <a:endParaRPr lang="en-US" dirty="0"/>
          </a:p>
        </p:txBody>
      </p:sp>
    </p:spTree>
    <p:extLst>
      <p:ext uri="{BB962C8B-B14F-4D97-AF65-F5344CB8AC3E}">
        <p14:creationId xmlns:p14="http://schemas.microsoft.com/office/powerpoint/2010/main" val="2993560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A35858E-C655-495F-A059-1FC8099957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2" name="Picture 41">
            <a:extLst>
              <a:ext uri="{FF2B5EF4-FFF2-40B4-BE49-F238E27FC236}">
                <a16:creationId xmlns:a16="http://schemas.microsoft.com/office/drawing/2014/main" id="{A78AB725-0F1F-4877-83BB-B2EE0CCC96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CC5E728D-A5F5-4956-8766-35B48E7983F1}"/>
              </a:ext>
            </a:extLst>
          </p:cNvPr>
          <p:cNvSpPr>
            <a:spLocks noGrp="1"/>
          </p:cNvSpPr>
          <p:nvPr>
            <p:ph type="title"/>
          </p:nvPr>
        </p:nvSpPr>
        <p:spPr>
          <a:xfrm>
            <a:off x="8119046" y="673240"/>
            <a:ext cx="4072954" cy="3446373"/>
          </a:xfrm>
          <a:noFill/>
          <a:ln w="19050">
            <a:noFill/>
            <a:prstDash val="dash"/>
          </a:ln>
        </p:spPr>
        <p:txBody>
          <a:bodyPr vert="horz" lIns="91440" tIns="45720" rIns="91440" bIns="45720" rtlCol="0" anchor="b">
            <a:normAutofit/>
          </a:bodyPr>
          <a:lstStyle/>
          <a:p>
            <a:pPr algn="l"/>
            <a:r>
              <a:rPr lang="en-US" sz="4400" dirty="0"/>
              <a:t>Sample operations</a:t>
            </a:r>
            <a:br>
              <a:rPr lang="en-US" sz="4400" dirty="0"/>
            </a:br>
            <a:r>
              <a:rPr lang="en-US" sz="4400" dirty="0"/>
              <a:t>briefing agenda</a:t>
            </a:r>
          </a:p>
        </p:txBody>
      </p:sp>
      <p:sp>
        <p:nvSpPr>
          <p:cNvPr id="44" name="Rectangle 43">
            <a:extLst>
              <a:ext uri="{FF2B5EF4-FFF2-40B4-BE49-F238E27FC236}">
                <a16:creationId xmlns:a16="http://schemas.microsoft.com/office/drawing/2014/main" id="{D7652284-3EC0-4720-A9A5-A24242DFB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9DAF01F-C33D-4359-A7B4-F354283B0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155A999-095B-4959-8572-82950FB4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Single Corner Rectangle 15">
            <a:extLst>
              <a:ext uri="{FF2B5EF4-FFF2-40B4-BE49-F238E27FC236}">
                <a16:creationId xmlns:a16="http://schemas.microsoft.com/office/drawing/2014/main" id="{726E5F26-92C4-485A-8A55-82F40A1E5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Single Corner Rectangle 14">
            <a:extLst>
              <a:ext uri="{FF2B5EF4-FFF2-40B4-BE49-F238E27FC236}">
                <a16:creationId xmlns:a16="http://schemas.microsoft.com/office/drawing/2014/main" id="{C66B763C-E046-4B9B-ABD5-E4DFF3B7C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5C2A57B-B922-4980-A585-39A671805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92B61C6-5A5A-4ADB-921A-41ABB1F25C53}"/>
              </a:ext>
            </a:extLst>
          </p:cNvPr>
          <p:cNvPicPr>
            <a:picLocks noChangeAspect="1"/>
          </p:cNvPicPr>
          <p:nvPr/>
        </p:nvPicPr>
        <p:blipFill>
          <a:blip r:embed="rId5"/>
          <a:stretch>
            <a:fillRect/>
          </a:stretch>
        </p:blipFill>
        <p:spPr>
          <a:xfrm>
            <a:off x="504308" y="673240"/>
            <a:ext cx="3664610" cy="3230616"/>
          </a:xfrm>
          <a:prstGeom prst="rect">
            <a:avLst/>
          </a:prstGeom>
        </p:spPr>
      </p:pic>
      <p:pic>
        <p:nvPicPr>
          <p:cNvPr id="14" name="Content Placeholder 3">
            <a:extLst>
              <a:ext uri="{FF2B5EF4-FFF2-40B4-BE49-F238E27FC236}">
                <a16:creationId xmlns:a16="http://schemas.microsoft.com/office/drawing/2014/main" id="{E3357204-C5CB-4C45-804E-FF0D4C1A3F7D}"/>
              </a:ext>
            </a:extLst>
          </p:cNvPr>
          <p:cNvPicPr>
            <a:picLocks noGrp="1" noChangeAspect="1"/>
          </p:cNvPicPr>
          <p:nvPr>
            <p:ph idx="1"/>
          </p:nvPr>
        </p:nvPicPr>
        <p:blipFill>
          <a:blip r:embed="rId6"/>
          <a:stretch>
            <a:fillRect/>
          </a:stretch>
        </p:blipFill>
        <p:spPr>
          <a:xfrm>
            <a:off x="4417824" y="3084361"/>
            <a:ext cx="2953924" cy="2924966"/>
          </a:xfrm>
          <a:prstGeom prst="rect">
            <a:avLst/>
          </a:prstGeom>
        </p:spPr>
      </p:pic>
    </p:spTree>
    <p:extLst>
      <p:ext uri="{BB962C8B-B14F-4D97-AF65-F5344CB8AC3E}">
        <p14:creationId xmlns:p14="http://schemas.microsoft.com/office/powerpoint/2010/main" val="2029755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95DD1B-E649-4D43-92F2-D3F143641E2E}"/>
              </a:ext>
            </a:extLst>
          </p:cNvPr>
          <p:cNvSpPr/>
          <p:nvPr/>
        </p:nvSpPr>
        <p:spPr>
          <a:xfrm>
            <a:off x="2334608" y="4006035"/>
            <a:ext cx="875898" cy="4620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35981" y="579871"/>
            <a:ext cx="9456019" cy="1293028"/>
          </a:xfrm>
        </p:spPr>
        <p:txBody>
          <a:bodyPr/>
          <a:lstStyle/>
          <a:p>
            <a:r>
              <a:rPr lang="en-US" b="1" dirty="0"/>
              <a:t>New Operational period begins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0887"/>
            <a:ext cx="3438144" cy="5483895"/>
          </a:xfrm>
        </p:spPr>
      </p:pic>
      <p:sp>
        <p:nvSpPr>
          <p:cNvPr id="5" name="Content Placeholder 2"/>
          <p:cNvSpPr txBox="1">
            <a:spLocks/>
          </p:cNvSpPr>
          <p:nvPr/>
        </p:nvSpPr>
        <p:spPr>
          <a:xfrm>
            <a:off x="3743325" y="2140771"/>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Boots on the ground get to work using the new IAP</a:t>
            </a:r>
          </a:p>
          <a:p>
            <a:r>
              <a:rPr lang="en-US" dirty="0"/>
              <a:t>IC/UC &amp; General Staff Section Chiefs</a:t>
            </a:r>
          </a:p>
          <a:p>
            <a:pPr lvl="1"/>
            <a:r>
              <a:rPr lang="en-US" dirty="0"/>
              <a:t>Catch their breathe</a:t>
            </a:r>
          </a:p>
          <a:p>
            <a:pPr lvl="2"/>
            <a:r>
              <a:rPr lang="en-US" dirty="0"/>
              <a:t>Out-going</a:t>
            </a:r>
          </a:p>
          <a:p>
            <a:pPr lvl="3"/>
            <a:r>
              <a:rPr lang="en-US" dirty="0"/>
              <a:t>Eat &amp; Sleep</a:t>
            </a:r>
          </a:p>
          <a:p>
            <a:pPr lvl="2"/>
            <a:r>
              <a:rPr lang="en-US" dirty="0"/>
              <a:t>In-coming</a:t>
            </a:r>
          </a:p>
          <a:p>
            <a:pPr lvl="3"/>
            <a:r>
              <a:rPr lang="en-US" dirty="0"/>
              <a:t>Formal introductions</a:t>
            </a:r>
          </a:p>
          <a:p>
            <a:pPr lvl="3"/>
            <a:r>
              <a:rPr lang="en-US" dirty="0"/>
              <a:t>Begin to prepare for the IC/UC Develop/Update Objectives Meeting</a:t>
            </a:r>
          </a:p>
          <a:p>
            <a:pPr lvl="1"/>
            <a:endParaRPr lang="en-US" dirty="0"/>
          </a:p>
        </p:txBody>
      </p:sp>
    </p:spTree>
    <p:extLst>
      <p:ext uri="{BB962C8B-B14F-4D97-AF65-F5344CB8AC3E}">
        <p14:creationId xmlns:p14="http://schemas.microsoft.com/office/powerpoint/2010/main" val="2884651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5F3A50-4B31-4041-A96F-EF0FADE69E77}"/>
              </a:ext>
            </a:extLst>
          </p:cNvPr>
          <p:cNvSpPr/>
          <p:nvPr/>
        </p:nvSpPr>
        <p:spPr>
          <a:xfrm>
            <a:off x="1325399" y="4078223"/>
            <a:ext cx="750770" cy="5101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Assess Progress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0887"/>
            <a:ext cx="3401568" cy="5425555"/>
          </a:xfrm>
        </p:spPr>
      </p:pic>
      <p:sp>
        <p:nvSpPr>
          <p:cNvPr id="5" name="Content Placeholder 2"/>
          <p:cNvSpPr txBox="1">
            <a:spLocks/>
          </p:cNvSpPr>
          <p:nvPr/>
        </p:nvSpPr>
        <p:spPr>
          <a:xfrm>
            <a:off x="3743325" y="2069502"/>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Assessment is a continuous activity used to help adjust current operations and help plan for future operations. Following the briefing &amp; shift change, all Command and General Staff Section Chiefs will review the incident response progress and make recommendations to the IC/UC in preparation for the next IC/UC Objectives Meeting. This feedback is continuously gathered from various sources, including Field Observers (FOBS), responder debriefs, stakeholders, etc. IC/UC should encourage Command &amp; General Staff to get out of the ICP and view firsthand the areas of the incident they are supporting.</a:t>
            </a:r>
          </a:p>
          <a:p>
            <a:pPr lvl="1"/>
            <a:endParaRPr lang="en-US" dirty="0"/>
          </a:p>
        </p:txBody>
      </p:sp>
    </p:spTree>
    <p:extLst>
      <p:ext uri="{BB962C8B-B14F-4D97-AF65-F5344CB8AC3E}">
        <p14:creationId xmlns:p14="http://schemas.microsoft.com/office/powerpoint/2010/main" val="689944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Purpose meetings</a:t>
            </a:r>
          </a:p>
        </p:txBody>
      </p:sp>
      <p:sp>
        <p:nvSpPr>
          <p:cNvPr id="5" name="Content Placeholder 2"/>
          <p:cNvSpPr txBox="1">
            <a:spLocks/>
          </p:cNvSpPr>
          <p:nvPr/>
        </p:nvSpPr>
        <p:spPr>
          <a:xfrm>
            <a:off x="188975" y="2048257"/>
            <a:ext cx="11698225" cy="4024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These meeting are often necessary and applicable to larger incidents requiring an Operational Period Planning Cycle but can be useful during the Initial Response Phase.</a:t>
            </a:r>
          </a:p>
          <a:p>
            <a:pPr lvl="1"/>
            <a:r>
              <a:rPr lang="en-US" dirty="0"/>
              <a:t>Business Management Meeting</a:t>
            </a:r>
          </a:p>
          <a:p>
            <a:pPr lvl="1"/>
            <a:r>
              <a:rPr lang="en-US" dirty="0"/>
              <a:t>Agency Representative Meeting</a:t>
            </a:r>
          </a:p>
          <a:p>
            <a:pPr lvl="1"/>
            <a:r>
              <a:rPr lang="en-US" dirty="0"/>
              <a:t>Information Strategy Meeting</a:t>
            </a:r>
          </a:p>
          <a:p>
            <a:pPr lvl="1"/>
            <a:r>
              <a:rPr lang="en-US" dirty="0"/>
              <a:t>Media Briefing</a:t>
            </a:r>
          </a:p>
          <a:p>
            <a:pPr lvl="1"/>
            <a:r>
              <a:rPr lang="en-US" dirty="0"/>
              <a:t>Section/Unit Meeting</a:t>
            </a:r>
          </a:p>
          <a:p>
            <a:pPr lvl="1"/>
            <a:r>
              <a:rPr lang="en-US" dirty="0"/>
              <a:t>Antiterrorism &amp; Force Protection (AT/FP) Meeting</a:t>
            </a:r>
          </a:p>
          <a:p>
            <a:pPr lvl="1"/>
            <a:r>
              <a:rPr lang="en-US" dirty="0"/>
              <a:t>Technical Specialist Meeting</a:t>
            </a:r>
          </a:p>
          <a:p>
            <a:pPr lvl="1"/>
            <a:r>
              <a:rPr lang="en-US" dirty="0"/>
              <a:t>Demobilization Planning Meeting</a:t>
            </a:r>
          </a:p>
          <a:p>
            <a:pPr lvl="1"/>
            <a:r>
              <a:rPr lang="en-US" dirty="0"/>
              <a:t>Operational Branch Tactical Planning</a:t>
            </a:r>
          </a:p>
          <a:p>
            <a:pPr lvl="1"/>
            <a:endParaRPr lang="en-US" dirty="0"/>
          </a:p>
        </p:txBody>
      </p:sp>
    </p:spTree>
    <p:extLst>
      <p:ext uri="{BB962C8B-B14F-4D97-AF65-F5344CB8AC3E}">
        <p14:creationId xmlns:p14="http://schemas.microsoft.com/office/powerpoint/2010/main" val="3497569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182DAE2E-6430-48AC-826C-56C52FE2ED5D}"/>
              </a:ext>
            </a:extLst>
          </p:cNvPr>
          <p:cNvSpPr txBox="1">
            <a:spLocks/>
          </p:cNvSpPr>
          <p:nvPr/>
        </p:nvSpPr>
        <p:spPr>
          <a:xfrm>
            <a:off x="1565272" y="108284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Business Management Meeting</a:t>
            </a:r>
          </a:p>
          <a:p>
            <a:pPr lvl="1"/>
            <a:r>
              <a:rPr lang="en-US" dirty="0"/>
              <a:t>This meeting is to develop &amp; update the Business Management Plan for financial &amp; logistical support.</a:t>
            </a:r>
          </a:p>
          <a:p>
            <a:pPr lvl="2"/>
            <a:r>
              <a:rPr lang="en-US" dirty="0"/>
              <a:t>Attendees</a:t>
            </a:r>
          </a:p>
          <a:p>
            <a:pPr lvl="3"/>
            <a:r>
              <a:rPr lang="en-US" dirty="0"/>
              <a:t>FSC, Cost Unit (COST), Procurement Unit Leader (PROC), LSC, SITL, &amp; DOCL</a:t>
            </a:r>
          </a:p>
          <a:p>
            <a:pPr lvl="2"/>
            <a:r>
              <a:rPr lang="en-US" dirty="0"/>
              <a:t>Agenda</a:t>
            </a:r>
          </a:p>
          <a:p>
            <a:pPr lvl="3"/>
            <a:r>
              <a:rPr lang="en-US" dirty="0"/>
              <a:t>Documentation issues</a:t>
            </a:r>
          </a:p>
          <a:p>
            <a:pPr lvl="3"/>
            <a:r>
              <a:rPr lang="en-US" dirty="0"/>
              <a:t>Cost sharing</a:t>
            </a:r>
          </a:p>
          <a:p>
            <a:pPr lvl="3"/>
            <a:r>
              <a:rPr lang="en-US" dirty="0"/>
              <a:t>Cost analysis</a:t>
            </a:r>
          </a:p>
          <a:p>
            <a:pPr lvl="3"/>
            <a:r>
              <a:rPr lang="en-US" dirty="0"/>
              <a:t>Finance requirements</a:t>
            </a:r>
          </a:p>
          <a:p>
            <a:pPr lvl="3"/>
            <a:r>
              <a:rPr lang="en-US" dirty="0"/>
              <a:t>Resource procurement</a:t>
            </a:r>
          </a:p>
          <a:p>
            <a:pPr lvl="3"/>
            <a:r>
              <a:rPr lang="en-US" dirty="0"/>
              <a:t>Financial summary data</a:t>
            </a:r>
          </a:p>
          <a:p>
            <a:pPr lvl="1"/>
            <a:endParaRPr lang="en-US" dirty="0"/>
          </a:p>
        </p:txBody>
      </p:sp>
    </p:spTree>
    <p:extLst>
      <p:ext uri="{BB962C8B-B14F-4D97-AF65-F5344CB8AC3E}">
        <p14:creationId xmlns:p14="http://schemas.microsoft.com/office/powerpoint/2010/main" val="2086620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7" name="Content Placeholder 2">
            <a:extLst>
              <a:ext uri="{FF2B5EF4-FFF2-40B4-BE49-F238E27FC236}">
                <a16:creationId xmlns:a16="http://schemas.microsoft.com/office/drawing/2014/main" id="{A8E984A3-B304-4708-B649-044E34264E5F}"/>
              </a:ext>
            </a:extLst>
          </p:cNvPr>
          <p:cNvSpPr txBox="1">
            <a:spLocks/>
          </p:cNvSpPr>
          <p:nvPr/>
        </p:nvSpPr>
        <p:spPr>
          <a:xfrm>
            <a:off x="1191263" y="1261872"/>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Agency Representative Meeting</a:t>
            </a:r>
          </a:p>
          <a:p>
            <a:pPr lvl="1"/>
            <a:r>
              <a:rPr lang="en-US" dirty="0"/>
              <a:t>This meeting is to update AREPs and ensure that they can support the IAP. </a:t>
            </a:r>
          </a:p>
          <a:p>
            <a:pPr lvl="2"/>
            <a:r>
              <a:rPr lang="en-US" dirty="0"/>
              <a:t>Attendees</a:t>
            </a:r>
          </a:p>
          <a:p>
            <a:pPr lvl="3"/>
            <a:r>
              <a:rPr lang="en-US" dirty="0"/>
              <a:t>Led by LOFR</a:t>
            </a:r>
          </a:p>
          <a:p>
            <a:pPr lvl="3"/>
            <a:r>
              <a:rPr lang="en-US" dirty="0"/>
              <a:t>AREPs</a:t>
            </a:r>
          </a:p>
          <a:p>
            <a:pPr lvl="2"/>
            <a:r>
              <a:rPr lang="en-US" dirty="0"/>
              <a:t>Agenda</a:t>
            </a:r>
          </a:p>
          <a:p>
            <a:pPr lvl="3"/>
            <a:r>
              <a:rPr lang="en-US" dirty="0"/>
              <a:t>Usually held shortly after the Planning Meeting in order to present the IAP for the next operational period, this allows for minor changes should the plan not meet the expectations of the AREPs</a:t>
            </a:r>
          </a:p>
        </p:txBody>
      </p:sp>
    </p:spTree>
    <p:extLst>
      <p:ext uri="{BB962C8B-B14F-4D97-AF65-F5344CB8AC3E}">
        <p14:creationId xmlns:p14="http://schemas.microsoft.com/office/powerpoint/2010/main" val="1805004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8" name="Content Placeholder 2">
            <a:extLst>
              <a:ext uri="{FF2B5EF4-FFF2-40B4-BE49-F238E27FC236}">
                <a16:creationId xmlns:a16="http://schemas.microsoft.com/office/drawing/2014/main" id="{BD2FA8DB-ABD8-4F15-8626-5A51968694DA}"/>
              </a:ext>
            </a:extLst>
          </p:cNvPr>
          <p:cNvSpPr txBox="1">
            <a:spLocks/>
          </p:cNvSpPr>
          <p:nvPr/>
        </p:nvSpPr>
        <p:spPr>
          <a:xfrm>
            <a:off x="1565272" y="1416935"/>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Information Strategy Meeting</a:t>
            </a:r>
          </a:p>
          <a:p>
            <a:pPr lvl="1"/>
            <a:r>
              <a:rPr lang="en-US" dirty="0"/>
              <a:t>Attendees</a:t>
            </a:r>
          </a:p>
          <a:p>
            <a:pPr lvl="2"/>
            <a:r>
              <a:rPr lang="en-US" dirty="0"/>
              <a:t>IC/UC, PIO, LOFR, PSC, SITL, COML, and any designated deputies for information management</a:t>
            </a:r>
          </a:p>
          <a:p>
            <a:pPr lvl="1"/>
            <a:r>
              <a:rPr lang="en-US" dirty="0"/>
              <a:t>Agenda</a:t>
            </a:r>
          </a:p>
          <a:p>
            <a:pPr lvl="2"/>
            <a:r>
              <a:rPr lang="en-US" dirty="0"/>
              <a:t>This meeting is to establish, revise, &amp; update information management strategies and develop the information management plan. </a:t>
            </a:r>
          </a:p>
          <a:p>
            <a:pPr lvl="3"/>
            <a:endParaRPr lang="en-US" dirty="0"/>
          </a:p>
        </p:txBody>
      </p:sp>
    </p:spTree>
    <p:extLst>
      <p:ext uri="{BB962C8B-B14F-4D97-AF65-F5344CB8AC3E}">
        <p14:creationId xmlns:p14="http://schemas.microsoft.com/office/powerpoint/2010/main" val="352332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27">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0" name="Rectangle 29">
            <a:extLst>
              <a:ext uri="{FF2B5EF4-FFF2-40B4-BE49-F238E27FC236}">
                <a16:creationId xmlns:a16="http://schemas.microsoft.com/office/drawing/2014/main" id="{5369A695-798F-4885-AFD8-79E77718C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4982"/>
            <a:ext cx="12192000" cy="226301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F2E071F9-F15E-48F8-9B0B-FF5D86811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40341"/>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5023-5149-41FB-8471-7C2833DDCEAE}"/>
              </a:ext>
            </a:extLst>
          </p:cNvPr>
          <p:cNvSpPr>
            <a:spLocks noGrp="1"/>
          </p:cNvSpPr>
          <p:nvPr>
            <p:ph type="title"/>
          </p:nvPr>
        </p:nvSpPr>
        <p:spPr>
          <a:xfrm>
            <a:off x="643467" y="643468"/>
            <a:ext cx="10905066" cy="3618898"/>
          </a:xfrm>
        </p:spPr>
        <p:txBody>
          <a:bodyPr vert="horz" lIns="91440" tIns="45720" rIns="91440" bIns="45720" rtlCol="0" anchor="b">
            <a:normAutofit/>
          </a:bodyPr>
          <a:lstStyle/>
          <a:p>
            <a:pPr algn="ctr"/>
            <a:r>
              <a:rPr lang="en-US" sz="7200" b="1"/>
              <a:t>Hics quick start guide instructions</a:t>
            </a:r>
          </a:p>
        </p:txBody>
      </p:sp>
    </p:spTree>
    <p:extLst>
      <p:ext uri="{BB962C8B-B14F-4D97-AF65-F5344CB8AC3E}">
        <p14:creationId xmlns:p14="http://schemas.microsoft.com/office/powerpoint/2010/main" val="842446513"/>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7" name="Content Placeholder 2">
            <a:extLst>
              <a:ext uri="{FF2B5EF4-FFF2-40B4-BE49-F238E27FC236}">
                <a16:creationId xmlns:a16="http://schemas.microsoft.com/office/drawing/2014/main" id="{BCB70BD9-7DDC-4BE8-9C24-A1A934BDAA46}"/>
              </a:ext>
            </a:extLst>
          </p:cNvPr>
          <p:cNvSpPr txBox="1">
            <a:spLocks/>
          </p:cNvSpPr>
          <p:nvPr/>
        </p:nvSpPr>
        <p:spPr>
          <a:xfrm>
            <a:off x="1578194" y="1416935"/>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Media Briefing</a:t>
            </a:r>
          </a:p>
          <a:p>
            <a:pPr lvl="1"/>
            <a:r>
              <a:rPr lang="en-US" dirty="0"/>
              <a:t>This meeting is normally conducted at the Joint Information Center (JIC). All presenters should be prepared by the PIO to address anticipated issues. The briefing should be well planned, organized, and scheduled to meet the media’s needs</a:t>
            </a:r>
          </a:p>
          <a:p>
            <a:pPr lvl="1"/>
            <a:r>
              <a:rPr lang="en-US" dirty="0"/>
              <a:t>Attendees</a:t>
            </a:r>
          </a:p>
          <a:p>
            <a:pPr lvl="2"/>
            <a:r>
              <a:rPr lang="en-US" dirty="0"/>
              <a:t>Set-up by PIO</a:t>
            </a:r>
          </a:p>
          <a:p>
            <a:pPr lvl="2"/>
            <a:r>
              <a:rPr lang="en-US" dirty="0"/>
              <a:t>Moderated by a UC spokesperson</a:t>
            </a:r>
          </a:p>
          <a:p>
            <a:pPr lvl="2"/>
            <a:r>
              <a:rPr lang="en-US" dirty="0"/>
              <a:t>AREPs</a:t>
            </a:r>
          </a:p>
          <a:p>
            <a:pPr lvl="1"/>
            <a:r>
              <a:rPr lang="en-US" dirty="0"/>
              <a:t>Agenda</a:t>
            </a:r>
          </a:p>
          <a:p>
            <a:pPr lvl="2"/>
            <a:r>
              <a:rPr lang="en-US" dirty="0"/>
              <a:t>The purpose is to brief the media and the public on the most current and accurate facts.</a:t>
            </a:r>
          </a:p>
          <a:p>
            <a:pPr lvl="3"/>
            <a:endParaRPr lang="en-US" dirty="0"/>
          </a:p>
        </p:txBody>
      </p:sp>
    </p:spTree>
    <p:extLst>
      <p:ext uri="{BB962C8B-B14F-4D97-AF65-F5344CB8AC3E}">
        <p14:creationId xmlns:p14="http://schemas.microsoft.com/office/powerpoint/2010/main" val="2507701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8" name="Content Placeholder 2">
            <a:extLst>
              <a:ext uri="{FF2B5EF4-FFF2-40B4-BE49-F238E27FC236}">
                <a16:creationId xmlns:a16="http://schemas.microsoft.com/office/drawing/2014/main" id="{FF2864CF-1E95-49DC-BD36-C35CAD0F873B}"/>
              </a:ext>
            </a:extLst>
          </p:cNvPr>
          <p:cNvSpPr txBox="1">
            <a:spLocks/>
          </p:cNvSpPr>
          <p:nvPr/>
        </p:nvSpPr>
        <p:spPr>
          <a:xfrm>
            <a:off x="1871662" y="1642943"/>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Section/Unit Meeting</a:t>
            </a:r>
          </a:p>
          <a:p>
            <a:pPr lvl="1"/>
            <a:r>
              <a:rPr lang="en-US" dirty="0"/>
              <a:t>Attendees</a:t>
            </a:r>
          </a:p>
          <a:p>
            <a:pPr lvl="2"/>
            <a:r>
              <a:rPr lang="en-US" dirty="0"/>
              <a:t>Led by Section Chiefs</a:t>
            </a:r>
          </a:p>
          <a:p>
            <a:pPr lvl="2"/>
            <a:r>
              <a:rPr lang="en-US" dirty="0"/>
              <a:t>Unit Leaders</a:t>
            </a:r>
          </a:p>
          <a:p>
            <a:pPr lvl="1"/>
            <a:r>
              <a:rPr lang="en-US" dirty="0"/>
              <a:t>Agenda</a:t>
            </a:r>
          </a:p>
          <a:p>
            <a:pPr lvl="2"/>
            <a:r>
              <a:rPr lang="en-US" dirty="0"/>
              <a:t>The purpose of this meeting is to keep subordinates (at least down to the unit leader level) informed about IC/UC direction and how the role they play ties into achieving that direction</a:t>
            </a:r>
          </a:p>
          <a:p>
            <a:pPr lvl="2"/>
            <a:endParaRPr lang="en-US" dirty="0"/>
          </a:p>
        </p:txBody>
      </p:sp>
    </p:spTree>
    <p:extLst>
      <p:ext uri="{BB962C8B-B14F-4D97-AF65-F5344CB8AC3E}">
        <p14:creationId xmlns:p14="http://schemas.microsoft.com/office/powerpoint/2010/main" val="3619145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8" name="Content Placeholder 2">
            <a:extLst>
              <a:ext uri="{FF2B5EF4-FFF2-40B4-BE49-F238E27FC236}">
                <a16:creationId xmlns:a16="http://schemas.microsoft.com/office/drawing/2014/main" id="{41C5FC7D-C096-4335-A435-FF946AAF017B}"/>
              </a:ext>
            </a:extLst>
          </p:cNvPr>
          <p:cNvSpPr txBox="1">
            <a:spLocks/>
          </p:cNvSpPr>
          <p:nvPr/>
        </p:nvSpPr>
        <p:spPr>
          <a:xfrm>
            <a:off x="1565272" y="1416935"/>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Antiterrorism &amp; Force Protection (AT/FP) Meeting</a:t>
            </a:r>
          </a:p>
          <a:p>
            <a:pPr lvl="1"/>
            <a:r>
              <a:rPr lang="en-US" dirty="0"/>
              <a:t>The purpose of this meeting is to address physical security measures consistent with current Force Protection Conditions (FPCON). AT/FP meetings are necessary for responses in austere environments resulting from an existing or potential threat.</a:t>
            </a:r>
          </a:p>
          <a:p>
            <a:pPr lvl="2"/>
            <a:r>
              <a:rPr lang="en-US" dirty="0"/>
              <a:t>Attendees</a:t>
            </a:r>
          </a:p>
          <a:p>
            <a:pPr lvl="3"/>
            <a:r>
              <a:rPr lang="en-US" dirty="0"/>
              <a:t>Coordinated by Facilities Unit Leader (FACL)</a:t>
            </a:r>
          </a:p>
          <a:p>
            <a:pPr lvl="3"/>
            <a:r>
              <a:rPr lang="en-US" dirty="0"/>
              <a:t>LSC, Support Branch Supervisors, INTO, OSC, and STAM</a:t>
            </a:r>
          </a:p>
          <a:p>
            <a:pPr lvl="2"/>
            <a:r>
              <a:rPr lang="en-US" dirty="0"/>
              <a:t>Agenda</a:t>
            </a:r>
          </a:p>
          <a:p>
            <a:pPr lvl="3"/>
            <a:r>
              <a:rPr lang="en-US" dirty="0"/>
              <a:t>The FACL or SECM will capture information from the meeting and develop an Incident Security Plan</a:t>
            </a:r>
          </a:p>
        </p:txBody>
      </p:sp>
    </p:spTree>
    <p:extLst>
      <p:ext uri="{BB962C8B-B14F-4D97-AF65-F5344CB8AC3E}">
        <p14:creationId xmlns:p14="http://schemas.microsoft.com/office/powerpoint/2010/main" val="4084853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DD751D55-4FA8-42FA-8004-432218C2EC60}"/>
              </a:ext>
            </a:extLst>
          </p:cNvPr>
          <p:cNvSpPr txBox="1">
            <a:spLocks/>
          </p:cNvSpPr>
          <p:nvPr/>
        </p:nvSpPr>
        <p:spPr>
          <a:xfrm>
            <a:off x="804334" y="2040066"/>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Technical Specialist Meeting</a:t>
            </a:r>
          </a:p>
          <a:p>
            <a:pPr lvl="2"/>
            <a:r>
              <a:rPr lang="en-US" dirty="0"/>
              <a:t>Attendees</a:t>
            </a:r>
          </a:p>
          <a:p>
            <a:pPr lvl="3"/>
            <a:r>
              <a:rPr lang="en-US" dirty="0"/>
              <a:t>Technical Specialists (THSPs)</a:t>
            </a:r>
          </a:p>
          <a:p>
            <a:pPr lvl="2"/>
            <a:r>
              <a:rPr lang="en-US" dirty="0"/>
              <a:t>Agenda</a:t>
            </a:r>
          </a:p>
          <a:p>
            <a:pPr lvl="3"/>
            <a:r>
              <a:rPr lang="en-US" dirty="0"/>
              <a:t>Gather information from the THSPs for input into the IAP</a:t>
            </a:r>
          </a:p>
        </p:txBody>
      </p:sp>
    </p:spTree>
    <p:extLst>
      <p:ext uri="{BB962C8B-B14F-4D97-AF65-F5344CB8AC3E}">
        <p14:creationId xmlns:p14="http://schemas.microsoft.com/office/powerpoint/2010/main" val="2767585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DDAB4A39-11E4-4024-9AC3-531778492C7D}"/>
              </a:ext>
            </a:extLst>
          </p:cNvPr>
          <p:cNvSpPr txBox="1">
            <a:spLocks/>
          </p:cNvSpPr>
          <p:nvPr/>
        </p:nvSpPr>
        <p:spPr>
          <a:xfrm>
            <a:off x="1191263" y="108284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Demobilization Planning Meeting</a:t>
            </a:r>
          </a:p>
          <a:p>
            <a:pPr lvl="1"/>
            <a:r>
              <a:rPr lang="en-US" dirty="0"/>
              <a:t>The purpose of this meeting is to address Demobilization. At the conclusion of this meeting, the DMOB should be able to prepare a draft Demobilization Plan to include functional requirements of demobilization &amp; distribute the Demobilization Plan to Command, Command Staff, &amp; General Staff for review and comment</a:t>
            </a:r>
          </a:p>
          <a:p>
            <a:pPr lvl="2"/>
            <a:r>
              <a:rPr lang="en-US" dirty="0"/>
              <a:t>Attendees</a:t>
            </a:r>
          </a:p>
          <a:p>
            <a:pPr lvl="3"/>
            <a:r>
              <a:rPr lang="en-US" dirty="0"/>
              <a:t>Command, OSC, PSC, LSC, FSC, LOFR, SOFR, INTO, PIO and DMOB</a:t>
            </a:r>
          </a:p>
          <a:p>
            <a:pPr lvl="2"/>
            <a:r>
              <a:rPr lang="en-US" dirty="0"/>
              <a:t>Agenda</a:t>
            </a:r>
          </a:p>
          <a:p>
            <a:pPr lvl="3"/>
            <a:r>
              <a:rPr lang="en-US" dirty="0"/>
              <a:t>Gather functional requirements needed for the Demobilization Plan from attendees</a:t>
            </a:r>
          </a:p>
        </p:txBody>
      </p:sp>
    </p:spTree>
    <p:extLst>
      <p:ext uri="{BB962C8B-B14F-4D97-AF65-F5344CB8AC3E}">
        <p14:creationId xmlns:p14="http://schemas.microsoft.com/office/powerpoint/2010/main" val="844275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
        <p:nvSpPr>
          <p:cNvPr id="5" name="Content Placeholder 2">
            <a:extLst>
              <a:ext uri="{FF2B5EF4-FFF2-40B4-BE49-F238E27FC236}">
                <a16:creationId xmlns:a16="http://schemas.microsoft.com/office/drawing/2014/main" id="{B10B5D8E-9DF1-4E06-A9AA-305839435EB8}"/>
              </a:ext>
            </a:extLst>
          </p:cNvPr>
          <p:cNvSpPr txBox="1">
            <a:spLocks/>
          </p:cNvSpPr>
          <p:nvPr/>
        </p:nvSpPr>
        <p:spPr>
          <a:xfrm>
            <a:off x="1871662" y="1082840"/>
            <a:ext cx="8448675" cy="4024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t>Operational Branch Tactical Planning</a:t>
            </a:r>
          </a:p>
          <a:p>
            <a:pPr lvl="1"/>
            <a:r>
              <a:rPr lang="en-US" dirty="0"/>
              <a:t>Branch Tactical Planning may be needed when:</a:t>
            </a:r>
          </a:p>
          <a:p>
            <a:pPr lvl="3"/>
            <a:r>
              <a:rPr lang="en-US" dirty="0"/>
              <a:t>The incident is so large or complex that there is no single set of objectives that would logically pertain to the entire incident</a:t>
            </a:r>
          </a:p>
          <a:p>
            <a:pPr lvl="3"/>
            <a:r>
              <a:rPr lang="en-US" dirty="0"/>
              <a:t>Special technical expertise is needed for planning</a:t>
            </a:r>
          </a:p>
          <a:p>
            <a:pPr lvl="3"/>
            <a:r>
              <a:rPr lang="en-US" dirty="0"/>
              <a:t>Not feasible to prepare &amp; distribute the IAP within the required timeframe</a:t>
            </a:r>
          </a:p>
          <a:p>
            <a:pPr lvl="3"/>
            <a:r>
              <a:rPr lang="en-US" dirty="0"/>
              <a:t>Need for both classified &amp; un-classified portions of the IAP</a:t>
            </a:r>
          </a:p>
          <a:p>
            <a:pPr lvl="2"/>
            <a:r>
              <a:rPr lang="en-US" dirty="0"/>
              <a:t>Attendees</a:t>
            </a:r>
          </a:p>
          <a:p>
            <a:pPr lvl="3"/>
            <a:r>
              <a:rPr lang="en-US" dirty="0"/>
              <a:t>OSC, PSC, Operations Section Branch Directors</a:t>
            </a:r>
          </a:p>
          <a:p>
            <a:pPr lvl="2"/>
            <a:r>
              <a:rPr lang="en-US" dirty="0"/>
              <a:t>Agenda</a:t>
            </a:r>
          </a:p>
          <a:p>
            <a:pPr lvl="3"/>
            <a:r>
              <a:rPr lang="en-US" dirty="0"/>
              <a:t>Each Branch, with help from planning, will create a HICS 204 for their Branch</a:t>
            </a:r>
          </a:p>
          <a:p>
            <a:pPr lvl="3"/>
            <a:r>
              <a:rPr lang="en-US" dirty="0"/>
              <a:t>All of these individual Branch HICS 204s will get combined by planning for OSC &amp; PSC review and UC/IC approval</a:t>
            </a:r>
          </a:p>
        </p:txBody>
      </p:sp>
    </p:spTree>
    <p:extLst>
      <p:ext uri="{BB962C8B-B14F-4D97-AF65-F5344CB8AC3E}">
        <p14:creationId xmlns:p14="http://schemas.microsoft.com/office/powerpoint/2010/main" val="257942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2" name="Picture 21">
            <a:extLst>
              <a:ext uri="{FF2B5EF4-FFF2-40B4-BE49-F238E27FC236}">
                <a16:creationId xmlns:a16="http://schemas.microsoft.com/office/drawing/2014/main" id="{6832AB96-8B16-492E-9F0F-12367FB293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
        <p:nvSpPr>
          <p:cNvPr id="2" name="TextBox 1">
            <a:extLst>
              <a:ext uri="{FF2B5EF4-FFF2-40B4-BE49-F238E27FC236}">
                <a16:creationId xmlns:a16="http://schemas.microsoft.com/office/drawing/2014/main" id="{4A719F03-EF7D-4803-B5C0-BD16F63224DE}"/>
              </a:ext>
            </a:extLst>
          </p:cNvPr>
          <p:cNvSpPr txBox="1"/>
          <p:nvPr/>
        </p:nvSpPr>
        <p:spPr>
          <a:xfrm>
            <a:off x="4090507" y="2628900"/>
            <a:ext cx="7454077" cy="358978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QUESTIONS?</a:t>
            </a:r>
          </a:p>
          <a:p>
            <a:pPr indent="-228600" defTabSz="914400">
              <a:lnSpc>
                <a:spcPct val="90000"/>
              </a:lnSpc>
              <a:spcAft>
                <a:spcPts val="600"/>
              </a:spcAft>
              <a:buFont typeface="Arial" panose="020B0604020202020204" pitchFamily="34" charset="0"/>
              <a:buChar char="•"/>
            </a:pPr>
            <a:endParaRPr lang="en-US" sz="2000"/>
          </a:p>
          <a:p>
            <a:pPr indent="-228600" defTabSz="914400">
              <a:lnSpc>
                <a:spcPct val="90000"/>
              </a:lnSpc>
              <a:spcAft>
                <a:spcPts val="600"/>
              </a:spcAft>
              <a:buFont typeface="Arial" panose="020B0604020202020204" pitchFamily="34" charset="0"/>
              <a:buChar char="•"/>
            </a:pPr>
            <a:endParaRPr lang="en-US" sz="2000"/>
          </a:p>
          <a:p>
            <a:pPr indent="-228600" defTabSz="914400">
              <a:lnSpc>
                <a:spcPct val="90000"/>
              </a:lnSpc>
              <a:spcAft>
                <a:spcPts val="600"/>
              </a:spcAft>
              <a:buFont typeface="Arial" panose="020B0604020202020204" pitchFamily="34" charset="0"/>
              <a:buChar char="•"/>
            </a:pPr>
            <a:endParaRPr lang="en-US" sz="2000"/>
          </a:p>
        </p:txBody>
      </p:sp>
      <p:sp>
        <p:nvSpPr>
          <p:cNvPr id="6" name="Content Placeholder 2"/>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1400" dirty="0"/>
          </a:p>
        </p:txBody>
      </p:sp>
    </p:spTree>
    <p:extLst>
      <p:ext uri="{BB962C8B-B14F-4D97-AF65-F5344CB8AC3E}">
        <p14:creationId xmlns:p14="http://schemas.microsoft.com/office/powerpoint/2010/main" val="1808882370"/>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Template…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4472" y="2193925"/>
            <a:ext cx="2523055" cy="4024313"/>
          </a:xfrm>
        </p:spPr>
      </p:pic>
      <p:sp>
        <p:nvSpPr>
          <p:cNvPr id="5" name="Content Placeholder 2"/>
          <p:cNvSpPr txBox="1">
            <a:spLocks/>
          </p:cNvSpPr>
          <p:nvPr/>
        </p:nvSpPr>
        <p:spPr>
          <a:xfrm>
            <a:off x="685800" y="2194560"/>
            <a:ext cx="8448675"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a:t>Abc</a:t>
            </a:r>
            <a:r>
              <a:rPr lang="en-US" dirty="0"/>
              <a:t>…</a:t>
            </a:r>
          </a:p>
          <a:p>
            <a:pPr lvl="1"/>
            <a:endParaRPr lang="en-US" dirty="0"/>
          </a:p>
        </p:txBody>
      </p:sp>
    </p:spTree>
    <p:extLst>
      <p:ext uri="{BB962C8B-B14F-4D97-AF65-F5344CB8AC3E}">
        <p14:creationId xmlns:p14="http://schemas.microsoft.com/office/powerpoint/2010/main" val="286878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4EF12-5B36-48D8-8B4A-5CFC777183A1}"/>
              </a:ext>
            </a:extLst>
          </p:cNvPr>
          <p:cNvPicPr>
            <a:picLocks noChangeAspect="1"/>
          </p:cNvPicPr>
          <p:nvPr/>
        </p:nvPicPr>
        <p:blipFill>
          <a:blip r:embed="rId3"/>
          <a:stretch>
            <a:fillRect/>
          </a:stretch>
        </p:blipFill>
        <p:spPr>
          <a:xfrm>
            <a:off x="1218175" y="873252"/>
            <a:ext cx="4140311" cy="5111496"/>
          </a:xfrm>
          <a:prstGeom prst="rect">
            <a:avLst/>
          </a:prstGeom>
          <a:ln w="31750" cap="sq">
            <a:noFill/>
            <a:miter lim="800000"/>
          </a:ln>
        </p:spPr>
      </p:pic>
      <p:pic>
        <p:nvPicPr>
          <p:cNvPr id="11" name="Picture 10">
            <a:extLst>
              <a:ext uri="{FF2B5EF4-FFF2-40B4-BE49-F238E27FC236}">
                <a16:creationId xmlns:a16="http://schemas.microsoft.com/office/drawing/2014/main" id="{89FF0CC4-E04D-43F5-9893-F15EB2CB487B}"/>
              </a:ext>
            </a:extLst>
          </p:cNvPr>
          <p:cNvPicPr>
            <a:picLocks noChangeAspect="1"/>
          </p:cNvPicPr>
          <p:nvPr/>
        </p:nvPicPr>
        <p:blipFill>
          <a:blip r:embed="rId4"/>
          <a:stretch>
            <a:fillRect/>
          </a:stretch>
        </p:blipFill>
        <p:spPr>
          <a:xfrm>
            <a:off x="6639955" y="873252"/>
            <a:ext cx="4523674" cy="5111496"/>
          </a:xfrm>
          <a:prstGeom prst="rect">
            <a:avLst/>
          </a:prstGeom>
          <a:ln w="31750" cap="sq">
            <a:noFill/>
            <a:miter lim="800000"/>
          </a:ln>
        </p:spPr>
      </p:pic>
    </p:spTree>
    <p:extLst>
      <p:ext uri="{BB962C8B-B14F-4D97-AF65-F5344CB8AC3E}">
        <p14:creationId xmlns:p14="http://schemas.microsoft.com/office/powerpoint/2010/main" val="56720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7837714" y="4697457"/>
            <a:ext cx="1489166" cy="4754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46960" y="794852"/>
            <a:ext cx="8610600" cy="1293028"/>
          </a:xfrm>
        </p:spPr>
        <p:txBody>
          <a:bodyPr/>
          <a:lstStyle/>
          <a:p>
            <a:pPr algn="l"/>
            <a:r>
              <a:rPr lang="en-US" b="1" dirty="0"/>
              <a:t>Incident brief</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37714" y="229195"/>
            <a:ext cx="4014651" cy="6218685"/>
          </a:xfrm>
        </p:spPr>
      </p:pic>
      <p:sp>
        <p:nvSpPr>
          <p:cNvPr id="6" name="Content Placeholder 5"/>
          <p:cNvSpPr txBox="1">
            <a:spLocks/>
          </p:cNvSpPr>
          <p:nvPr/>
        </p:nvSpPr>
        <p:spPr>
          <a:xfrm>
            <a:off x="201521" y="2039023"/>
            <a:ext cx="7468961" cy="456294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When it occurs:	</a:t>
            </a:r>
          </a:p>
          <a:p>
            <a:pPr lvl="1"/>
            <a:r>
              <a:rPr lang="en-US" dirty="0"/>
              <a:t>Incident Command Activation</a:t>
            </a:r>
          </a:p>
          <a:p>
            <a:pPr lvl="1"/>
            <a:r>
              <a:rPr lang="en-US" dirty="0"/>
              <a:t>During a transfer of Command</a:t>
            </a:r>
          </a:p>
          <a:p>
            <a:r>
              <a:rPr lang="en-US" dirty="0"/>
              <a:t>What is it?:</a:t>
            </a:r>
          </a:p>
          <a:p>
            <a:pPr lvl="1"/>
            <a:r>
              <a:rPr lang="en-US" dirty="0"/>
              <a:t>A meeting where basic information is shared regarding the current incident situation &amp; the resources allotted to the incident</a:t>
            </a:r>
          </a:p>
          <a:p>
            <a:r>
              <a:rPr lang="en-US" dirty="0"/>
              <a:t>Facilitator:</a:t>
            </a:r>
          </a:p>
          <a:p>
            <a:pPr lvl="1"/>
            <a:r>
              <a:rPr lang="en-US" dirty="0"/>
              <a:t>Current IC/UC or PSC (Planning Section Chief)</a:t>
            </a:r>
          </a:p>
          <a:p>
            <a:r>
              <a:rPr lang="en-US" dirty="0"/>
              <a:t>Attendee’s:</a:t>
            </a:r>
          </a:p>
          <a:p>
            <a:pPr lvl="1"/>
            <a:r>
              <a:rPr lang="en-US" dirty="0"/>
              <a:t>Incident Commander</a:t>
            </a:r>
          </a:p>
          <a:p>
            <a:pPr lvl="1"/>
            <a:r>
              <a:rPr lang="en-US" dirty="0"/>
              <a:t>Prospective IC/UC</a:t>
            </a:r>
          </a:p>
          <a:p>
            <a:pPr lvl="1"/>
            <a:r>
              <a:rPr lang="en-US" dirty="0"/>
              <a:t>Command &amp; General Staff as available</a:t>
            </a:r>
          </a:p>
          <a:p>
            <a:r>
              <a:rPr lang="en-US" dirty="0"/>
              <a:t>Documentation:</a:t>
            </a:r>
          </a:p>
          <a:p>
            <a:pPr lvl="1"/>
            <a:r>
              <a:rPr lang="en-US" dirty="0"/>
              <a:t>A HICS IAP QSG</a:t>
            </a:r>
          </a:p>
          <a:p>
            <a:pPr lvl="1"/>
            <a:r>
              <a:rPr lang="en-US" dirty="0"/>
              <a:t>Most importantly the HICS IAP QSG functions as the IAP for the initial response, remains in force, &amp; continues to be updated until the response ends, or the Planning Section generates the first comprehensive IAP</a:t>
            </a:r>
          </a:p>
        </p:txBody>
      </p:sp>
    </p:spTree>
    <p:extLst>
      <p:ext uri="{BB962C8B-B14F-4D97-AF65-F5344CB8AC3E}">
        <p14:creationId xmlns:p14="http://schemas.microsoft.com/office/powerpoint/2010/main" val="212290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BE4C130-74CE-48EE-A50F-2ADD6E53B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b="12276"/>
          <a:stretch/>
        </p:blipFill>
        <p:spPr>
          <a:xfrm rot="16200000">
            <a:off x="7673974" y="2339972"/>
            <a:ext cx="6857999" cy="2178053"/>
          </a:xfrm>
          <a:prstGeom prst="rect">
            <a:avLst/>
          </a:prstGeom>
        </p:spPr>
      </p:pic>
      <p:sp>
        <p:nvSpPr>
          <p:cNvPr id="6" name="Content Placeholder 5"/>
          <p:cNvSpPr txBox="1">
            <a:spLocks/>
          </p:cNvSpPr>
          <p:nvPr/>
        </p:nvSpPr>
        <p:spPr>
          <a:xfrm>
            <a:off x="804334" y="630827"/>
            <a:ext cx="9222535" cy="38453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1600" b="1"/>
              <a:t>Briefing Agenda</a:t>
            </a:r>
          </a:p>
          <a:p>
            <a:pPr lvl="1"/>
            <a:r>
              <a:rPr lang="en-US" sz="1600"/>
              <a:t>Current situation</a:t>
            </a:r>
          </a:p>
          <a:p>
            <a:pPr lvl="2"/>
            <a:r>
              <a:rPr lang="en-US" sz="1600"/>
              <a:t>Who, what, where, when , why</a:t>
            </a:r>
          </a:p>
          <a:p>
            <a:pPr lvl="1"/>
            <a:r>
              <a:rPr lang="en-US" sz="1600"/>
              <a:t>Facilities established</a:t>
            </a:r>
          </a:p>
          <a:p>
            <a:pPr lvl="1"/>
            <a:r>
              <a:rPr lang="en-US" sz="1600"/>
              <a:t>Initial objectives &amp; priorities</a:t>
            </a:r>
          </a:p>
          <a:p>
            <a:pPr lvl="1"/>
            <a:r>
              <a:rPr lang="en-US" sz="1600"/>
              <a:t>Current &amp; planned actions</a:t>
            </a:r>
          </a:p>
          <a:p>
            <a:pPr lvl="1"/>
            <a:r>
              <a:rPr lang="en-US" sz="1600"/>
              <a:t>Current on-scene organization</a:t>
            </a:r>
          </a:p>
          <a:p>
            <a:pPr lvl="2"/>
            <a:r>
              <a:rPr lang="en-US" sz="1600"/>
              <a:t>Org Chart</a:t>
            </a:r>
          </a:p>
          <a:p>
            <a:pPr lvl="1"/>
            <a:r>
              <a:rPr lang="en-US" sz="1600"/>
              <a:t>Methods of communication; radio talkgroups if utilizing</a:t>
            </a:r>
          </a:p>
          <a:p>
            <a:pPr lvl="1"/>
            <a:r>
              <a:rPr lang="en-US" sz="1600"/>
              <a:t>Resource assignments</a:t>
            </a:r>
          </a:p>
          <a:p>
            <a:pPr lvl="1"/>
            <a:r>
              <a:rPr lang="en-US" sz="1600"/>
              <a:t>Resources ordered and/or En-route</a:t>
            </a:r>
          </a:p>
          <a:p>
            <a:pPr lvl="1"/>
            <a:r>
              <a:rPr lang="en-US" sz="1600"/>
              <a:t>Potential incident complexity</a:t>
            </a:r>
          </a:p>
          <a:p>
            <a:pPr lvl="1"/>
            <a:r>
              <a:rPr lang="en-US" sz="1600"/>
              <a:t>Notifications completed</a:t>
            </a:r>
          </a:p>
        </p:txBody>
      </p:sp>
    </p:spTree>
    <p:extLst>
      <p:ext uri="{BB962C8B-B14F-4D97-AF65-F5344CB8AC3E}">
        <p14:creationId xmlns:p14="http://schemas.microsoft.com/office/powerpoint/2010/main" val="88663141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3699</Words>
  <Application>Microsoft Office PowerPoint</Application>
  <PresentationFormat>Widescreen</PresentationFormat>
  <Paragraphs>588</Paragraphs>
  <Slides>67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Century Gothic</vt:lpstr>
      <vt:lpstr>Courier New</vt:lpstr>
      <vt:lpstr>Vapor Trail</vt:lpstr>
      <vt:lpstr>Operational Planning cycle</vt:lpstr>
      <vt:lpstr>Introduction</vt:lpstr>
      <vt:lpstr>notifications</vt:lpstr>
      <vt:lpstr>Initial response &amp; assessment</vt:lpstr>
      <vt:lpstr>PowerPoint Presentation</vt:lpstr>
      <vt:lpstr>Hics quick start guide instructions</vt:lpstr>
      <vt:lpstr>PowerPoint Presentation</vt:lpstr>
      <vt:lpstr>Incident brief</vt:lpstr>
      <vt:lpstr>PowerPoint Presentation</vt:lpstr>
      <vt:lpstr>After the briefing………</vt:lpstr>
      <vt:lpstr>PowerPoint Presentation</vt:lpstr>
      <vt:lpstr>Initial unified command meeting</vt:lpstr>
      <vt:lpstr>PowerPoint Presentation</vt:lpstr>
      <vt:lpstr>After the Initial unified command meeting……..</vt:lpstr>
      <vt:lpstr>PowerPoint Presentation</vt:lpstr>
      <vt:lpstr>IC/UC Objectives Meeting</vt:lpstr>
      <vt:lpstr>PowerPoint Presentation</vt:lpstr>
      <vt:lpstr>Sample Objectives meeting agenda</vt:lpstr>
      <vt:lpstr>PowerPoint Presentation</vt:lpstr>
      <vt:lpstr>ICS 233-CG instructions</vt:lpstr>
      <vt:lpstr>PowerPoint Presentation</vt:lpstr>
      <vt:lpstr>Command &amp; General staff meeting</vt:lpstr>
      <vt:lpstr>PowerPoint Presentation</vt:lpstr>
      <vt:lpstr>Sample command &amp; general staff (Strategy) meeting agenda</vt:lpstr>
      <vt:lpstr>PowerPoint Presentation</vt:lpstr>
      <vt:lpstr>Preparing for the tactics meeting</vt:lpstr>
      <vt:lpstr>PowerPoint Presentation</vt:lpstr>
      <vt:lpstr>PowerPoint Presentation</vt:lpstr>
      <vt:lpstr>HICS 215A instructions</vt:lpstr>
      <vt:lpstr>PowerPoint Presentation</vt:lpstr>
      <vt:lpstr>HICS 215  instructions</vt:lpstr>
      <vt:lpstr>PowerPoint Presentation</vt:lpstr>
      <vt:lpstr>ICS 234-CG  instructions</vt:lpstr>
      <vt:lpstr>PowerPoint Presentation</vt:lpstr>
      <vt:lpstr>Tactics Meeting</vt:lpstr>
      <vt:lpstr>PowerPoint Presentation</vt:lpstr>
      <vt:lpstr>PowerPoint Presentation</vt:lpstr>
      <vt:lpstr>Sample Tactics meeting agenda</vt:lpstr>
      <vt:lpstr>PowerPoint Presentation</vt:lpstr>
      <vt:lpstr>PREPARING FOR THE PLANNING MEETING</vt:lpstr>
      <vt:lpstr>PowerPoint Presentation</vt:lpstr>
      <vt:lpstr>Planning Meeting</vt:lpstr>
      <vt:lpstr>PowerPoint Presentation</vt:lpstr>
      <vt:lpstr>PowerPoint Presentation</vt:lpstr>
      <vt:lpstr>PowerPoint Presentation</vt:lpstr>
      <vt:lpstr>Sample planning meeting agenda</vt:lpstr>
      <vt:lpstr>PowerPoint Presentation</vt:lpstr>
      <vt:lpstr>Incident action plan preparation &amp; approval</vt:lpstr>
      <vt:lpstr>PowerPoint Presentation</vt:lpstr>
      <vt:lpstr>PowerPoint Presentation</vt:lpstr>
      <vt:lpstr>Operations briefing</vt:lpstr>
      <vt:lpstr>PowerPoint Presentation</vt:lpstr>
      <vt:lpstr>Sample operations briefing agenda</vt:lpstr>
      <vt:lpstr>New Operational period begins</vt:lpstr>
      <vt:lpstr>Assess Progress</vt:lpstr>
      <vt:lpstr>Special Purpose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Planning cycle</dc:title>
  <dc:creator>Stoen, Shawn</dc:creator>
  <cp:lastModifiedBy>Stoen, Shawn</cp:lastModifiedBy>
  <cp:revision>2</cp:revision>
  <dcterms:created xsi:type="dcterms:W3CDTF">2019-03-06T04:36:47Z</dcterms:created>
  <dcterms:modified xsi:type="dcterms:W3CDTF">2019-03-27T12:34:32Z</dcterms:modified>
</cp:coreProperties>
</file>