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9"/>
  </p:notesMasterIdLst>
  <p:sldIdLst>
    <p:sldId id="256" r:id="rId2"/>
    <p:sldId id="257" r:id="rId3"/>
    <p:sldId id="266" r:id="rId4"/>
    <p:sldId id="267" r:id="rId5"/>
    <p:sldId id="268" r:id="rId6"/>
    <p:sldId id="269" r:id="rId7"/>
    <p:sldId id="271" r:id="rId8"/>
    <p:sldId id="270" r:id="rId9"/>
    <p:sldId id="275" r:id="rId10"/>
    <p:sldId id="274" r:id="rId11"/>
    <p:sldId id="272" r:id="rId12"/>
    <p:sldId id="277" r:id="rId13"/>
    <p:sldId id="276" r:id="rId14"/>
    <p:sldId id="264" r:id="rId15"/>
    <p:sldId id="265" r:id="rId16"/>
    <p:sldId id="273"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2"/>
    <p:restoredTop sz="76252" autoAdjust="0"/>
  </p:normalViewPr>
  <p:slideViewPr>
    <p:cSldViewPr snapToGrid="0" snapToObjects="1">
      <p:cViewPr varScale="1">
        <p:scale>
          <a:sx n="55" d="100"/>
          <a:sy n="55"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D6539-3BA5-44FC-B9F7-A2836BF0B1E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4A761E-F2BB-41FC-80B3-06A3940CEFA0}">
      <dgm:prSet/>
      <dgm:spPr/>
      <dgm:t>
        <a:bodyPr/>
        <a:lstStyle/>
        <a:p>
          <a:pPr>
            <a:defRPr b="1"/>
          </a:pPr>
          <a:r>
            <a:rPr lang="en-US"/>
            <a:t>Aerosolized/Inhalation</a:t>
          </a:r>
        </a:p>
      </dgm:t>
    </dgm:pt>
    <dgm:pt modelId="{9D49F493-0107-4D17-A09B-73F128B28D29}" type="parTrans" cxnId="{858D8CF0-132C-4CA2-A5E5-EB95E60D066F}">
      <dgm:prSet/>
      <dgm:spPr/>
      <dgm:t>
        <a:bodyPr/>
        <a:lstStyle/>
        <a:p>
          <a:endParaRPr lang="en-US"/>
        </a:p>
      </dgm:t>
    </dgm:pt>
    <dgm:pt modelId="{D72782FA-3B46-4B7D-AF58-1417AB58E037}" type="sibTrans" cxnId="{858D8CF0-132C-4CA2-A5E5-EB95E60D066F}">
      <dgm:prSet/>
      <dgm:spPr/>
      <dgm:t>
        <a:bodyPr/>
        <a:lstStyle/>
        <a:p>
          <a:endParaRPr lang="en-US"/>
        </a:p>
      </dgm:t>
    </dgm:pt>
    <dgm:pt modelId="{FA790DDC-F57B-4FCB-B827-5905D632EDB4}">
      <dgm:prSet/>
      <dgm:spPr/>
      <dgm:t>
        <a:bodyPr/>
        <a:lstStyle/>
        <a:p>
          <a:r>
            <a:rPr lang="en-US"/>
            <a:t>Breath in the spores</a:t>
          </a:r>
        </a:p>
      </dgm:t>
    </dgm:pt>
    <dgm:pt modelId="{27ADDEFA-CE37-4D91-8408-2D7623FBC00A}" type="parTrans" cxnId="{B2B60D89-277E-43A5-819B-16EFA9509E77}">
      <dgm:prSet/>
      <dgm:spPr/>
      <dgm:t>
        <a:bodyPr/>
        <a:lstStyle/>
        <a:p>
          <a:endParaRPr lang="en-US"/>
        </a:p>
      </dgm:t>
    </dgm:pt>
    <dgm:pt modelId="{7BB3C53E-5EEE-48A0-90D6-36AC19B64A39}" type="sibTrans" cxnId="{B2B60D89-277E-43A5-819B-16EFA9509E77}">
      <dgm:prSet/>
      <dgm:spPr/>
      <dgm:t>
        <a:bodyPr/>
        <a:lstStyle/>
        <a:p>
          <a:endParaRPr lang="en-US"/>
        </a:p>
      </dgm:t>
    </dgm:pt>
    <dgm:pt modelId="{A1C4998A-90E3-43D0-B3CB-F41CCB6092D1}">
      <dgm:prSet/>
      <dgm:spPr/>
      <dgm:t>
        <a:bodyPr/>
        <a:lstStyle/>
        <a:p>
          <a:r>
            <a:rPr lang="en-US"/>
            <a:t>Most serious form and can kill quickly if not treated immediately</a:t>
          </a:r>
        </a:p>
      </dgm:t>
    </dgm:pt>
    <dgm:pt modelId="{72CEE3EB-3D97-4CC1-B982-3957D11A1EBD}" type="parTrans" cxnId="{FF2F8EB2-F340-4BFB-9909-8E81288B4360}">
      <dgm:prSet/>
      <dgm:spPr/>
      <dgm:t>
        <a:bodyPr/>
        <a:lstStyle/>
        <a:p>
          <a:endParaRPr lang="en-US"/>
        </a:p>
      </dgm:t>
    </dgm:pt>
    <dgm:pt modelId="{5A2F6B26-131B-4392-8249-23898CC774ED}" type="sibTrans" cxnId="{FF2F8EB2-F340-4BFB-9909-8E81288B4360}">
      <dgm:prSet/>
      <dgm:spPr/>
      <dgm:t>
        <a:bodyPr/>
        <a:lstStyle/>
        <a:p>
          <a:endParaRPr lang="en-US"/>
        </a:p>
      </dgm:t>
    </dgm:pt>
    <dgm:pt modelId="{96233353-5A9D-4C84-895E-E7180326A255}">
      <dgm:prSet/>
      <dgm:spPr/>
      <dgm:t>
        <a:bodyPr/>
        <a:lstStyle/>
        <a:p>
          <a:r>
            <a:rPr lang="en-US"/>
            <a:t>25% mortality rate with aggressive treatment</a:t>
          </a:r>
        </a:p>
      </dgm:t>
    </dgm:pt>
    <dgm:pt modelId="{5133DCD2-849B-445C-B4F7-F6B4BDFA1C02}" type="parTrans" cxnId="{54FD42EA-D1F3-47CF-96D2-3BA192799CD9}">
      <dgm:prSet/>
      <dgm:spPr/>
      <dgm:t>
        <a:bodyPr/>
        <a:lstStyle/>
        <a:p>
          <a:endParaRPr lang="en-US"/>
        </a:p>
      </dgm:t>
    </dgm:pt>
    <dgm:pt modelId="{0CE1AFB6-FF5F-4C6E-824B-443ACDBA5210}" type="sibTrans" cxnId="{54FD42EA-D1F3-47CF-96D2-3BA192799CD9}">
      <dgm:prSet/>
      <dgm:spPr/>
      <dgm:t>
        <a:bodyPr/>
        <a:lstStyle/>
        <a:p>
          <a:endParaRPr lang="en-US"/>
        </a:p>
      </dgm:t>
    </dgm:pt>
    <dgm:pt modelId="{7DDDCEB2-D478-4147-AB87-E784DB502F81}">
      <dgm:prSet/>
      <dgm:spPr/>
      <dgm:t>
        <a:bodyPr/>
        <a:lstStyle/>
        <a:p>
          <a:r>
            <a:rPr lang="en-US"/>
            <a:t>Nearly 100% mortality rate without treatment</a:t>
          </a:r>
        </a:p>
      </dgm:t>
    </dgm:pt>
    <dgm:pt modelId="{C60BA471-1752-46F6-91CE-4D079A00F5EF}" type="parTrans" cxnId="{82AF546C-2727-4C6A-ABEA-3DDC0DA154AC}">
      <dgm:prSet/>
      <dgm:spPr/>
      <dgm:t>
        <a:bodyPr/>
        <a:lstStyle/>
        <a:p>
          <a:endParaRPr lang="en-US"/>
        </a:p>
      </dgm:t>
    </dgm:pt>
    <dgm:pt modelId="{83793442-419A-46C3-A055-8DB9FBD20C6A}" type="sibTrans" cxnId="{82AF546C-2727-4C6A-ABEA-3DDC0DA154AC}">
      <dgm:prSet/>
      <dgm:spPr/>
      <dgm:t>
        <a:bodyPr/>
        <a:lstStyle/>
        <a:p>
          <a:endParaRPr lang="en-US"/>
        </a:p>
      </dgm:t>
    </dgm:pt>
    <dgm:pt modelId="{4E5243D4-2800-45A5-9E6E-7B55293FBD2F}">
      <dgm:prSet/>
      <dgm:spPr/>
      <dgm:t>
        <a:bodyPr/>
        <a:lstStyle/>
        <a:p>
          <a:pPr>
            <a:defRPr b="1"/>
          </a:pPr>
          <a:r>
            <a:rPr lang="en-US"/>
            <a:t>Ingestion</a:t>
          </a:r>
        </a:p>
      </dgm:t>
    </dgm:pt>
    <dgm:pt modelId="{028A8CBC-A46B-46CF-92AD-47EBD181CE09}" type="parTrans" cxnId="{2BAA73B8-86A1-40E4-BD75-E392DC62DBBC}">
      <dgm:prSet/>
      <dgm:spPr/>
      <dgm:t>
        <a:bodyPr/>
        <a:lstStyle/>
        <a:p>
          <a:endParaRPr lang="en-US"/>
        </a:p>
      </dgm:t>
    </dgm:pt>
    <dgm:pt modelId="{1F519378-60E1-4ADE-B2F0-34B301A8E562}" type="sibTrans" cxnId="{2BAA73B8-86A1-40E4-BD75-E392DC62DBBC}">
      <dgm:prSet/>
      <dgm:spPr/>
      <dgm:t>
        <a:bodyPr/>
        <a:lstStyle/>
        <a:p>
          <a:endParaRPr lang="en-US"/>
        </a:p>
      </dgm:t>
    </dgm:pt>
    <dgm:pt modelId="{EE7FFE94-FB3D-4CD9-BF4D-CB98DFF1C3EF}">
      <dgm:prSet/>
      <dgm:spPr/>
      <dgm:t>
        <a:bodyPr/>
        <a:lstStyle/>
        <a:p>
          <a:r>
            <a:rPr lang="en-US"/>
            <a:t>Eat food or water that is contaminated with the spores</a:t>
          </a:r>
        </a:p>
      </dgm:t>
    </dgm:pt>
    <dgm:pt modelId="{F08005B3-0029-4782-9E90-0567120FF6BE}" type="parTrans" cxnId="{15001C91-9FDA-4A87-B8BA-8D6C2F481850}">
      <dgm:prSet/>
      <dgm:spPr/>
      <dgm:t>
        <a:bodyPr/>
        <a:lstStyle/>
        <a:p>
          <a:endParaRPr lang="en-US"/>
        </a:p>
      </dgm:t>
    </dgm:pt>
    <dgm:pt modelId="{12A0348B-AB06-4456-813A-4CDF5A2977C7}" type="sibTrans" cxnId="{15001C91-9FDA-4A87-B8BA-8D6C2F481850}">
      <dgm:prSet/>
      <dgm:spPr/>
      <dgm:t>
        <a:bodyPr/>
        <a:lstStyle/>
        <a:p>
          <a:endParaRPr lang="en-US"/>
        </a:p>
      </dgm:t>
    </dgm:pt>
    <dgm:pt modelId="{B7C58203-3487-45CD-A4CF-9BA1B6133EAF}">
      <dgm:prSet/>
      <dgm:spPr/>
      <dgm:t>
        <a:bodyPr/>
        <a:lstStyle/>
        <a:p>
          <a:pPr>
            <a:defRPr b="1"/>
          </a:pPr>
          <a:r>
            <a:rPr lang="en-US"/>
            <a:t>Absorption</a:t>
          </a:r>
        </a:p>
      </dgm:t>
    </dgm:pt>
    <dgm:pt modelId="{63B7F42C-D60B-4CF6-879D-80A4DE49CDA6}" type="parTrans" cxnId="{003B406A-9C2B-4032-9EAC-9D8FCAE99F17}">
      <dgm:prSet/>
      <dgm:spPr/>
      <dgm:t>
        <a:bodyPr/>
        <a:lstStyle/>
        <a:p>
          <a:endParaRPr lang="en-US"/>
        </a:p>
      </dgm:t>
    </dgm:pt>
    <dgm:pt modelId="{13BE5016-161E-47E5-A900-B4DE657CBE38}" type="sibTrans" cxnId="{003B406A-9C2B-4032-9EAC-9D8FCAE99F17}">
      <dgm:prSet/>
      <dgm:spPr/>
      <dgm:t>
        <a:bodyPr/>
        <a:lstStyle/>
        <a:p>
          <a:endParaRPr lang="en-US"/>
        </a:p>
      </dgm:t>
    </dgm:pt>
    <dgm:pt modelId="{09D31BE0-01AA-4367-AC37-A8DF4A9DCDC7}">
      <dgm:prSet/>
      <dgm:spPr/>
      <dgm:t>
        <a:bodyPr/>
        <a:lstStyle/>
        <a:p>
          <a:r>
            <a:rPr lang="en-US"/>
            <a:t>Spores come in contact with cuts or scrapes </a:t>
          </a:r>
        </a:p>
      </dgm:t>
    </dgm:pt>
    <dgm:pt modelId="{3B51CB97-D4F4-44BA-AD51-C06C29859CBC}" type="parTrans" cxnId="{7E8B6638-98D8-4914-999F-EC5E47C2DB5E}">
      <dgm:prSet/>
      <dgm:spPr/>
      <dgm:t>
        <a:bodyPr/>
        <a:lstStyle/>
        <a:p>
          <a:endParaRPr lang="en-US"/>
        </a:p>
      </dgm:t>
    </dgm:pt>
    <dgm:pt modelId="{D742B0ED-D2EF-42E0-A0B9-7FE518ECF569}" type="sibTrans" cxnId="{7E8B6638-98D8-4914-999F-EC5E47C2DB5E}">
      <dgm:prSet/>
      <dgm:spPr/>
      <dgm:t>
        <a:bodyPr/>
        <a:lstStyle/>
        <a:p>
          <a:endParaRPr lang="en-US"/>
        </a:p>
      </dgm:t>
    </dgm:pt>
    <dgm:pt modelId="{D122E52A-9C5B-40DA-8CDE-F3D5AEA40CAA}">
      <dgm:prSet/>
      <dgm:spPr/>
      <dgm:t>
        <a:bodyPr/>
        <a:lstStyle/>
        <a:p>
          <a:pPr>
            <a:defRPr b="1"/>
          </a:pPr>
          <a:r>
            <a:rPr lang="en-US"/>
            <a:t>ANTHRAX IS NOT CONTAGEOUS</a:t>
          </a:r>
        </a:p>
      </dgm:t>
    </dgm:pt>
    <dgm:pt modelId="{47EFD31F-6FB0-4399-9937-EF3991DE42D5}" type="parTrans" cxnId="{574B2990-F0E8-4145-94D5-9E67669655A1}">
      <dgm:prSet/>
      <dgm:spPr/>
      <dgm:t>
        <a:bodyPr/>
        <a:lstStyle/>
        <a:p>
          <a:endParaRPr lang="en-US"/>
        </a:p>
      </dgm:t>
    </dgm:pt>
    <dgm:pt modelId="{C9F0DAA8-354A-4A2E-95B3-9FD00B067C58}" type="sibTrans" cxnId="{574B2990-F0E8-4145-94D5-9E67669655A1}">
      <dgm:prSet/>
      <dgm:spPr/>
      <dgm:t>
        <a:bodyPr/>
        <a:lstStyle/>
        <a:p>
          <a:endParaRPr lang="en-US"/>
        </a:p>
      </dgm:t>
    </dgm:pt>
    <dgm:pt modelId="{9A6E2F47-952E-4A1B-90F3-4C71965B5BC4}" type="pres">
      <dgm:prSet presAssocID="{703D6539-3BA5-44FC-B9F7-A2836BF0B1EE}" presName="root" presStyleCnt="0">
        <dgm:presLayoutVars>
          <dgm:dir/>
          <dgm:resizeHandles val="exact"/>
        </dgm:presLayoutVars>
      </dgm:prSet>
      <dgm:spPr/>
    </dgm:pt>
    <dgm:pt modelId="{3EC1C5A1-CFAA-4318-BB8B-1DB2D5675E8C}" type="pres">
      <dgm:prSet presAssocID="{574A761E-F2BB-41FC-80B3-06A3940CEFA0}" presName="compNode" presStyleCnt="0"/>
      <dgm:spPr/>
    </dgm:pt>
    <dgm:pt modelId="{B473EE97-F470-4EE5-AB56-B17EBAA98A67}" type="pres">
      <dgm:prSet presAssocID="{574A761E-F2BB-41FC-80B3-06A3940CEF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3AB72386-F5A2-4981-9D62-EEB33CA21D76}" type="pres">
      <dgm:prSet presAssocID="{574A761E-F2BB-41FC-80B3-06A3940CEFA0}" presName="iconSpace" presStyleCnt="0"/>
      <dgm:spPr/>
    </dgm:pt>
    <dgm:pt modelId="{2895F1ED-1F79-4CF2-AA06-8F08D1E6C544}" type="pres">
      <dgm:prSet presAssocID="{574A761E-F2BB-41FC-80B3-06A3940CEFA0}" presName="parTx" presStyleLbl="revTx" presStyleIdx="0" presStyleCnt="8">
        <dgm:presLayoutVars>
          <dgm:chMax val="0"/>
          <dgm:chPref val="0"/>
        </dgm:presLayoutVars>
      </dgm:prSet>
      <dgm:spPr/>
    </dgm:pt>
    <dgm:pt modelId="{2FF4DCD0-4B2B-4741-8CCE-8DE8B0096C93}" type="pres">
      <dgm:prSet presAssocID="{574A761E-F2BB-41FC-80B3-06A3940CEFA0}" presName="txSpace" presStyleCnt="0"/>
      <dgm:spPr/>
    </dgm:pt>
    <dgm:pt modelId="{D4B64EEE-C3BE-4033-9DCD-0D67030D91C0}" type="pres">
      <dgm:prSet presAssocID="{574A761E-F2BB-41FC-80B3-06A3940CEFA0}" presName="desTx" presStyleLbl="revTx" presStyleIdx="1" presStyleCnt="8">
        <dgm:presLayoutVars/>
      </dgm:prSet>
      <dgm:spPr/>
    </dgm:pt>
    <dgm:pt modelId="{3DA11A0D-BF82-44E4-9701-02BDF0FF14F0}" type="pres">
      <dgm:prSet presAssocID="{D72782FA-3B46-4B7D-AF58-1417AB58E037}" presName="sibTrans" presStyleCnt="0"/>
      <dgm:spPr/>
    </dgm:pt>
    <dgm:pt modelId="{882AD8E2-54AE-4F4E-9C8A-DAB871D18E6B}" type="pres">
      <dgm:prSet presAssocID="{4E5243D4-2800-45A5-9E6E-7B55293FBD2F}" presName="compNode" presStyleCnt="0"/>
      <dgm:spPr/>
    </dgm:pt>
    <dgm:pt modelId="{2333A1F0-5FD9-4D62-862C-909375D25044}" type="pres">
      <dgm:prSet presAssocID="{4E5243D4-2800-45A5-9E6E-7B55293FBD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243B1B2E-788E-4561-97FE-F17EAB3356EE}" type="pres">
      <dgm:prSet presAssocID="{4E5243D4-2800-45A5-9E6E-7B55293FBD2F}" presName="iconSpace" presStyleCnt="0"/>
      <dgm:spPr/>
    </dgm:pt>
    <dgm:pt modelId="{DD08A38E-9816-4C22-9922-99E7EEF6392F}" type="pres">
      <dgm:prSet presAssocID="{4E5243D4-2800-45A5-9E6E-7B55293FBD2F}" presName="parTx" presStyleLbl="revTx" presStyleIdx="2" presStyleCnt="8">
        <dgm:presLayoutVars>
          <dgm:chMax val="0"/>
          <dgm:chPref val="0"/>
        </dgm:presLayoutVars>
      </dgm:prSet>
      <dgm:spPr/>
    </dgm:pt>
    <dgm:pt modelId="{F15CF408-7D2F-408A-8CDD-EF4FEAAAFA45}" type="pres">
      <dgm:prSet presAssocID="{4E5243D4-2800-45A5-9E6E-7B55293FBD2F}" presName="txSpace" presStyleCnt="0"/>
      <dgm:spPr/>
    </dgm:pt>
    <dgm:pt modelId="{CD56D01F-FB36-48EA-AA68-76318582E84B}" type="pres">
      <dgm:prSet presAssocID="{4E5243D4-2800-45A5-9E6E-7B55293FBD2F}" presName="desTx" presStyleLbl="revTx" presStyleIdx="3" presStyleCnt="8">
        <dgm:presLayoutVars/>
      </dgm:prSet>
      <dgm:spPr/>
    </dgm:pt>
    <dgm:pt modelId="{49F54228-CEC5-4FE3-AC07-AD5734288D96}" type="pres">
      <dgm:prSet presAssocID="{1F519378-60E1-4ADE-B2F0-34B301A8E562}" presName="sibTrans" presStyleCnt="0"/>
      <dgm:spPr/>
    </dgm:pt>
    <dgm:pt modelId="{97E08966-6E32-4AF4-854B-A2CB8B30771E}" type="pres">
      <dgm:prSet presAssocID="{B7C58203-3487-45CD-A4CF-9BA1B6133EAF}" presName="compNode" presStyleCnt="0"/>
      <dgm:spPr/>
    </dgm:pt>
    <dgm:pt modelId="{8DE791DA-6403-4C44-A99B-E3B0DCEFF166}" type="pres">
      <dgm:prSet presAssocID="{B7C58203-3487-45CD-A4CF-9BA1B6133E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dropper"/>
        </a:ext>
      </dgm:extLst>
    </dgm:pt>
    <dgm:pt modelId="{0AFC4E5F-5E20-495B-B99F-4C83BB2171E0}" type="pres">
      <dgm:prSet presAssocID="{B7C58203-3487-45CD-A4CF-9BA1B6133EAF}" presName="iconSpace" presStyleCnt="0"/>
      <dgm:spPr/>
    </dgm:pt>
    <dgm:pt modelId="{CF2AE6BE-D9E5-4171-8115-1D72EF4A45DB}" type="pres">
      <dgm:prSet presAssocID="{B7C58203-3487-45CD-A4CF-9BA1B6133EAF}" presName="parTx" presStyleLbl="revTx" presStyleIdx="4" presStyleCnt="8">
        <dgm:presLayoutVars>
          <dgm:chMax val="0"/>
          <dgm:chPref val="0"/>
        </dgm:presLayoutVars>
      </dgm:prSet>
      <dgm:spPr/>
    </dgm:pt>
    <dgm:pt modelId="{DEC818AF-C6DF-40DB-B731-3B8E6A3A795C}" type="pres">
      <dgm:prSet presAssocID="{B7C58203-3487-45CD-A4CF-9BA1B6133EAF}" presName="txSpace" presStyleCnt="0"/>
      <dgm:spPr/>
    </dgm:pt>
    <dgm:pt modelId="{8AD39D43-9729-4BB3-8B7C-B1F84A566A27}" type="pres">
      <dgm:prSet presAssocID="{B7C58203-3487-45CD-A4CF-9BA1B6133EAF}" presName="desTx" presStyleLbl="revTx" presStyleIdx="5" presStyleCnt="8">
        <dgm:presLayoutVars/>
      </dgm:prSet>
      <dgm:spPr/>
    </dgm:pt>
    <dgm:pt modelId="{4FEF5051-C800-4DC3-ACE8-CB4634F05EC5}" type="pres">
      <dgm:prSet presAssocID="{13BE5016-161E-47E5-A900-B4DE657CBE38}" presName="sibTrans" presStyleCnt="0"/>
      <dgm:spPr/>
    </dgm:pt>
    <dgm:pt modelId="{BE4D9BEE-712E-438A-A2D6-DF6464E1EDCE}" type="pres">
      <dgm:prSet presAssocID="{D122E52A-9C5B-40DA-8CDE-F3D5AEA40CAA}" presName="compNode" presStyleCnt="0"/>
      <dgm:spPr/>
    </dgm:pt>
    <dgm:pt modelId="{DAD98D2B-3E07-4508-A60D-A0956EDAAFF0}" type="pres">
      <dgm:prSet presAssocID="{D122E52A-9C5B-40DA-8CDE-F3D5AEA40C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dy bug"/>
        </a:ext>
      </dgm:extLst>
    </dgm:pt>
    <dgm:pt modelId="{547069A3-DFA0-422B-85F1-C4C3731CE5D2}" type="pres">
      <dgm:prSet presAssocID="{D122E52A-9C5B-40DA-8CDE-F3D5AEA40CAA}" presName="iconSpace" presStyleCnt="0"/>
      <dgm:spPr/>
    </dgm:pt>
    <dgm:pt modelId="{80062C83-8001-49CC-8F9F-20DBEC098752}" type="pres">
      <dgm:prSet presAssocID="{D122E52A-9C5B-40DA-8CDE-F3D5AEA40CAA}" presName="parTx" presStyleLbl="revTx" presStyleIdx="6" presStyleCnt="8">
        <dgm:presLayoutVars>
          <dgm:chMax val="0"/>
          <dgm:chPref val="0"/>
        </dgm:presLayoutVars>
      </dgm:prSet>
      <dgm:spPr/>
    </dgm:pt>
    <dgm:pt modelId="{A43970A3-5ACD-4B4C-9F94-F0C13A72EC01}" type="pres">
      <dgm:prSet presAssocID="{D122E52A-9C5B-40DA-8CDE-F3D5AEA40CAA}" presName="txSpace" presStyleCnt="0"/>
      <dgm:spPr/>
    </dgm:pt>
    <dgm:pt modelId="{F4FA7DBB-C284-4486-A93D-77817ED9050B}" type="pres">
      <dgm:prSet presAssocID="{D122E52A-9C5B-40DA-8CDE-F3D5AEA40CAA}" presName="desTx" presStyleLbl="revTx" presStyleIdx="7" presStyleCnt="8">
        <dgm:presLayoutVars/>
      </dgm:prSet>
      <dgm:spPr/>
    </dgm:pt>
  </dgm:ptLst>
  <dgm:cxnLst>
    <dgm:cxn modelId="{14B03F0C-7EC4-42B0-BC83-4193B241702A}" type="presOf" srcId="{FA790DDC-F57B-4FCB-B827-5905D632EDB4}" destId="{D4B64EEE-C3BE-4033-9DCD-0D67030D91C0}" srcOrd="0" destOrd="0" presId="urn:microsoft.com/office/officeart/2018/2/layout/IconLabelDescriptionList"/>
    <dgm:cxn modelId="{DBA5840F-CA52-4C9A-A5EB-492093092C0A}" type="presOf" srcId="{A1C4998A-90E3-43D0-B3CB-F41CCB6092D1}" destId="{D4B64EEE-C3BE-4033-9DCD-0D67030D91C0}" srcOrd="0" destOrd="1" presId="urn:microsoft.com/office/officeart/2018/2/layout/IconLabelDescriptionList"/>
    <dgm:cxn modelId="{1166C716-72E7-42D0-A7D8-C10AC56D7333}" type="presOf" srcId="{7DDDCEB2-D478-4147-AB87-E784DB502F81}" destId="{D4B64EEE-C3BE-4033-9DCD-0D67030D91C0}" srcOrd="0" destOrd="3" presId="urn:microsoft.com/office/officeart/2018/2/layout/IconLabelDescriptionList"/>
    <dgm:cxn modelId="{7E8B6638-98D8-4914-999F-EC5E47C2DB5E}" srcId="{B7C58203-3487-45CD-A4CF-9BA1B6133EAF}" destId="{09D31BE0-01AA-4367-AC37-A8DF4A9DCDC7}" srcOrd="0" destOrd="0" parTransId="{3B51CB97-D4F4-44BA-AD51-C06C29859CBC}" sibTransId="{D742B0ED-D2EF-42E0-A0B9-7FE518ECF569}"/>
    <dgm:cxn modelId="{129A355D-0DFC-4A2E-9FE3-B49CCAF59150}" type="presOf" srcId="{574A761E-F2BB-41FC-80B3-06A3940CEFA0}" destId="{2895F1ED-1F79-4CF2-AA06-8F08D1E6C544}" srcOrd="0" destOrd="0" presId="urn:microsoft.com/office/officeart/2018/2/layout/IconLabelDescriptionList"/>
    <dgm:cxn modelId="{62ADE05F-F37D-4D6A-AA41-2FD58B09A617}" type="presOf" srcId="{B7C58203-3487-45CD-A4CF-9BA1B6133EAF}" destId="{CF2AE6BE-D9E5-4171-8115-1D72EF4A45DB}" srcOrd="0" destOrd="0" presId="urn:microsoft.com/office/officeart/2018/2/layout/IconLabelDescriptionList"/>
    <dgm:cxn modelId="{003B406A-9C2B-4032-9EAC-9D8FCAE99F17}" srcId="{703D6539-3BA5-44FC-B9F7-A2836BF0B1EE}" destId="{B7C58203-3487-45CD-A4CF-9BA1B6133EAF}" srcOrd="2" destOrd="0" parTransId="{63B7F42C-D60B-4CF6-879D-80A4DE49CDA6}" sibTransId="{13BE5016-161E-47E5-A900-B4DE657CBE38}"/>
    <dgm:cxn modelId="{82AF546C-2727-4C6A-ABEA-3DDC0DA154AC}" srcId="{A1C4998A-90E3-43D0-B3CB-F41CCB6092D1}" destId="{7DDDCEB2-D478-4147-AB87-E784DB502F81}" srcOrd="1" destOrd="0" parTransId="{C60BA471-1752-46F6-91CE-4D079A00F5EF}" sibTransId="{83793442-419A-46C3-A055-8DB9FBD20C6A}"/>
    <dgm:cxn modelId="{1C0F5A74-4948-47AC-8C37-551DD6F34EC3}" type="presOf" srcId="{EE7FFE94-FB3D-4CD9-BF4D-CB98DFF1C3EF}" destId="{CD56D01F-FB36-48EA-AA68-76318582E84B}" srcOrd="0" destOrd="0" presId="urn:microsoft.com/office/officeart/2018/2/layout/IconLabelDescriptionList"/>
    <dgm:cxn modelId="{B2B60D89-277E-43A5-819B-16EFA9509E77}" srcId="{574A761E-F2BB-41FC-80B3-06A3940CEFA0}" destId="{FA790DDC-F57B-4FCB-B827-5905D632EDB4}" srcOrd="0" destOrd="0" parTransId="{27ADDEFA-CE37-4D91-8408-2D7623FBC00A}" sibTransId="{7BB3C53E-5EEE-48A0-90D6-36AC19B64A39}"/>
    <dgm:cxn modelId="{9A8C128F-7165-484C-94C4-36A5C0364890}" type="presOf" srcId="{D122E52A-9C5B-40DA-8CDE-F3D5AEA40CAA}" destId="{80062C83-8001-49CC-8F9F-20DBEC098752}" srcOrd="0" destOrd="0" presId="urn:microsoft.com/office/officeart/2018/2/layout/IconLabelDescriptionList"/>
    <dgm:cxn modelId="{574B2990-F0E8-4145-94D5-9E67669655A1}" srcId="{703D6539-3BA5-44FC-B9F7-A2836BF0B1EE}" destId="{D122E52A-9C5B-40DA-8CDE-F3D5AEA40CAA}" srcOrd="3" destOrd="0" parTransId="{47EFD31F-6FB0-4399-9937-EF3991DE42D5}" sibTransId="{C9F0DAA8-354A-4A2E-95B3-9FD00B067C58}"/>
    <dgm:cxn modelId="{15001C91-9FDA-4A87-B8BA-8D6C2F481850}" srcId="{4E5243D4-2800-45A5-9E6E-7B55293FBD2F}" destId="{EE7FFE94-FB3D-4CD9-BF4D-CB98DFF1C3EF}" srcOrd="0" destOrd="0" parTransId="{F08005B3-0029-4782-9E90-0567120FF6BE}" sibTransId="{12A0348B-AB06-4456-813A-4CDF5A2977C7}"/>
    <dgm:cxn modelId="{A53DBE91-312A-4062-9E94-A7AEFB2CB749}" type="presOf" srcId="{703D6539-3BA5-44FC-B9F7-A2836BF0B1EE}" destId="{9A6E2F47-952E-4A1B-90F3-4C71965B5BC4}" srcOrd="0" destOrd="0" presId="urn:microsoft.com/office/officeart/2018/2/layout/IconLabelDescriptionList"/>
    <dgm:cxn modelId="{FF2F8EB2-F340-4BFB-9909-8E81288B4360}" srcId="{574A761E-F2BB-41FC-80B3-06A3940CEFA0}" destId="{A1C4998A-90E3-43D0-B3CB-F41CCB6092D1}" srcOrd="1" destOrd="0" parTransId="{72CEE3EB-3D97-4CC1-B982-3957D11A1EBD}" sibTransId="{5A2F6B26-131B-4392-8249-23898CC774ED}"/>
    <dgm:cxn modelId="{2BAA73B8-86A1-40E4-BD75-E392DC62DBBC}" srcId="{703D6539-3BA5-44FC-B9F7-A2836BF0B1EE}" destId="{4E5243D4-2800-45A5-9E6E-7B55293FBD2F}" srcOrd="1" destOrd="0" parTransId="{028A8CBC-A46B-46CF-92AD-47EBD181CE09}" sibTransId="{1F519378-60E1-4ADE-B2F0-34B301A8E562}"/>
    <dgm:cxn modelId="{BD9C3AC1-A032-4886-88E9-68506B6915C2}" type="presOf" srcId="{4E5243D4-2800-45A5-9E6E-7B55293FBD2F}" destId="{DD08A38E-9816-4C22-9922-99E7EEF6392F}" srcOrd="0" destOrd="0" presId="urn:microsoft.com/office/officeart/2018/2/layout/IconLabelDescriptionList"/>
    <dgm:cxn modelId="{B1EAF2C3-9FD5-418D-ABEC-630C345E1B2C}" type="presOf" srcId="{96233353-5A9D-4C84-895E-E7180326A255}" destId="{D4B64EEE-C3BE-4033-9DCD-0D67030D91C0}" srcOrd="0" destOrd="2" presId="urn:microsoft.com/office/officeart/2018/2/layout/IconLabelDescriptionList"/>
    <dgm:cxn modelId="{865BE0D6-A2AC-4C41-80C8-B2469BCC8803}" type="presOf" srcId="{09D31BE0-01AA-4367-AC37-A8DF4A9DCDC7}" destId="{8AD39D43-9729-4BB3-8B7C-B1F84A566A27}" srcOrd="0" destOrd="0" presId="urn:microsoft.com/office/officeart/2018/2/layout/IconLabelDescriptionList"/>
    <dgm:cxn modelId="{54FD42EA-D1F3-47CF-96D2-3BA192799CD9}" srcId="{A1C4998A-90E3-43D0-B3CB-F41CCB6092D1}" destId="{96233353-5A9D-4C84-895E-E7180326A255}" srcOrd="0" destOrd="0" parTransId="{5133DCD2-849B-445C-B4F7-F6B4BDFA1C02}" sibTransId="{0CE1AFB6-FF5F-4C6E-824B-443ACDBA5210}"/>
    <dgm:cxn modelId="{858D8CF0-132C-4CA2-A5E5-EB95E60D066F}" srcId="{703D6539-3BA5-44FC-B9F7-A2836BF0B1EE}" destId="{574A761E-F2BB-41FC-80B3-06A3940CEFA0}" srcOrd="0" destOrd="0" parTransId="{9D49F493-0107-4D17-A09B-73F128B28D29}" sibTransId="{D72782FA-3B46-4B7D-AF58-1417AB58E037}"/>
    <dgm:cxn modelId="{3C3DE9C1-DEC8-46D8-8854-C1A010024646}" type="presParOf" srcId="{9A6E2F47-952E-4A1B-90F3-4C71965B5BC4}" destId="{3EC1C5A1-CFAA-4318-BB8B-1DB2D5675E8C}" srcOrd="0" destOrd="0" presId="urn:microsoft.com/office/officeart/2018/2/layout/IconLabelDescriptionList"/>
    <dgm:cxn modelId="{8C7B8E0C-91B5-486D-B5A1-2B98EBDDF6B3}" type="presParOf" srcId="{3EC1C5A1-CFAA-4318-BB8B-1DB2D5675E8C}" destId="{B473EE97-F470-4EE5-AB56-B17EBAA98A67}" srcOrd="0" destOrd="0" presId="urn:microsoft.com/office/officeart/2018/2/layout/IconLabelDescriptionList"/>
    <dgm:cxn modelId="{F55CFB5D-20AF-422C-BEC5-874DF30ABF54}" type="presParOf" srcId="{3EC1C5A1-CFAA-4318-BB8B-1DB2D5675E8C}" destId="{3AB72386-F5A2-4981-9D62-EEB33CA21D76}" srcOrd="1" destOrd="0" presId="urn:microsoft.com/office/officeart/2018/2/layout/IconLabelDescriptionList"/>
    <dgm:cxn modelId="{5D784E1A-9787-448B-88DE-803F4048851F}" type="presParOf" srcId="{3EC1C5A1-CFAA-4318-BB8B-1DB2D5675E8C}" destId="{2895F1ED-1F79-4CF2-AA06-8F08D1E6C544}" srcOrd="2" destOrd="0" presId="urn:microsoft.com/office/officeart/2018/2/layout/IconLabelDescriptionList"/>
    <dgm:cxn modelId="{96A54279-4AD4-47C0-85F9-916CDDDCB310}" type="presParOf" srcId="{3EC1C5A1-CFAA-4318-BB8B-1DB2D5675E8C}" destId="{2FF4DCD0-4B2B-4741-8CCE-8DE8B0096C93}" srcOrd="3" destOrd="0" presId="urn:microsoft.com/office/officeart/2018/2/layout/IconLabelDescriptionList"/>
    <dgm:cxn modelId="{0B038992-A97E-41C2-BAAC-4302378DBCA8}" type="presParOf" srcId="{3EC1C5A1-CFAA-4318-BB8B-1DB2D5675E8C}" destId="{D4B64EEE-C3BE-4033-9DCD-0D67030D91C0}" srcOrd="4" destOrd="0" presId="urn:microsoft.com/office/officeart/2018/2/layout/IconLabelDescriptionList"/>
    <dgm:cxn modelId="{C5714560-3456-4C98-AA6D-B85AF0C44243}" type="presParOf" srcId="{9A6E2F47-952E-4A1B-90F3-4C71965B5BC4}" destId="{3DA11A0D-BF82-44E4-9701-02BDF0FF14F0}" srcOrd="1" destOrd="0" presId="urn:microsoft.com/office/officeart/2018/2/layout/IconLabelDescriptionList"/>
    <dgm:cxn modelId="{91CB4C3C-C146-47EB-B9E2-49F6B1E043B5}" type="presParOf" srcId="{9A6E2F47-952E-4A1B-90F3-4C71965B5BC4}" destId="{882AD8E2-54AE-4F4E-9C8A-DAB871D18E6B}" srcOrd="2" destOrd="0" presId="urn:microsoft.com/office/officeart/2018/2/layout/IconLabelDescriptionList"/>
    <dgm:cxn modelId="{C3089BFD-E342-4FE7-B6D2-201513523066}" type="presParOf" srcId="{882AD8E2-54AE-4F4E-9C8A-DAB871D18E6B}" destId="{2333A1F0-5FD9-4D62-862C-909375D25044}" srcOrd="0" destOrd="0" presId="urn:microsoft.com/office/officeart/2018/2/layout/IconLabelDescriptionList"/>
    <dgm:cxn modelId="{B13C3D85-00DE-443B-AD00-A919AD12F587}" type="presParOf" srcId="{882AD8E2-54AE-4F4E-9C8A-DAB871D18E6B}" destId="{243B1B2E-788E-4561-97FE-F17EAB3356EE}" srcOrd="1" destOrd="0" presId="urn:microsoft.com/office/officeart/2018/2/layout/IconLabelDescriptionList"/>
    <dgm:cxn modelId="{31454E2E-8782-4997-97F6-CE71BF3C424D}" type="presParOf" srcId="{882AD8E2-54AE-4F4E-9C8A-DAB871D18E6B}" destId="{DD08A38E-9816-4C22-9922-99E7EEF6392F}" srcOrd="2" destOrd="0" presId="urn:microsoft.com/office/officeart/2018/2/layout/IconLabelDescriptionList"/>
    <dgm:cxn modelId="{CA3CB1C1-22B5-4313-B6E3-02518C1A801A}" type="presParOf" srcId="{882AD8E2-54AE-4F4E-9C8A-DAB871D18E6B}" destId="{F15CF408-7D2F-408A-8CDD-EF4FEAAAFA45}" srcOrd="3" destOrd="0" presId="urn:microsoft.com/office/officeart/2018/2/layout/IconLabelDescriptionList"/>
    <dgm:cxn modelId="{54FEDCCF-D818-4181-A94D-4E4DCA320B84}" type="presParOf" srcId="{882AD8E2-54AE-4F4E-9C8A-DAB871D18E6B}" destId="{CD56D01F-FB36-48EA-AA68-76318582E84B}" srcOrd="4" destOrd="0" presId="urn:microsoft.com/office/officeart/2018/2/layout/IconLabelDescriptionList"/>
    <dgm:cxn modelId="{FC92FA8F-A1BE-4561-8B04-371884C7EE67}" type="presParOf" srcId="{9A6E2F47-952E-4A1B-90F3-4C71965B5BC4}" destId="{49F54228-CEC5-4FE3-AC07-AD5734288D96}" srcOrd="3" destOrd="0" presId="urn:microsoft.com/office/officeart/2018/2/layout/IconLabelDescriptionList"/>
    <dgm:cxn modelId="{488F232E-CFEC-4051-B0F8-25087D228547}" type="presParOf" srcId="{9A6E2F47-952E-4A1B-90F3-4C71965B5BC4}" destId="{97E08966-6E32-4AF4-854B-A2CB8B30771E}" srcOrd="4" destOrd="0" presId="urn:microsoft.com/office/officeart/2018/2/layout/IconLabelDescriptionList"/>
    <dgm:cxn modelId="{0EE88AF8-8C0B-4917-9B6A-52D731EB15A0}" type="presParOf" srcId="{97E08966-6E32-4AF4-854B-A2CB8B30771E}" destId="{8DE791DA-6403-4C44-A99B-E3B0DCEFF166}" srcOrd="0" destOrd="0" presId="urn:microsoft.com/office/officeart/2018/2/layout/IconLabelDescriptionList"/>
    <dgm:cxn modelId="{0737C26B-DA82-4411-93C5-B462B49FA8AA}" type="presParOf" srcId="{97E08966-6E32-4AF4-854B-A2CB8B30771E}" destId="{0AFC4E5F-5E20-495B-B99F-4C83BB2171E0}" srcOrd="1" destOrd="0" presId="urn:microsoft.com/office/officeart/2018/2/layout/IconLabelDescriptionList"/>
    <dgm:cxn modelId="{12DC7BAD-0FC8-450D-B928-A07D6F3933BE}" type="presParOf" srcId="{97E08966-6E32-4AF4-854B-A2CB8B30771E}" destId="{CF2AE6BE-D9E5-4171-8115-1D72EF4A45DB}" srcOrd="2" destOrd="0" presId="urn:microsoft.com/office/officeart/2018/2/layout/IconLabelDescriptionList"/>
    <dgm:cxn modelId="{13E28291-D14E-4818-867B-E41950CC963F}" type="presParOf" srcId="{97E08966-6E32-4AF4-854B-A2CB8B30771E}" destId="{DEC818AF-C6DF-40DB-B731-3B8E6A3A795C}" srcOrd="3" destOrd="0" presId="urn:microsoft.com/office/officeart/2018/2/layout/IconLabelDescriptionList"/>
    <dgm:cxn modelId="{BAAE8C48-3F5E-40F4-9962-0A29D179B903}" type="presParOf" srcId="{97E08966-6E32-4AF4-854B-A2CB8B30771E}" destId="{8AD39D43-9729-4BB3-8B7C-B1F84A566A27}" srcOrd="4" destOrd="0" presId="urn:microsoft.com/office/officeart/2018/2/layout/IconLabelDescriptionList"/>
    <dgm:cxn modelId="{9EA0CB6B-A1A7-4112-9762-28983F7772EF}" type="presParOf" srcId="{9A6E2F47-952E-4A1B-90F3-4C71965B5BC4}" destId="{4FEF5051-C800-4DC3-ACE8-CB4634F05EC5}" srcOrd="5" destOrd="0" presId="urn:microsoft.com/office/officeart/2018/2/layout/IconLabelDescriptionList"/>
    <dgm:cxn modelId="{EB7EF85A-A5CC-4479-925D-B178F8113E8D}" type="presParOf" srcId="{9A6E2F47-952E-4A1B-90F3-4C71965B5BC4}" destId="{BE4D9BEE-712E-438A-A2D6-DF6464E1EDCE}" srcOrd="6" destOrd="0" presId="urn:microsoft.com/office/officeart/2018/2/layout/IconLabelDescriptionList"/>
    <dgm:cxn modelId="{5A548547-3A74-4F30-8C4B-CA17D5651A62}" type="presParOf" srcId="{BE4D9BEE-712E-438A-A2D6-DF6464E1EDCE}" destId="{DAD98D2B-3E07-4508-A60D-A0956EDAAFF0}" srcOrd="0" destOrd="0" presId="urn:microsoft.com/office/officeart/2018/2/layout/IconLabelDescriptionList"/>
    <dgm:cxn modelId="{625A5C21-1FE7-4FF7-8604-E3C9397C0E3A}" type="presParOf" srcId="{BE4D9BEE-712E-438A-A2D6-DF6464E1EDCE}" destId="{547069A3-DFA0-422B-85F1-C4C3731CE5D2}" srcOrd="1" destOrd="0" presId="urn:microsoft.com/office/officeart/2018/2/layout/IconLabelDescriptionList"/>
    <dgm:cxn modelId="{BFB183B8-9F2E-4E3E-9E1D-8D7831EE87F6}" type="presParOf" srcId="{BE4D9BEE-712E-438A-A2D6-DF6464E1EDCE}" destId="{80062C83-8001-49CC-8F9F-20DBEC098752}" srcOrd="2" destOrd="0" presId="urn:microsoft.com/office/officeart/2018/2/layout/IconLabelDescriptionList"/>
    <dgm:cxn modelId="{08C93E2C-720D-4988-829E-754FBF6BCA1B}" type="presParOf" srcId="{BE4D9BEE-712E-438A-A2D6-DF6464E1EDCE}" destId="{A43970A3-5ACD-4B4C-9F94-F0C13A72EC01}" srcOrd="3" destOrd="0" presId="urn:microsoft.com/office/officeart/2018/2/layout/IconLabelDescriptionList"/>
    <dgm:cxn modelId="{8936C77B-EFED-43F6-9D6C-A936B8966CC7}" type="presParOf" srcId="{BE4D9BEE-712E-438A-A2D6-DF6464E1EDCE}" destId="{F4FA7DBB-C284-4486-A93D-77817ED9050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3EE97-F470-4EE5-AB56-B17EBAA98A67}">
      <dsp:nvSpPr>
        <dsp:cNvPr id="0" name=""/>
        <dsp:cNvSpPr/>
      </dsp:nvSpPr>
      <dsp:spPr>
        <a:xfrm>
          <a:off x="12392" y="379069"/>
          <a:ext cx="840818" cy="840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5F1ED-1F79-4CF2-AA06-8F08D1E6C544}">
      <dsp:nvSpPr>
        <dsp:cNvPr id="0" name=""/>
        <dsp:cNvSpPr/>
      </dsp:nvSpPr>
      <dsp:spPr>
        <a:xfrm>
          <a:off x="12392" y="1333672"/>
          <a:ext cx="2402339" cy="39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Aerosolized/Inhalation</a:t>
          </a:r>
        </a:p>
      </dsp:txBody>
      <dsp:txXfrm>
        <a:off x="12392" y="1333672"/>
        <a:ext cx="2402339" cy="394133"/>
      </dsp:txXfrm>
    </dsp:sp>
    <dsp:sp modelId="{D4B64EEE-C3BE-4033-9DCD-0D67030D91C0}">
      <dsp:nvSpPr>
        <dsp:cNvPr id="0" name=""/>
        <dsp:cNvSpPr/>
      </dsp:nvSpPr>
      <dsp:spPr>
        <a:xfrm>
          <a:off x="12392" y="1780728"/>
          <a:ext cx="2402339" cy="124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Breath in the spores</a:t>
          </a:r>
        </a:p>
        <a:p>
          <a:pPr marL="0" lvl="0" indent="0" algn="l" defTabSz="488950">
            <a:lnSpc>
              <a:spcPct val="90000"/>
            </a:lnSpc>
            <a:spcBef>
              <a:spcPct val="0"/>
            </a:spcBef>
            <a:spcAft>
              <a:spcPct val="35000"/>
            </a:spcAft>
            <a:buNone/>
          </a:pPr>
          <a:r>
            <a:rPr lang="en-US" sz="1100" kern="1200"/>
            <a:t>Most serious form and can kill quickly if not treated immediately</a:t>
          </a:r>
        </a:p>
        <a:p>
          <a:pPr marL="57150" lvl="1" indent="-57150" algn="l" defTabSz="488950">
            <a:lnSpc>
              <a:spcPct val="90000"/>
            </a:lnSpc>
            <a:spcBef>
              <a:spcPct val="0"/>
            </a:spcBef>
            <a:spcAft>
              <a:spcPct val="15000"/>
            </a:spcAft>
            <a:buChar char="•"/>
          </a:pPr>
          <a:r>
            <a:rPr lang="en-US" sz="1100" kern="1200"/>
            <a:t>25% mortality rate with aggressive treatment</a:t>
          </a:r>
        </a:p>
        <a:p>
          <a:pPr marL="57150" lvl="1" indent="-57150" algn="l" defTabSz="488950">
            <a:lnSpc>
              <a:spcPct val="90000"/>
            </a:lnSpc>
            <a:spcBef>
              <a:spcPct val="0"/>
            </a:spcBef>
            <a:spcAft>
              <a:spcPct val="15000"/>
            </a:spcAft>
            <a:buChar char="•"/>
          </a:pPr>
          <a:r>
            <a:rPr lang="en-US" sz="1100" kern="1200"/>
            <a:t>Nearly 100% mortality rate without treatment</a:t>
          </a:r>
        </a:p>
      </dsp:txBody>
      <dsp:txXfrm>
        <a:off x="12392" y="1780728"/>
        <a:ext cx="2402339" cy="1244478"/>
      </dsp:txXfrm>
    </dsp:sp>
    <dsp:sp modelId="{2333A1F0-5FD9-4D62-862C-909375D25044}">
      <dsp:nvSpPr>
        <dsp:cNvPr id="0" name=""/>
        <dsp:cNvSpPr/>
      </dsp:nvSpPr>
      <dsp:spPr>
        <a:xfrm>
          <a:off x="2835141" y="379069"/>
          <a:ext cx="840818" cy="840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08A38E-9816-4C22-9922-99E7EEF6392F}">
      <dsp:nvSpPr>
        <dsp:cNvPr id="0" name=""/>
        <dsp:cNvSpPr/>
      </dsp:nvSpPr>
      <dsp:spPr>
        <a:xfrm>
          <a:off x="2835141" y="1333672"/>
          <a:ext cx="2402339" cy="39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Ingestion</a:t>
          </a:r>
        </a:p>
      </dsp:txBody>
      <dsp:txXfrm>
        <a:off x="2835141" y="1333672"/>
        <a:ext cx="2402339" cy="394133"/>
      </dsp:txXfrm>
    </dsp:sp>
    <dsp:sp modelId="{CD56D01F-FB36-48EA-AA68-76318582E84B}">
      <dsp:nvSpPr>
        <dsp:cNvPr id="0" name=""/>
        <dsp:cNvSpPr/>
      </dsp:nvSpPr>
      <dsp:spPr>
        <a:xfrm>
          <a:off x="2835141" y="1780728"/>
          <a:ext cx="2402339" cy="124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Eat food or water that is contaminated with the spores</a:t>
          </a:r>
        </a:p>
      </dsp:txBody>
      <dsp:txXfrm>
        <a:off x="2835141" y="1780728"/>
        <a:ext cx="2402339" cy="1244478"/>
      </dsp:txXfrm>
    </dsp:sp>
    <dsp:sp modelId="{8DE791DA-6403-4C44-A99B-E3B0DCEFF166}">
      <dsp:nvSpPr>
        <dsp:cNvPr id="0" name=""/>
        <dsp:cNvSpPr/>
      </dsp:nvSpPr>
      <dsp:spPr>
        <a:xfrm>
          <a:off x="5657889" y="379069"/>
          <a:ext cx="840818" cy="840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2AE6BE-D9E5-4171-8115-1D72EF4A45DB}">
      <dsp:nvSpPr>
        <dsp:cNvPr id="0" name=""/>
        <dsp:cNvSpPr/>
      </dsp:nvSpPr>
      <dsp:spPr>
        <a:xfrm>
          <a:off x="5657889" y="1333672"/>
          <a:ext cx="2402339" cy="39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Absorption</a:t>
          </a:r>
        </a:p>
      </dsp:txBody>
      <dsp:txXfrm>
        <a:off x="5657889" y="1333672"/>
        <a:ext cx="2402339" cy="394133"/>
      </dsp:txXfrm>
    </dsp:sp>
    <dsp:sp modelId="{8AD39D43-9729-4BB3-8B7C-B1F84A566A27}">
      <dsp:nvSpPr>
        <dsp:cNvPr id="0" name=""/>
        <dsp:cNvSpPr/>
      </dsp:nvSpPr>
      <dsp:spPr>
        <a:xfrm>
          <a:off x="5657889" y="1780728"/>
          <a:ext cx="2402339" cy="124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Spores come in contact with cuts or scrapes </a:t>
          </a:r>
        </a:p>
      </dsp:txBody>
      <dsp:txXfrm>
        <a:off x="5657889" y="1780728"/>
        <a:ext cx="2402339" cy="1244478"/>
      </dsp:txXfrm>
    </dsp:sp>
    <dsp:sp modelId="{DAD98D2B-3E07-4508-A60D-A0956EDAAFF0}">
      <dsp:nvSpPr>
        <dsp:cNvPr id="0" name=""/>
        <dsp:cNvSpPr/>
      </dsp:nvSpPr>
      <dsp:spPr>
        <a:xfrm>
          <a:off x="8480638" y="379069"/>
          <a:ext cx="840818" cy="840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062C83-8001-49CC-8F9F-20DBEC098752}">
      <dsp:nvSpPr>
        <dsp:cNvPr id="0" name=""/>
        <dsp:cNvSpPr/>
      </dsp:nvSpPr>
      <dsp:spPr>
        <a:xfrm>
          <a:off x="8480638" y="1333672"/>
          <a:ext cx="2402339" cy="39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ANTHRAX IS NOT CONTAGEOUS</a:t>
          </a:r>
        </a:p>
      </dsp:txBody>
      <dsp:txXfrm>
        <a:off x="8480638" y="1333672"/>
        <a:ext cx="2402339" cy="394133"/>
      </dsp:txXfrm>
    </dsp:sp>
    <dsp:sp modelId="{F4FA7DBB-C284-4486-A93D-77817ED9050B}">
      <dsp:nvSpPr>
        <dsp:cNvPr id="0" name=""/>
        <dsp:cNvSpPr/>
      </dsp:nvSpPr>
      <dsp:spPr>
        <a:xfrm>
          <a:off x="8480638" y="1780728"/>
          <a:ext cx="2402339" cy="12444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24CBC-FB13-4345-865F-A6B85394EF6B}"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BC5F2-7F36-4FCD-982F-505B1ABE8002}" type="slidenum">
              <a:rPr lang="en-US" smtClean="0"/>
              <a:t>‹#›</a:t>
            </a:fld>
            <a:endParaRPr lang="en-US"/>
          </a:p>
        </p:txBody>
      </p:sp>
    </p:spTree>
    <p:extLst>
      <p:ext uri="{BB962C8B-B14F-4D97-AF65-F5344CB8AC3E}">
        <p14:creationId xmlns:p14="http://schemas.microsoft.com/office/powerpoint/2010/main" val="309987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at risk include:</a:t>
            </a:r>
          </a:p>
          <a:p>
            <a:r>
              <a:rPr lang="en-US" dirty="0"/>
              <a:t>	Those that work with infected animals or animal products</a:t>
            </a:r>
          </a:p>
          <a:p>
            <a:r>
              <a:rPr lang="en-US" dirty="0"/>
              <a:t>	Eating raw or undercooked meat from infected animals</a:t>
            </a:r>
          </a:p>
          <a:p>
            <a:r>
              <a:rPr lang="en-US" dirty="0"/>
              <a:t>	BIOTERRORISM</a:t>
            </a:r>
          </a:p>
        </p:txBody>
      </p:sp>
      <p:sp>
        <p:nvSpPr>
          <p:cNvPr id="4" name="Slide Number Placeholder 3"/>
          <p:cNvSpPr>
            <a:spLocks noGrp="1"/>
          </p:cNvSpPr>
          <p:nvPr>
            <p:ph type="sldNum" sz="quarter" idx="5"/>
          </p:nvPr>
        </p:nvSpPr>
        <p:spPr/>
        <p:txBody>
          <a:bodyPr/>
          <a:lstStyle/>
          <a:p>
            <a:fld id="{963BC5F2-7F36-4FCD-982F-505B1ABE8002}" type="slidenum">
              <a:rPr lang="en-US" smtClean="0"/>
              <a:t>4</a:t>
            </a:fld>
            <a:endParaRPr lang="en-US"/>
          </a:p>
        </p:txBody>
      </p:sp>
    </p:spTree>
    <p:extLst>
      <p:ext uri="{BB962C8B-B14F-4D97-AF65-F5344CB8AC3E}">
        <p14:creationId xmlns:p14="http://schemas.microsoft.com/office/powerpoint/2010/main" val="110450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2001, powdered anthrax spores were deliberately put into letters that were mailed through the U.S. postal system. Twenty-two people, including 12 mail handlers, got anthrax, and five of these 22 people died.</a:t>
            </a:r>
            <a:endParaRPr lang="en-US" dirty="0"/>
          </a:p>
        </p:txBody>
      </p:sp>
      <p:sp>
        <p:nvSpPr>
          <p:cNvPr id="4" name="Slide Number Placeholder 3"/>
          <p:cNvSpPr>
            <a:spLocks noGrp="1"/>
          </p:cNvSpPr>
          <p:nvPr>
            <p:ph type="sldNum" sz="quarter" idx="5"/>
          </p:nvPr>
        </p:nvSpPr>
        <p:spPr/>
        <p:txBody>
          <a:bodyPr/>
          <a:lstStyle/>
          <a:p>
            <a:fld id="{963BC5F2-7F36-4FCD-982F-505B1ABE8002}" type="slidenum">
              <a:rPr lang="en-US" smtClean="0"/>
              <a:t>5</a:t>
            </a:fld>
            <a:endParaRPr lang="en-US"/>
          </a:p>
        </p:txBody>
      </p:sp>
    </p:spTree>
    <p:extLst>
      <p:ext uri="{BB962C8B-B14F-4D97-AF65-F5344CB8AC3E}">
        <p14:creationId xmlns:p14="http://schemas.microsoft.com/office/powerpoint/2010/main" val="250125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Injection anthrax symptoms are similar to those of cutaneous anthrax, but injection anthrax can spread throughout the body faster and be harder to recognize and treat than cutaneous anthrax.</a:t>
            </a:r>
            <a:endParaRPr lang="en-US" dirty="0"/>
          </a:p>
        </p:txBody>
      </p:sp>
      <p:sp>
        <p:nvSpPr>
          <p:cNvPr id="4" name="Slide Number Placeholder 3"/>
          <p:cNvSpPr>
            <a:spLocks noGrp="1"/>
          </p:cNvSpPr>
          <p:nvPr>
            <p:ph type="sldNum" sz="quarter" idx="5"/>
          </p:nvPr>
        </p:nvSpPr>
        <p:spPr/>
        <p:txBody>
          <a:bodyPr/>
          <a:lstStyle/>
          <a:p>
            <a:fld id="{963BC5F2-7F36-4FCD-982F-505B1ABE8002}" type="slidenum">
              <a:rPr lang="en-US" smtClean="0"/>
              <a:t>7</a:t>
            </a:fld>
            <a:endParaRPr lang="en-US"/>
          </a:p>
        </p:txBody>
      </p:sp>
    </p:spTree>
    <p:extLst>
      <p:ext uri="{BB962C8B-B14F-4D97-AF65-F5344CB8AC3E}">
        <p14:creationId xmlns:p14="http://schemas.microsoft.com/office/powerpoint/2010/main" val="77041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BC5F2-7F36-4FCD-982F-505B1ABE8002}" type="slidenum">
              <a:rPr lang="en-US" smtClean="0"/>
              <a:t>11</a:t>
            </a:fld>
            <a:endParaRPr lang="en-US"/>
          </a:p>
        </p:txBody>
      </p:sp>
    </p:spTree>
    <p:extLst>
      <p:ext uri="{BB962C8B-B14F-4D97-AF65-F5344CB8AC3E}">
        <p14:creationId xmlns:p14="http://schemas.microsoft.com/office/powerpoint/2010/main" val="142049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vaccine licensed for use for Anthrax in the United States  (</a:t>
            </a:r>
            <a:r>
              <a:rPr lang="en-US" dirty="0" err="1"/>
              <a:t>BioThrax</a:t>
            </a:r>
            <a:r>
              <a:rPr lang="en-US" dirty="0"/>
              <a:t>)</a:t>
            </a:r>
          </a:p>
          <a:p>
            <a:r>
              <a:rPr lang="en-US" dirty="0"/>
              <a:t>93% effective for those that complete the series and maintain the booster vaccination protocol</a:t>
            </a:r>
          </a:p>
        </p:txBody>
      </p:sp>
      <p:sp>
        <p:nvSpPr>
          <p:cNvPr id="4" name="Slide Number Placeholder 3"/>
          <p:cNvSpPr>
            <a:spLocks noGrp="1"/>
          </p:cNvSpPr>
          <p:nvPr>
            <p:ph type="sldNum" sz="quarter" idx="5"/>
          </p:nvPr>
        </p:nvSpPr>
        <p:spPr/>
        <p:txBody>
          <a:bodyPr/>
          <a:lstStyle/>
          <a:p>
            <a:fld id="{963BC5F2-7F36-4FCD-982F-505B1ABE8002}" type="slidenum">
              <a:rPr lang="en-US" smtClean="0"/>
              <a:t>12</a:t>
            </a:fld>
            <a:endParaRPr lang="en-US"/>
          </a:p>
        </p:txBody>
      </p:sp>
    </p:spTree>
    <p:extLst>
      <p:ext uri="{BB962C8B-B14F-4D97-AF65-F5344CB8AC3E}">
        <p14:creationId xmlns:p14="http://schemas.microsoft.com/office/powerpoint/2010/main" val="40169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Conventional:   The spaces, staff, and supplies used are consistent with daily practices</a:t>
            </a:r>
          </a:p>
          <a:p>
            <a:r>
              <a:rPr lang="en-US" dirty="0"/>
              <a:t>Contingency:  The spaces, staff, and supplies used are not consistent with daily practices, but provide care to a standard that is functionally equivalent to usual patient care practices. These spaces or practices may be used temporarily during a major mass casualty incident or on a more sustained basis during a disaster (when the demands of the incident exceed community resources).</a:t>
            </a:r>
          </a:p>
          <a:p>
            <a:r>
              <a:rPr lang="en-US" dirty="0"/>
              <a:t>Crisis Levels: Adaptive spaces, staff, and supplies are not consistent with usual standards of care, but provide sufficiency of care in the setting of a catastrophic disaster </a:t>
            </a:r>
          </a:p>
          <a:p>
            <a:endParaRPr lang="en-US" dirty="0"/>
          </a:p>
        </p:txBody>
      </p:sp>
      <p:sp>
        <p:nvSpPr>
          <p:cNvPr id="4" name="Slide Number Placeholder 3"/>
          <p:cNvSpPr>
            <a:spLocks noGrp="1"/>
          </p:cNvSpPr>
          <p:nvPr>
            <p:ph type="sldNum" sz="quarter" idx="5"/>
          </p:nvPr>
        </p:nvSpPr>
        <p:spPr/>
        <p:txBody>
          <a:bodyPr/>
          <a:lstStyle/>
          <a:p>
            <a:fld id="{963BC5F2-7F36-4FCD-982F-505B1ABE8002}" type="slidenum">
              <a:rPr lang="en-US" smtClean="0"/>
              <a:t>14</a:t>
            </a:fld>
            <a:endParaRPr lang="en-US"/>
          </a:p>
        </p:txBody>
      </p:sp>
    </p:spTree>
    <p:extLst>
      <p:ext uri="{BB962C8B-B14F-4D97-AF65-F5344CB8AC3E}">
        <p14:creationId xmlns:p14="http://schemas.microsoft.com/office/powerpoint/2010/main" val="259425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BC5F2-7F36-4FCD-982F-505B1ABE8002}" type="slidenum">
              <a:rPr lang="en-US" smtClean="0"/>
              <a:t>17</a:t>
            </a:fld>
            <a:endParaRPr lang="en-US"/>
          </a:p>
        </p:txBody>
      </p:sp>
    </p:spTree>
    <p:extLst>
      <p:ext uri="{BB962C8B-B14F-4D97-AF65-F5344CB8AC3E}">
        <p14:creationId xmlns:p14="http://schemas.microsoft.com/office/powerpoint/2010/main" val="243356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230620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39874-D39F-8D46-A4D7-A01152F81F7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53029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0512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0742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33602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276943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983982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414722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8652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8569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259651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739874-D39F-8D46-A4D7-A01152F81F7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33382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39874-D39F-8D46-A4D7-A01152F81F75}"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46523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51442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380557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6739874-D39F-8D46-A4D7-A01152F81F75}" type="datetimeFigureOut">
              <a:rPr lang="en-US" smtClean="0"/>
              <a:t>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32353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39874-D39F-8D46-A4D7-A01152F81F7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6E4D5-0740-8D44-AD2D-AC3B74473C98}" type="slidenum">
              <a:rPr lang="en-US" smtClean="0"/>
              <a:t>‹#›</a:t>
            </a:fld>
            <a:endParaRPr lang="en-US"/>
          </a:p>
        </p:txBody>
      </p:sp>
    </p:spTree>
    <p:extLst>
      <p:ext uri="{BB962C8B-B14F-4D97-AF65-F5344CB8AC3E}">
        <p14:creationId xmlns:p14="http://schemas.microsoft.com/office/powerpoint/2010/main" val="138570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6739874-D39F-8D46-A4D7-A01152F81F75}" type="datetimeFigureOut">
              <a:rPr lang="en-US" smtClean="0"/>
              <a:t>2/5/2020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E6E4D5-0740-8D44-AD2D-AC3B74473C98}" type="slidenum">
              <a:rPr lang="en-US" smtClean="0"/>
              <a:t>‹#›</a:t>
            </a:fld>
            <a:endParaRPr lang="en-US"/>
          </a:p>
        </p:txBody>
      </p:sp>
    </p:spTree>
    <p:extLst>
      <p:ext uri="{BB962C8B-B14F-4D97-AF65-F5344CB8AC3E}">
        <p14:creationId xmlns:p14="http://schemas.microsoft.com/office/powerpoint/2010/main" val="145101667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flickr.com/photos/jamiesrabbits/5747870989" TargetMode="Externa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elnuevodespertar.wordpress.com/2012/04/25/los-11-ingredientes-mas-toxicos-en-las-vacunas-y-sus-efectos-secundarios"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anthrax/index.html" TargetMode="External"/><Relationship Id="rId2" Type="http://schemas.openxmlformats.org/officeDocument/2006/relationships/hyperlink" Target="https://www.cdc.gov/anthrax/news-multimedia/animations-and-videos.html" TargetMode="External"/><Relationship Id="rId1" Type="http://schemas.openxmlformats.org/officeDocument/2006/relationships/slideLayout" Target="../slideLayouts/slideLayout2.xml"/><Relationship Id="rId5" Type="http://schemas.openxmlformats.org/officeDocument/2006/relationships/hyperlink" Target="https://www.health.state.mn.us/communities/ep/surge/crisis/standards.pdf" TargetMode="External"/><Relationship Id="rId4" Type="http://schemas.openxmlformats.org/officeDocument/2006/relationships/hyperlink" Target="https://www.health.state.mn.us/communities/ep/surge/crisi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1AA9A-6E67-BE4D-9653-FC55D69514F5}"/>
              </a:ext>
            </a:extLst>
          </p:cNvPr>
          <p:cNvSpPr>
            <a:spLocks noGrp="1"/>
          </p:cNvSpPr>
          <p:nvPr>
            <p:ph type="ctrTitle"/>
          </p:nvPr>
        </p:nvSpPr>
        <p:spPr>
          <a:xfrm>
            <a:off x="965505" y="623571"/>
            <a:ext cx="10260990" cy="3523885"/>
          </a:xfrm>
        </p:spPr>
        <p:txBody>
          <a:bodyPr>
            <a:normAutofit fontScale="90000"/>
          </a:bodyPr>
          <a:lstStyle/>
          <a:p>
            <a:pPr algn="ctr">
              <a:lnSpc>
                <a:spcPct val="90000"/>
              </a:lnSpc>
            </a:pPr>
            <a:r>
              <a:rPr lang="en-US" sz="6700" b="1" dirty="0">
                <a:solidFill>
                  <a:srgbClr val="FFFFFF"/>
                </a:solidFill>
              </a:rPr>
              <a:t>2020 Statewide Full-Scale Exercise Preparation:</a:t>
            </a:r>
            <a:br>
              <a:rPr lang="en-US" sz="6700" b="1" dirty="0">
                <a:solidFill>
                  <a:srgbClr val="FFFFFF"/>
                </a:solidFill>
              </a:rPr>
            </a:br>
            <a:r>
              <a:rPr lang="en-US" sz="6700" b="1" dirty="0">
                <a:solidFill>
                  <a:srgbClr val="FFFFFF"/>
                </a:solidFill>
              </a:rPr>
              <a:t>Anthrax Education</a:t>
            </a:r>
            <a:r>
              <a:rPr lang="en-US" sz="8000" dirty="0">
                <a:solidFill>
                  <a:srgbClr val="FFFFFF"/>
                </a:solidFill>
              </a:rPr>
              <a:t>	</a:t>
            </a:r>
          </a:p>
        </p:txBody>
      </p:sp>
      <p:sp>
        <p:nvSpPr>
          <p:cNvPr id="3" name="Subtitle 2">
            <a:extLst>
              <a:ext uri="{FF2B5EF4-FFF2-40B4-BE49-F238E27FC236}">
                <a16:creationId xmlns:a16="http://schemas.microsoft.com/office/drawing/2014/main" id="{56E6AF4F-3710-3045-A9DE-2307764BB638}"/>
              </a:ext>
            </a:extLst>
          </p:cNvPr>
          <p:cNvSpPr>
            <a:spLocks noGrp="1"/>
          </p:cNvSpPr>
          <p:nvPr>
            <p:ph type="subTitle" idx="1"/>
          </p:nvPr>
        </p:nvSpPr>
        <p:spPr>
          <a:xfrm>
            <a:off x="965505" y="4777380"/>
            <a:ext cx="10260990" cy="1209763"/>
          </a:xfrm>
        </p:spPr>
        <p:txBody>
          <a:bodyPr>
            <a:normAutofit/>
          </a:bodyPr>
          <a:lstStyle/>
          <a:p>
            <a:pPr algn="ctr">
              <a:lnSpc>
                <a:spcPct val="90000"/>
              </a:lnSpc>
            </a:pPr>
            <a:endParaRPr lang="en-US" dirty="0">
              <a:solidFill>
                <a:schemeClr val="tx1"/>
              </a:solidFill>
            </a:endParaRPr>
          </a:p>
          <a:p>
            <a:pPr algn="ctr">
              <a:lnSpc>
                <a:spcPct val="90000"/>
              </a:lnSpc>
            </a:pPr>
            <a:r>
              <a:rPr lang="en-US" dirty="0">
                <a:solidFill>
                  <a:schemeClr val="tx1"/>
                </a:solidFill>
              </a:rPr>
              <a:t>Shawn Stoen, RRC </a:t>
            </a:r>
          </a:p>
          <a:p>
            <a:pPr algn="ctr">
              <a:lnSpc>
                <a:spcPct val="90000"/>
              </a:lnSpc>
            </a:pPr>
            <a:r>
              <a:rPr lang="en-US" dirty="0">
                <a:solidFill>
                  <a:schemeClr val="tx1"/>
                </a:solidFill>
              </a:rPr>
              <a:t>6 February 2020</a:t>
            </a:r>
          </a:p>
        </p:txBody>
      </p:sp>
      <p:pic>
        <p:nvPicPr>
          <p:cNvPr id="5" name="Picture 4" descr="A close up of a logo&#10;&#10;Description automatically generated">
            <a:extLst>
              <a:ext uri="{FF2B5EF4-FFF2-40B4-BE49-F238E27FC236}">
                <a16:creationId xmlns:a16="http://schemas.microsoft.com/office/drawing/2014/main" id="{94CBE823-E85B-413D-BF67-7196E868FF6E}"/>
              </a:ext>
            </a:extLst>
          </p:cNvPr>
          <p:cNvPicPr>
            <a:picLocks noChangeAspect="1"/>
          </p:cNvPicPr>
          <p:nvPr/>
        </p:nvPicPr>
        <p:blipFill>
          <a:blip r:embed="rId2"/>
          <a:stretch>
            <a:fillRect/>
          </a:stretch>
        </p:blipFill>
        <p:spPr>
          <a:xfrm>
            <a:off x="9126911" y="4452557"/>
            <a:ext cx="2905660" cy="2338275"/>
          </a:xfrm>
          <a:prstGeom prst="rect">
            <a:avLst/>
          </a:prstGeom>
        </p:spPr>
      </p:pic>
    </p:spTree>
    <p:extLst>
      <p:ext uri="{BB962C8B-B14F-4D97-AF65-F5344CB8AC3E}">
        <p14:creationId xmlns:p14="http://schemas.microsoft.com/office/powerpoint/2010/main" val="10201369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6" name="Freeform: Shape 1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CA9107-21ED-41D4-BDE2-0783897490AE}"/>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Diagnosis</a:t>
            </a:r>
          </a:p>
        </p:txBody>
      </p:sp>
      <p:sp>
        <p:nvSpPr>
          <p:cNvPr id="7" name="Content Placeholder 6">
            <a:extLst>
              <a:ext uri="{FF2B5EF4-FFF2-40B4-BE49-F238E27FC236}">
                <a16:creationId xmlns:a16="http://schemas.microsoft.com/office/drawing/2014/main" id="{64ED8AD1-B7E9-4616-9ECE-BF754C6F5741}"/>
              </a:ext>
            </a:extLst>
          </p:cNvPr>
          <p:cNvSpPr>
            <a:spLocks noGrp="1"/>
          </p:cNvSpPr>
          <p:nvPr>
            <p:ph idx="1"/>
          </p:nvPr>
        </p:nvSpPr>
        <p:spPr>
          <a:xfrm>
            <a:off x="5204109" y="1474231"/>
            <a:ext cx="6334748" cy="4982840"/>
          </a:xfrm>
        </p:spPr>
        <p:txBody>
          <a:bodyPr>
            <a:normAutofit fontScale="92500" lnSpcReduction="10000"/>
          </a:bodyPr>
          <a:lstStyle/>
          <a:p>
            <a:r>
              <a:rPr lang="en-US" dirty="0"/>
              <a:t>If inhalation anthrax is suspected, chest X-rays or CT scans can confirm if the patient has mediastinal widening or pleural effusion, which are X-ray findings typically seen in patients with inhalation anthrax.</a:t>
            </a:r>
            <a:br>
              <a:rPr lang="en-US" dirty="0"/>
            </a:br>
            <a:r>
              <a:rPr lang="en-US" dirty="0"/>
              <a:t>The only ways to confirm an Anthrax diagnosis are:</a:t>
            </a:r>
          </a:p>
          <a:p>
            <a:r>
              <a:rPr lang="en-US" dirty="0"/>
              <a:t>To measure antibodies or toxin in blood</a:t>
            </a:r>
          </a:p>
          <a:p>
            <a:r>
              <a:rPr lang="en-US" dirty="0"/>
              <a:t>To test directly for </a:t>
            </a:r>
            <a:r>
              <a:rPr lang="en-US" i="1" dirty="0"/>
              <a:t>Bacillus anthracis</a:t>
            </a:r>
            <a:r>
              <a:rPr lang="en-US" dirty="0"/>
              <a:t> in a sample </a:t>
            </a:r>
          </a:p>
          <a:p>
            <a:pPr lvl="1"/>
            <a:r>
              <a:rPr lang="en-US" dirty="0"/>
              <a:t>blood</a:t>
            </a:r>
          </a:p>
          <a:p>
            <a:pPr lvl="1"/>
            <a:r>
              <a:rPr lang="en-US" dirty="0"/>
              <a:t>skin lesion swab</a:t>
            </a:r>
          </a:p>
          <a:p>
            <a:pPr lvl="1"/>
            <a:r>
              <a:rPr lang="en-US" dirty="0"/>
              <a:t>spinal fluid</a:t>
            </a:r>
          </a:p>
          <a:p>
            <a:pPr lvl="1"/>
            <a:r>
              <a:rPr lang="en-US" dirty="0"/>
              <a:t>respiratory secretions</a:t>
            </a:r>
          </a:p>
          <a:p>
            <a:r>
              <a:rPr lang="en-US" dirty="0"/>
              <a:t>Samples must be taken before the patient begins taking antibiotics for treatment.</a:t>
            </a:r>
          </a:p>
          <a:p>
            <a:endParaRPr lang="en-US" dirty="0"/>
          </a:p>
        </p:txBody>
      </p:sp>
    </p:spTree>
    <p:extLst>
      <p:ext uri="{BB962C8B-B14F-4D97-AF65-F5344CB8AC3E}">
        <p14:creationId xmlns:p14="http://schemas.microsoft.com/office/powerpoint/2010/main" val="283018431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38F5-1817-456D-B920-4940347231B6}"/>
              </a:ext>
            </a:extLst>
          </p:cNvPr>
          <p:cNvSpPr>
            <a:spLocks noGrp="1"/>
          </p:cNvSpPr>
          <p:nvPr>
            <p:ph type="title"/>
          </p:nvPr>
        </p:nvSpPr>
        <p:spPr>
          <a:xfrm>
            <a:off x="648930" y="629266"/>
            <a:ext cx="9252154" cy="1223983"/>
          </a:xfrm>
        </p:spPr>
        <p:txBody>
          <a:bodyPr>
            <a:normAutofit/>
          </a:bodyPr>
          <a:lstStyle/>
          <a:p>
            <a:r>
              <a:rPr lang="en-US" dirty="0"/>
              <a:t>Treatment</a:t>
            </a:r>
          </a:p>
        </p:txBody>
      </p:sp>
      <p:sp>
        <p:nvSpPr>
          <p:cNvPr id="3" name="Content Placeholder 2">
            <a:extLst>
              <a:ext uri="{FF2B5EF4-FFF2-40B4-BE49-F238E27FC236}">
                <a16:creationId xmlns:a16="http://schemas.microsoft.com/office/drawing/2014/main" id="{2282D788-88F3-499B-BB9B-13CF0D531D13}"/>
              </a:ext>
            </a:extLst>
          </p:cNvPr>
          <p:cNvSpPr>
            <a:spLocks noGrp="1"/>
          </p:cNvSpPr>
          <p:nvPr>
            <p:ph idx="1"/>
          </p:nvPr>
        </p:nvSpPr>
        <p:spPr>
          <a:xfrm>
            <a:off x="1103311" y="2052214"/>
            <a:ext cx="4338409" cy="4196185"/>
          </a:xfrm>
        </p:spPr>
        <p:txBody>
          <a:bodyPr>
            <a:normAutofit/>
          </a:bodyPr>
          <a:lstStyle/>
          <a:p>
            <a:pPr lvl="2"/>
            <a:endParaRPr lang="en-US" dirty="0"/>
          </a:p>
          <a:p>
            <a:r>
              <a:rPr lang="en-US" dirty="0"/>
              <a:t>Antibiotics</a:t>
            </a:r>
          </a:p>
          <a:p>
            <a:pPr lvl="1"/>
            <a:r>
              <a:rPr lang="en-US" dirty="0"/>
              <a:t>Treatment chosen based upon medical history and exam</a:t>
            </a:r>
          </a:p>
          <a:p>
            <a:pPr lvl="1"/>
            <a:r>
              <a:rPr lang="en-US" dirty="0"/>
              <a:t>Post exposure prophylaxis – Doxycycline or Ciprofloxacin</a:t>
            </a:r>
          </a:p>
          <a:p>
            <a:r>
              <a:rPr lang="en-US" dirty="0"/>
              <a:t>Antitoxins</a:t>
            </a:r>
          </a:p>
          <a:p>
            <a:pPr lvl="1"/>
            <a:r>
              <a:rPr lang="en-US" dirty="0"/>
              <a:t>When spores become ‘activated’ and become toxins the severely ill require antitoxins</a:t>
            </a:r>
          </a:p>
        </p:txBody>
      </p:sp>
      <p:pic>
        <p:nvPicPr>
          <p:cNvPr id="5" name="Picture 4" descr="A picture containing indoor, sitting, table, small&#10;&#10;Description automatically generated">
            <a:extLst>
              <a:ext uri="{FF2B5EF4-FFF2-40B4-BE49-F238E27FC236}">
                <a16:creationId xmlns:a16="http://schemas.microsoft.com/office/drawing/2014/main" id="{4C3129B6-73E9-4F7A-88D7-AC3B89500E4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1814" r="15756"/>
          <a:stretch/>
        </p:blipFill>
        <p:spPr>
          <a:xfrm>
            <a:off x="6091916" y="2052213"/>
            <a:ext cx="5451627" cy="4196185"/>
          </a:xfrm>
          <a:prstGeom prst="rect">
            <a:avLst/>
          </a:prstGeom>
          <a:effectLst>
            <a:outerShdw blurRad="50800" dist="38100" dir="5400000" algn="t" rotWithShape="0">
              <a:prstClr val="black">
                <a:alpha val="43000"/>
              </a:prstClr>
            </a:outerShdw>
          </a:effectLst>
        </p:spPr>
      </p:pic>
      <p:sp>
        <p:nvSpPr>
          <p:cNvPr id="6" name="TextBox 5">
            <a:extLst>
              <a:ext uri="{FF2B5EF4-FFF2-40B4-BE49-F238E27FC236}">
                <a16:creationId xmlns:a16="http://schemas.microsoft.com/office/drawing/2014/main" id="{5463B7AB-F5FF-4A82-AEF8-10B7D4CA504B}"/>
              </a:ext>
            </a:extLst>
          </p:cNvPr>
          <p:cNvSpPr txBox="1"/>
          <p:nvPr/>
        </p:nvSpPr>
        <p:spPr>
          <a:xfrm>
            <a:off x="9004066" y="6048343"/>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lickr.com/photos/jamiesrabbits/574787098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79655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EE882A9-ADBD-49CB-AD8B-DF4F30AD514C}"/>
              </a:ext>
            </a:extLst>
          </p:cNvPr>
          <p:cNvSpPr>
            <a:spLocks noGrp="1"/>
          </p:cNvSpPr>
          <p:nvPr>
            <p:ph type="title"/>
          </p:nvPr>
        </p:nvSpPr>
        <p:spPr>
          <a:xfrm>
            <a:off x="648930" y="629267"/>
            <a:ext cx="9252154" cy="1016654"/>
          </a:xfrm>
        </p:spPr>
        <p:txBody>
          <a:bodyPr>
            <a:normAutofit/>
          </a:bodyPr>
          <a:lstStyle/>
          <a:p>
            <a:r>
              <a:rPr lang="en-US" dirty="0"/>
              <a:t>Vaccine</a:t>
            </a:r>
          </a:p>
        </p:txBody>
      </p:sp>
      <p:sp>
        <p:nvSpPr>
          <p:cNvPr id="13" name="Rectangle 12">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23C7CD11-CF09-45E0-9D7B-401A53555EC0}"/>
              </a:ext>
            </a:extLst>
          </p:cNvPr>
          <p:cNvSpPr>
            <a:spLocks noGrp="1"/>
          </p:cNvSpPr>
          <p:nvPr>
            <p:ph idx="1"/>
          </p:nvPr>
        </p:nvSpPr>
        <p:spPr>
          <a:xfrm>
            <a:off x="648931" y="2548281"/>
            <a:ext cx="5122606" cy="3658689"/>
          </a:xfrm>
        </p:spPr>
        <p:txBody>
          <a:bodyPr>
            <a:normAutofit/>
          </a:bodyPr>
          <a:lstStyle/>
          <a:p>
            <a:pPr>
              <a:lnSpc>
                <a:spcPct val="90000"/>
              </a:lnSpc>
            </a:pPr>
            <a:r>
              <a:rPr lang="en-US">
                <a:solidFill>
                  <a:schemeClr val="bg1"/>
                </a:solidFill>
              </a:rPr>
              <a:t>Pre-Exposure Vaccination:</a:t>
            </a:r>
          </a:p>
          <a:p>
            <a:pPr lvl="1">
              <a:lnSpc>
                <a:spcPct val="90000"/>
              </a:lnSpc>
            </a:pPr>
            <a:r>
              <a:rPr lang="en-US">
                <a:solidFill>
                  <a:schemeClr val="bg1"/>
                </a:solidFill>
              </a:rPr>
              <a:t>Lab workers that work with anthrax</a:t>
            </a:r>
          </a:p>
          <a:p>
            <a:pPr lvl="1">
              <a:lnSpc>
                <a:spcPct val="90000"/>
              </a:lnSpc>
            </a:pPr>
            <a:r>
              <a:rPr lang="en-US">
                <a:solidFill>
                  <a:schemeClr val="bg1"/>
                </a:solidFill>
              </a:rPr>
              <a:t>Some people who work with infected animals (veterinarians)</a:t>
            </a:r>
          </a:p>
          <a:p>
            <a:pPr lvl="1">
              <a:lnSpc>
                <a:spcPct val="90000"/>
              </a:lnSpc>
            </a:pPr>
            <a:r>
              <a:rPr lang="en-US">
                <a:solidFill>
                  <a:schemeClr val="bg1"/>
                </a:solidFill>
              </a:rPr>
              <a:t>U.S. Military Personnel</a:t>
            </a:r>
          </a:p>
          <a:p>
            <a:pPr lvl="1">
              <a:lnSpc>
                <a:spcPct val="90000"/>
              </a:lnSpc>
            </a:pPr>
            <a:endParaRPr lang="en-US">
              <a:solidFill>
                <a:schemeClr val="bg1"/>
              </a:solidFill>
            </a:endParaRPr>
          </a:p>
          <a:p>
            <a:pPr>
              <a:lnSpc>
                <a:spcPct val="90000"/>
              </a:lnSpc>
            </a:pPr>
            <a:r>
              <a:rPr lang="en-US">
                <a:solidFill>
                  <a:schemeClr val="bg1"/>
                </a:solidFill>
              </a:rPr>
              <a:t>Post Exposure Vaccination:</a:t>
            </a:r>
          </a:p>
          <a:p>
            <a:pPr lvl="1">
              <a:lnSpc>
                <a:spcPct val="90000"/>
              </a:lnSpc>
            </a:pPr>
            <a:r>
              <a:rPr lang="en-US">
                <a:solidFill>
                  <a:schemeClr val="bg1"/>
                </a:solidFill>
              </a:rPr>
              <a:t>3 subcutaneous doses of vaccine </a:t>
            </a:r>
          </a:p>
          <a:p>
            <a:pPr lvl="2">
              <a:lnSpc>
                <a:spcPct val="90000"/>
              </a:lnSpc>
            </a:pPr>
            <a:r>
              <a:rPr lang="en-US">
                <a:solidFill>
                  <a:schemeClr val="bg1"/>
                </a:solidFill>
              </a:rPr>
              <a:t>Combined with</a:t>
            </a:r>
          </a:p>
          <a:p>
            <a:pPr lvl="1">
              <a:lnSpc>
                <a:spcPct val="90000"/>
              </a:lnSpc>
            </a:pPr>
            <a:r>
              <a:rPr lang="en-US">
                <a:solidFill>
                  <a:schemeClr val="bg1"/>
                </a:solidFill>
              </a:rPr>
              <a:t>60 days of antimicrobial prophylaxis</a:t>
            </a:r>
          </a:p>
        </p:txBody>
      </p:sp>
      <p:pic>
        <p:nvPicPr>
          <p:cNvPr id="5" name="Picture 4" descr="A picture containing indoor, white, table, sink&#10;&#10;Description automatically generated">
            <a:extLst>
              <a:ext uri="{FF2B5EF4-FFF2-40B4-BE49-F238E27FC236}">
                <a16:creationId xmlns:a16="http://schemas.microsoft.com/office/drawing/2014/main" id="{362E3B45-8BBA-4D39-80F0-27BDF4693ED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34932" y="2548281"/>
            <a:ext cx="5365594" cy="3662018"/>
          </a:xfrm>
          <a:prstGeom prst="rect">
            <a:avLst/>
          </a:prstGeom>
          <a:effectLst/>
        </p:spPr>
      </p:pic>
    </p:spTree>
    <p:extLst>
      <p:ext uri="{BB962C8B-B14F-4D97-AF65-F5344CB8AC3E}">
        <p14:creationId xmlns:p14="http://schemas.microsoft.com/office/powerpoint/2010/main" val="89962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14D3-F9B6-4FA7-B0F5-72F545CFB27F}"/>
              </a:ext>
            </a:extLst>
          </p:cNvPr>
          <p:cNvSpPr>
            <a:spLocks noGrp="1"/>
          </p:cNvSpPr>
          <p:nvPr>
            <p:ph type="title"/>
          </p:nvPr>
        </p:nvSpPr>
        <p:spPr/>
        <p:txBody>
          <a:bodyPr/>
          <a:lstStyle/>
          <a:p>
            <a:r>
              <a:rPr lang="en-US" dirty="0"/>
              <a:t>Crisis Standards of Care</a:t>
            </a:r>
          </a:p>
        </p:txBody>
      </p:sp>
      <p:sp>
        <p:nvSpPr>
          <p:cNvPr id="3" name="Content Placeholder 2">
            <a:extLst>
              <a:ext uri="{FF2B5EF4-FFF2-40B4-BE49-F238E27FC236}">
                <a16:creationId xmlns:a16="http://schemas.microsoft.com/office/drawing/2014/main" id="{7490FC51-A122-4389-B310-7F2EA7D602BC}"/>
              </a:ext>
            </a:extLst>
          </p:cNvPr>
          <p:cNvSpPr>
            <a:spLocks noGrp="1"/>
          </p:cNvSpPr>
          <p:nvPr>
            <p:ph idx="1"/>
          </p:nvPr>
        </p:nvSpPr>
        <p:spPr/>
        <p:txBody>
          <a:bodyPr/>
          <a:lstStyle/>
          <a:p>
            <a:r>
              <a:rPr lang="en-US" dirty="0"/>
              <a:t>Mass Casualty Event</a:t>
            </a:r>
          </a:p>
          <a:p>
            <a:pPr lvl="1"/>
            <a:r>
              <a:rPr lang="en-US" dirty="0"/>
              <a:t>Provide the greatest good to the greatest number in the shortest time</a:t>
            </a:r>
          </a:p>
          <a:p>
            <a:pPr lvl="1"/>
            <a:r>
              <a:rPr lang="en-US" dirty="0"/>
              <a:t>Patient triage is essential</a:t>
            </a:r>
          </a:p>
          <a:p>
            <a:pPr lvl="1"/>
            <a:r>
              <a:rPr lang="en-US" dirty="0"/>
              <a:t>Divide into two groups :</a:t>
            </a:r>
          </a:p>
          <a:p>
            <a:pPr lvl="2"/>
            <a:r>
              <a:rPr lang="en-US" dirty="0"/>
              <a:t>Suspected Anthrax</a:t>
            </a:r>
          </a:p>
          <a:p>
            <a:pPr lvl="3"/>
            <a:r>
              <a:rPr lang="en-US" dirty="0"/>
              <a:t>Meningitis</a:t>
            </a:r>
          </a:p>
          <a:p>
            <a:pPr lvl="3"/>
            <a:r>
              <a:rPr lang="en-US" dirty="0"/>
              <a:t>Non-meningitis</a:t>
            </a:r>
          </a:p>
          <a:p>
            <a:pPr lvl="2"/>
            <a:r>
              <a:rPr lang="en-US" dirty="0"/>
              <a:t>Non-Anthrax</a:t>
            </a:r>
          </a:p>
          <a:p>
            <a:endParaRPr lang="en-US" dirty="0"/>
          </a:p>
        </p:txBody>
      </p:sp>
    </p:spTree>
    <p:extLst>
      <p:ext uri="{BB962C8B-B14F-4D97-AF65-F5344CB8AC3E}">
        <p14:creationId xmlns:p14="http://schemas.microsoft.com/office/powerpoint/2010/main" val="177724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A58FA-A05F-C84C-9DBE-937AFBA8ACBE}"/>
              </a:ext>
            </a:extLst>
          </p:cNvPr>
          <p:cNvPicPr>
            <a:picLocks noChangeAspect="1"/>
          </p:cNvPicPr>
          <p:nvPr/>
        </p:nvPicPr>
        <p:blipFill>
          <a:blip r:embed="rId3"/>
          <a:stretch>
            <a:fillRect/>
          </a:stretch>
        </p:blipFill>
        <p:spPr>
          <a:xfrm>
            <a:off x="1685576" y="0"/>
            <a:ext cx="8820848" cy="6858000"/>
          </a:xfrm>
          <a:prstGeom prst="rect">
            <a:avLst/>
          </a:prstGeom>
        </p:spPr>
      </p:pic>
    </p:spTree>
    <p:extLst>
      <p:ext uri="{BB962C8B-B14F-4D97-AF65-F5344CB8AC3E}">
        <p14:creationId xmlns:p14="http://schemas.microsoft.com/office/powerpoint/2010/main" val="22452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03CF2-0F59-EA49-A79C-88B2536F28B0}"/>
              </a:ext>
            </a:extLst>
          </p:cNvPr>
          <p:cNvPicPr>
            <a:picLocks noChangeAspect="1"/>
          </p:cNvPicPr>
          <p:nvPr/>
        </p:nvPicPr>
        <p:blipFill>
          <a:blip r:embed="rId2"/>
          <a:stretch>
            <a:fillRect/>
          </a:stretch>
        </p:blipFill>
        <p:spPr>
          <a:xfrm>
            <a:off x="1672650" y="0"/>
            <a:ext cx="8846699" cy="6858000"/>
          </a:xfrm>
          <a:prstGeom prst="rect">
            <a:avLst/>
          </a:prstGeom>
        </p:spPr>
      </p:pic>
    </p:spTree>
    <p:extLst>
      <p:ext uri="{BB962C8B-B14F-4D97-AF65-F5344CB8AC3E}">
        <p14:creationId xmlns:p14="http://schemas.microsoft.com/office/powerpoint/2010/main" val="395132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F9A4-C258-4772-9733-95E8BAFC97A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767AAA1-737B-4434-8F57-CC6CE3716AB4}"/>
              </a:ext>
            </a:extLst>
          </p:cNvPr>
          <p:cNvSpPr>
            <a:spLocks noGrp="1"/>
          </p:cNvSpPr>
          <p:nvPr>
            <p:ph idx="1"/>
          </p:nvPr>
        </p:nvSpPr>
        <p:spPr/>
        <p:txBody>
          <a:bodyPr>
            <a:normAutofit/>
          </a:bodyPr>
          <a:lstStyle/>
          <a:p>
            <a:r>
              <a:rPr lang="en-US" dirty="0"/>
              <a:t>Videos:</a:t>
            </a:r>
          </a:p>
          <a:p>
            <a:pPr lvl="1"/>
            <a:r>
              <a:rPr lang="en-US" dirty="0">
                <a:hlinkClick r:id="rId2"/>
              </a:rPr>
              <a:t>https://www.cdc.gov/anthrax/news-multimedia/animations-and-videos.html</a:t>
            </a:r>
            <a:endParaRPr lang="en-US" dirty="0"/>
          </a:p>
          <a:p>
            <a:r>
              <a:rPr lang="en-US" dirty="0"/>
              <a:t>CDC</a:t>
            </a:r>
          </a:p>
          <a:p>
            <a:pPr lvl="1"/>
            <a:r>
              <a:rPr lang="en-US" dirty="0">
                <a:hlinkClick r:id="rId3"/>
              </a:rPr>
              <a:t>https://www.cdc.gov/anthrax/index.html</a:t>
            </a:r>
            <a:br>
              <a:rPr lang="en-US" dirty="0"/>
            </a:br>
            <a:endParaRPr lang="en-US" dirty="0"/>
          </a:p>
          <a:p>
            <a:r>
              <a:rPr lang="en-US" dirty="0"/>
              <a:t>Crisis Standards of Care</a:t>
            </a:r>
          </a:p>
          <a:p>
            <a:pPr lvl="1"/>
            <a:r>
              <a:rPr lang="en-US" dirty="0">
                <a:hlinkClick r:id="rId4"/>
              </a:rPr>
              <a:t>https://www.health.state.mn.us/communities/ep/surge/crisis/index.html</a:t>
            </a:r>
            <a:endParaRPr lang="en-US" dirty="0"/>
          </a:p>
          <a:p>
            <a:pPr lvl="1"/>
            <a:r>
              <a:rPr lang="en-US" dirty="0">
                <a:hlinkClick r:id="rId5"/>
              </a:rPr>
              <a:t>https://www.health.state.mn.us/communities/ep/surge/crisis/standards.pdf</a:t>
            </a:r>
            <a:endParaRPr lang="en-US" dirty="0"/>
          </a:p>
          <a:p>
            <a:endParaRPr lang="en-US" dirty="0"/>
          </a:p>
        </p:txBody>
      </p:sp>
    </p:spTree>
    <p:extLst>
      <p:ext uri="{BB962C8B-B14F-4D97-AF65-F5344CB8AC3E}">
        <p14:creationId xmlns:p14="http://schemas.microsoft.com/office/powerpoint/2010/main" val="105271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D3A5-F404-4748-B03B-A7F9C6E0D90F}"/>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97018060-FBD2-4324-8AB3-FE2A5268B205}"/>
              </a:ext>
            </a:extLst>
          </p:cNvPr>
          <p:cNvSpPr>
            <a:spLocks noGrp="1"/>
          </p:cNvSpPr>
          <p:nvPr>
            <p:ph idx="1"/>
          </p:nvPr>
        </p:nvSpPr>
        <p:spPr/>
        <p:txBody>
          <a:bodyPr/>
          <a:lstStyle/>
          <a:p>
            <a:r>
              <a:rPr lang="en-US" dirty="0"/>
              <a:t>All Hospitals should train/educate their Command Staff on Anthrax prior to the exercise</a:t>
            </a:r>
          </a:p>
          <a:p>
            <a:r>
              <a:rPr lang="en-US" dirty="0"/>
              <a:t>Review the Crisis Standards of Care Framework and ensure the Scare Resource Cards are available</a:t>
            </a:r>
          </a:p>
          <a:p>
            <a:r>
              <a:rPr lang="en-US" dirty="0"/>
              <a:t>Review the role of the coalition in a response</a:t>
            </a:r>
          </a:p>
          <a:p>
            <a:r>
              <a:rPr lang="en-US" dirty="0"/>
              <a:t>Review the communication streams utilized during an event</a:t>
            </a:r>
          </a:p>
        </p:txBody>
      </p:sp>
    </p:spTree>
    <p:extLst>
      <p:ext uri="{BB962C8B-B14F-4D97-AF65-F5344CB8AC3E}">
        <p14:creationId xmlns:p14="http://schemas.microsoft.com/office/powerpoint/2010/main" val="276761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6741-E0F6-294E-8528-BDBD05C82C87}"/>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F5FA6D37-2C59-C94D-B9A5-E4C88DA98702}"/>
              </a:ext>
            </a:extLst>
          </p:cNvPr>
          <p:cNvSpPr>
            <a:spLocks noGrp="1"/>
          </p:cNvSpPr>
          <p:nvPr>
            <p:ph idx="1"/>
          </p:nvPr>
        </p:nvSpPr>
        <p:spPr/>
        <p:txBody>
          <a:bodyPr/>
          <a:lstStyle/>
          <a:p>
            <a:r>
              <a:rPr lang="en-US" dirty="0"/>
              <a:t>Discuss what Anthrax is</a:t>
            </a:r>
          </a:p>
          <a:p>
            <a:r>
              <a:rPr lang="en-US" dirty="0"/>
              <a:t>Identify the treatment parameters for Anthrax</a:t>
            </a:r>
          </a:p>
          <a:p>
            <a:r>
              <a:rPr lang="en-US" dirty="0"/>
              <a:t>Discuss the means for diagnosing Anthrax </a:t>
            </a:r>
          </a:p>
          <a:p>
            <a:r>
              <a:rPr lang="en-US" dirty="0"/>
              <a:t>Understand why Anthrax can be a biological weapon</a:t>
            </a:r>
          </a:p>
          <a:p>
            <a:r>
              <a:rPr lang="en-US" dirty="0"/>
              <a:t>Discuss the necessity for initiating Crisis Standards of Care during a mass event</a:t>
            </a:r>
          </a:p>
        </p:txBody>
      </p:sp>
    </p:spTree>
    <p:extLst>
      <p:ext uri="{BB962C8B-B14F-4D97-AF65-F5344CB8AC3E}">
        <p14:creationId xmlns:p14="http://schemas.microsoft.com/office/powerpoint/2010/main" val="25040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25102C5-B0D5-4801-8D6B-9EE981766FC5}"/>
              </a:ext>
            </a:extLst>
          </p:cNvPr>
          <p:cNvPicPr>
            <a:picLocks noChangeAspect="1"/>
          </p:cNvPicPr>
          <p:nvPr/>
        </p:nvPicPr>
        <p:blipFill>
          <a:blip r:embed="rId3"/>
          <a:stretch>
            <a:fillRect/>
          </a:stretch>
        </p:blipFill>
        <p:spPr>
          <a:xfrm>
            <a:off x="2406552" y="643467"/>
            <a:ext cx="7378895" cy="5571066"/>
          </a:xfrm>
          <a:prstGeom prst="rect">
            <a:avLst/>
          </a:prstGeom>
        </p:spPr>
      </p:pic>
    </p:spTree>
    <p:extLst>
      <p:ext uri="{BB962C8B-B14F-4D97-AF65-F5344CB8AC3E}">
        <p14:creationId xmlns:p14="http://schemas.microsoft.com/office/powerpoint/2010/main" val="165523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D29121B6-CC83-4529-87ED-89AE1AD34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F48C3783-EF6E-445F-A78D-9DE1771B0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F377452-0A85-4D24-9745-5B4B4ABB6E3F}"/>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How do people become infected with Anthrax?</a:t>
            </a:r>
          </a:p>
        </p:txBody>
      </p:sp>
      <p:sp>
        <p:nvSpPr>
          <p:cNvPr id="19" name="Rectangle 13">
            <a:extLst>
              <a:ext uri="{FF2B5EF4-FFF2-40B4-BE49-F238E27FC236}">
                <a16:creationId xmlns:a16="http://schemas.microsoft.com/office/drawing/2014/main" id="{CCB7DCDB-78ED-480D-8CA0-9930E8F29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1F48B6A-C55F-4FD5-9034-DC9867D02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31B056E5-89D6-49E0-80CA-318228ABA683}"/>
              </a:ext>
            </a:extLst>
          </p:cNvPr>
          <p:cNvGraphicFramePr>
            <a:graphicFrameLocks noGrp="1"/>
          </p:cNvGraphicFramePr>
          <p:nvPr>
            <p:ph idx="1"/>
            <p:extLst>
              <p:ext uri="{D42A27DB-BD31-4B8C-83A1-F6EECF244321}">
                <p14:modId xmlns:p14="http://schemas.microsoft.com/office/powerpoint/2010/main" val="331700972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671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05244290-B9CB-4EF7-BB33-556D958D96D5}"/>
              </a:ext>
            </a:extLst>
          </p:cNvPr>
          <p:cNvSpPr>
            <a:spLocks noGrp="1"/>
          </p:cNvSpPr>
          <p:nvPr>
            <p:ph type="title"/>
          </p:nvPr>
        </p:nvSpPr>
        <p:spPr>
          <a:xfrm>
            <a:off x="646111" y="690879"/>
            <a:ext cx="3682049" cy="5557519"/>
          </a:xfrm>
        </p:spPr>
        <p:txBody>
          <a:bodyPr anchor="ctr">
            <a:normAutofit/>
          </a:bodyPr>
          <a:lstStyle/>
          <a:p>
            <a:pPr algn="r"/>
            <a:r>
              <a:rPr lang="en-US">
                <a:solidFill>
                  <a:srgbClr val="FFFFFF"/>
                </a:solidFill>
              </a:rPr>
              <a:t>Bioterrorism	</a:t>
            </a:r>
          </a:p>
        </p:txBody>
      </p:sp>
      <p:sp>
        <p:nvSpPr>
          <p:cNvPr id="3" name="Content Placeholder 2">
            <a:extLst>
              <a:ext uri="{FF2B5EF4-FFF2-40B4-BE49-F238E27FC236}">
                <a16:creationId xmlns:a16="http://schemas.microsoft.com/office/drawing/2014/main" id="{24E642B1-287C-4594-BCB4-7B2CD00ED325}"/>
              </a:ext>
            </a:extLst>
          </p:cNvPr>
          <p:cNvSpPr>
            <a:spLocks noGrp="1"/>
          </p:cNvSpPr>
          <p:nvPr>
            <p:ph idx="1"/>
          </p:nvPr>
        </p:nvSpPr>
        <p:spPr>
          <a:xfrm>
            <a:off x="5101999" y="690880"/>
            <a:ext cx="4947854" cy="5557519"/>
          </a:xfrm>
        </p:spPr>
        <p:txBody>
          <a:bodyPr anchor="ctr">
            <a:normAutofit/>
          </a:bodyPr>
          <a:lstStyle/>
          <a:p>
            <a:pPr>
              <a:lnSpc>
                <a:spcPct val="90000"/>
              </a:lnSpc>
            </a:pPr>
            <a:r>
              <a:rPr lang="en-US" sz="1900"/>
              <a:t>Anthrax spores are easily found in nature, can be produced in a lab, and can last for a long time in the environment.</a:t>
            </a:r>
          </a:p>
          <a:p>
            <a:pPr>
              <a:lnSpc>
                <a:spcPct val="90000"/>
              </a:lnSpc>
            </a:pPr>
            <a:r>
              <a:rPr lang="en-US" sz="1900"/>
              <a:t>Anthrax makes a good weapon because it can be released quietly and without anyone knowing. The microscopic spores could be put into powders, sprays, food, and water. Because they are so small, you may not be able to see, smell, or taste them.</a:t>
            </a:r>
          </a:p>
          <a:p>
            <a:pPr>
              <a:lnSpc>
                <a:spcPct val="90000"/>
              </a:lnSpc>
            </a:pPr>
            <a:r>
              <a:rPr lang="en-US" sz="1900"/>
              <a:t>Anthrax has been used as a weapon before.</a:t>
            </a:r>
          </a:p>
          <a:p>
            <a:pPr>
              <a:lnSpc>
                <a:spcPct val="90000"/>
              </a:lnSpc>
            </a:pPr>
            <a:endParaRPr lang="en-US" sz="1900"/>
          </a:p>
          <a:p>
            <a:pPr>
              <a:lnSpc>
                <a:spcPct val="90000"/>
              </a:lnSpc>
            </a:pPr>
            <a:r>
              <a:rPr lang="en-US" sz="1900"/>
              <a:t>Bacillus Anthracis – considered a Tier 1 agent as it has the greatest risk of intentional misuse and the highest capability of mass casualty </a:t>
            </a:r>
          </a:p>
          <a:p>
            <a:pPr>
              <a:lnSpc>
                <a:spcPct val="90000"/>
              </a:lnSpc>
            </a:pPr>
            <a:endParaRPr lang="en-US" sz="1900"/>
          </a:p>
        </p:txBody>
      </p:sp>
    </p:spTree>
    <p:extLst>
      <p:ext uri="{BB962C8B-B14F-4D97-AF65-F5344CB8AC3E}">
        <p14:creationId xmlns:p14="http://schemas.microsoft.com/office/powerpoint/2010/main" val="181091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EB997FC0-B40D-41EF-98B4-B96A6FD5BC06}"/>
              </a:ext>
            </a:extLst>
          </p:cNvPr>
          <p:cNvSpPr>
            <a:spLocks noGrp="1"/>
          </p:cNvSpPr>
          <p:nvPr>
            <p:ph type="title"/>
          </p:nvPr>
        </p:nvSpPr>
        <p:spPr>
          <a:xfrm>
            <a:off x="646111" y="690879"/>
            <a:ext cx="3682049" cy="5557519"/>
          </a:xfrm>
        </p:spPr>
        <p:txBody>
          <a:bodyPr anchor="ctr">
            <a:normAutofit/>
          </a:bodyPr>
          <a:lstStyle/>
          <a:p>
            <a:pPr algn="r"/>
            <a:r>
              <a:rPr lang="en-US">
                <a:solidFill>
                  <a:srgbClr val="FFFFFF"/>
                </a:solidFill>
              </a:rPr>
              <a:t>Anthrax attack</a:t>
            </a:r>
          </a:p>
        </p:txBody>
      </p:sp>
      <p:sp>
        <p:nvSpPr>
          <p:cNvPr id="3" name="Content Placeholder 2">
            <a:extLst>
              <a:ext uri="{FF2B5EF4-FFF2-40B4-BE49-F238E27FC236}">
                <a16:creationId xmlns:a16="http://schemas.microsoft.com/office/drawing/2014/main" id="{43712CB6-271C-4C1C-BB68-8EF2367F20DA}"/>
              </a:ext>
            </a:extLst>
          </p:cNvPr>
          <p:cNvSpPr>
            <a:spLocks noGrp="1"/>
          </p:cNvSpPr>
          <p:nvPr>
            <p:ph idx="1"/>
          </p:nvPr>
        </p:nvSpPr>
        <p:spPr>
          <a:xfrm>
            <a:off x="5101999" y="690880"/>
            <a:ext cx="4947854" cy="5557519"/>
          </a:xfrm>
        </p:spPr>
        <p:txBody>
          <a:bodyPr anchor="ctr">
            <a:normAutofit/>
          </a:bodyPr>
          <a:lstStyle/>
          <a:p>
            <a:r>
              <a:rPr lang="en-US" dirty="0"/>
              <a:t>It only takes a small amount of spores to infect a large number of people</a:t>
            </a:r>
          </a:p>
          <a:p>
            <a:pPr lvl="1"/>
            <a:r>
              <a:rPr lang="en-US" dirty="0"/>
              <a:t>Powder/spores in mail (envelopes)</a:t>
            </a:r>
          </a:p>
          <a:p>
            <a:pPr lvl="1"/>
            <a:r>
              <a:rPr lang="en-US" dirty="0"/>
              <a:t>Added to food or water (contaminate water supply)</a:t>
            </a:r>
          </a:p>
          <a:p>
            <a:pPr lvl="1"/>
            <a:r>
              <a:rPr lang="en-US" dirty="0"/>
              <a:t>Released into the air</a:t>
            </a:r>
          </a:p>
          <a:p>
            <a:pPr lvl="2"/>
            <a:r>
              <a:rPr lang="en-US" dirty="0"/>
              <a:t>Via plane, vehicle, elevated surface (air handling)</a:t>
            </a:r>
          </a:p>
        </p:txBody>
      </p:sp>
    </p:spTree>
    <p:extLst>
      <p:ext uri="{BB962C8B-B14F-4D97-AF65-F5344CB8AC3E}">
        <p14:creationId xmlns:p14="http://schemas.microsoft.com/office/powerpoint/2010/main" val="145631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7702-B08D-4F55-A86B-711DECE6E69A}"/>
              </a:ext>
            </a:extLst>
          </p:cNvPr>
          <p:cNvSpPr>
            <a:spLocks noGrp="1"/>
          </p:cNvSpPr>
          <p:nvPr>
            <p:ph type="title"/>
          </p:nvPr>
        </p:nvSpPr>
        <p:spPr/>
        <p:txBody>
          <a:bodyPr/>
          <a:lstStyle/>
          <a:p>
            <a:r>
              <a:rPr lang="en-US" dirty="0"/>
              <a:t>Signs and Symptoms</a:t>
            </a:r>
          </a:p>
        </p:txBody>
      </p:sp>
      <p:sp>
        <p:nvSpPr>
          <p:cNvPr id="5" name="Content Placeholder 4">
            <a:extLst>
              <a:ext uri="{FF2B5EF4-FFF2-40B4-BE49-F238E27FC236}">
                <a16:creationId xmlns:a16="http://schemas.microsoft.com/office/drawing/2014/main" id="{8AA65B64-EF9A-465C-996E-01752C82581C}"/>
              </a:ext>
            </a:extLst>
          </p:cNvPr>
          <p:cNvSpPr>
            <a:spLocks noGrp="1"/>
          </p:cNvSpPr>
          <p:nvPr>
            <p:ph sz="half" idx="1"/>
          </p:nvPr>
        </p:nvSpPr>
        <p:spPr/>
        <p:txBody>
          <a:bodyPr/>
          <a:lstStyle/>
          <a:p>
            <a:pPr marL="0" lvl="0" indent="0" defTabSz="914400" eaLnBrk="0" fontAlgn="base" hangingPunct="0">
              <a:spcBef>
                <a:spcPct val="0"/>
              </a:spcBef>
              <a:spcAft>
                <a:spcPct val="0"/>
              </a:spcAft>
              <a:buClrTx/>
              <a:buSzTx/>
              <a:buNone/>
            </a:pPr>
            <a:r>
              <a:rPr lang="en-US" altLang="en-US" b="1" dirty="0"/>
              <a:t>Cutaneous anthrax symptoms</a:t>
            </a:r>
          </a:p>
          <a:p>
            <a:pPr marL="0" lvl="0" indent="0" defTabSz="914400" eaLnBrk="0" fontAlgn="base" hangingPunct="0">
              <a:spcBef>
                <a:spcPct val="0"/>
              </a:spcBef>
              <a:spcAft>
                <a:spcPct val="0"/>
              </a:spcAft>
              <a:buClrTx/>
              <a:buSzTx/>
              <a:buFontTx/>
              <a:buChar char="•"/>
            </a:pPr>
            <a:endParaRPr lang="en-US" altLang="en-US" dirty="0">
              <a:solidFill>
                <a:srgbClr val="000000"/>
              </a:solidFill>
              <a:latin typeface="&amp;quot"/>
            </a:endParaRPr>
          </a:p>
          <a:p>
            <a:pPr lvl="0" defTabSz="914400" eaLnBrk="0" fontAlgn="base" hangingPunct="0">
              <a:spcBef>
                <a:spcPct val="0"/>
              </a:spcBef>
              <a:spcAft>
                <a:spcPct val="0"/>
              </a:spcAft>
              <a:buClrTx/>
              <a:buSzTx/>
              <a:buFont typeface="Wingdings" panose="05000000000000000000" pitchFamily="2" charset="2"/>
              <a:buChar char="Ø"/>
            </a:pPr>
            <a:r>
              <a:rPr lang="en-US" altLang="en-US" dirty="0">
                <a:latin typeface="+mn-lt"/>
              </a:rPr>
              <a:t>A group of small blisters or bumps that may itch </a:t>
            </a:r>
          </a:p>
          <a:p>
            <a:pPr lvl="0" defTabSz="914400" eaLnBrk="0" fontAlgn="base" hangingPunct="0">
              <a:spcBef>
                <a:spcPct val="0"/>
              </a:spcBef>
              <a:spcAft>
                <a:spcPct val="0"/>
              </a:spcAft>
              <a:buClrTx/>
              <a:buSzTx/>
              <a:buFont typeface="Wingdings" panose="05000000000000000000" pitchFamily="2" charset="2"/>
              <a:buChar char="Ø"/>
            </a:pPr>
            <a:r>
              <a:rPr lang="en-US" altLang="en-US" dirty="0">
                <a:latin typeface="+mn-lt"/>
              </a:rPr>
              <a:t>Swelling can occur around the sore </a:t>
            </a:r>
          </a:p>
          <a:p>
            <a:pPr lvl="0" defTabSz="914400" eaLnBrk="0" fontAlgn="base" hangingPunct="0">
              <a:spcBef>
                <a:spcPct val="0"/>
              </a:spcBef>
              <a:spcAft>
                <a:spcPct val="0"/>
              </a:spcAft>
              <a:buClrTx/>
              <a:buSzTx/>
              <a:buFont typeface="Wingdings" panose="05000000000000000000" pitchFamily="2" charset="2"/>
              <a:buChar char="Ø"/>
            </a:pPr>
            <a:r>
              <a:rPr lang="en-US" altLang="en-US" dirty="0">
                <a:latin typeface="+mn-lt"/>
              </a:rPr>
              <a:t>A painless skin sore (ulcer) with a black center that appears after the small blisters or bumps </a:t>
            </a:r>
          </a:p>
          <a:p>
            <a:pPr lvl="1" defTabSz="914400" eaLnBrk="0" fontAlgn="base" hangingPunct="0">
              <a:spcBef>
                <a:spcPct val="0"/>
              </a:spcBef>
              <a:spcAft>
                <a:spcPct val="0"/>
              </a:spcAft>
              <a:buClrTx/>
              <a:buSzTx/>
              <a:buFont typeface="Wingdings" panose="05000000000000000000" pitchFamily="2" charset="2"/>
              <a:buChar char="Ø"/>
            </a:pPr>
            <a:r>
              <a:rPr lang="en-US" altLang="en-US" sz="1800" dirty="0">
                <a:latin typeface="+mn-lt"/>
              </a:rPr>
              <a:t>Most often the sore will be on the face, neck, arms, or hands</a:t>
            </a:r>
          </a:p>
          <a:p>
            <a:pPr marL="0" lvl="0" indent="0" defTabSz="914400" eaLnBrk="0" fontAlgn="base" hangingPunct="0">
              <a:spcBef>
                <a:spcPct val="0"/>
              </a:spcBef>
              <a:spcAft>
                <a:spcPct val="0"/>
              </a:spcAft>
              <a:buClrTx/>
              <a:buSzTx/>
              <a:buNone/>
            </a:pPr>
            <a:endParaRPr lang="en-US" altLang="en-US" sz="1200" dirty="0">
              <a:solidFill>
                <a:srgbClr val="000000"/>
              </a:solidFill>
              <a:latin typeface="&amp;quot"/>
            </a:endParaRPr>
          </a:p>
          <a:p>
            <a:endParaRPr lang="en-US" dirty="0"/>
          </a:p>
        </p:txBody>
      </p:sp>
      <p:sp>
        <p:nvSpPr>
          <p:cNvPr id="6" name="Content Placeholder 5">
            <a:extLst>
              <a:ext uri="{FF2B5EF4-FFF2-40B4-BE49-F238E27FC236}">
                <a16:creationId xmlns:a16="http://schemas.microsoft.com/office/drawing/2014/main" id="{EA34EC9B-FBBE-4FFC-AEB2-A95A9E8033E9}"/>
              </a:ext>
            </a:extLst>
          </p:cNvPr>
          <p:cNvSpPr>
            <a:spLocks noGrp="1"/>
          </p:cNvSpPr>
          <p:nvPr>
            <p:ph sz="half" idx="2"/>
          </p:nvPr>
        </p:nvSpPr>
        <p:spPr/>
        <p:txBody>
          <a:bodyPr/>
          <a:lstStyle/>
          <a:p>
            <a:pPr marL="0" indent="0">
              <a:buNone/>
            </a:pPr>
            <a:r>
              <a:rPr lang="en-US" b="1" dirty="0"/>
              <a:t>Injection anthrax symptoms:</a:t>
            </a:r>
          </a:p>
          <a:p>
            <a:r>
              <a:rPr lang="en-US" dirty="0"/>
              <a:t>Fever and chills</a:t>
            </a:r>
          </a:p>
          <a:p>
            <a:r>
              <a:rPr lang="en-US" dirty="0"/>
              <a:t>A group of small blisters or bumps that may itch, appearing where the drug was injected</a:t>
            </a:r>
          </a:p>
          <a:p>
            <a:r>
              <a:rPr lang="en-US" dirty="0"/>
              <a:t>A painless skin sore with a black center that appears after the blisters or bumps</a:t>
            </a:r>
          </a:p>
          <a:p>
            <a:r>
              <a:rPr lang="en-US" dirty="0"/>
              <a:t>Swelling around the sore</a:t>
            </a:r>
          </a:p>
          <a:p>
            <a:r>
              <a:rPr lang="en-US" dirty="0"/>
              <a:t>Abscesses deep under the skin or in the muscle where the drug was injected</a:t>
            </a:r>
          </a:p>
          <a:p>
            <a:pPr marL="0" indent="0">
              <a:buNone/>
            </a:pPr>
            <a:endParaRPr lang="en-US" dirty="0"/>
          </a:p>
        </p:txBody>
      </p:sp>
      <p:pic>
        <p:nvPicPr>
          <p:cNvPr id="1028" name="Picture 4" descr="image of a small cutaneous anthrax ulcer just below a patient's wrist">
            <a:extLst>
              <a:ext uri="{FF2B5EF4-FFF2-40B4-BE49-F238E27FC236}">
                <a16:creationId xmlns:a16="http://schemas.microsoft.com/office/drawing/2014/main" id="{D3573CC6-AC5C-4438-82EB-69D1F49C4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257" y="5243121"/>
            <a:ext cx="1750661"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4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457B-F837-4532-98F8-0C878CFAD800}"/>
              </a:ext>
            </a:extLst>
          </p:cNvPr>
          <p:cNvSpPr>
            <a:spLocks noGrp="1"/>
          </p:cNvSpPr>
          <p:nvPr>
            <p:ph type="title"/>
          </p:nvPr>
        </p:nvSpPr>
        <p:spPr/>
        <p:txBody>
          <a:bodyPr/>
          <a:lstStyle/>
          <a:p>
            <a:r>
              <a:rPr lang="en-US" dirty="0"/>
              <a:t>Signs and symptoms continued:</a:t>
            </a:r>
          </a:p>
        </p:txBody>
      </p:sp>
      <p:sp>
        <p:nvSpPr>
          <p:cNvPr id="4" name="Text Placeholder 3">
            <a:extLst>
              <a:ext uri="{FF2B5EF4-FFF2-40B4-BE49-F238E27FC236}">
                <a16:creationId xmlns:a16="http://schemas.microsoft.com/office/drawing/2014/main" id="{B4CA7C39-984C-498F-859A-EB84D3840ECA}"/>
              </a:ext>
            </a:extLst>
          </p:cNvPr>
          <p:cNvSpPr>
            <a:spLocks noGrp="1"/>
          </p:cNvSpPr>
          <p:nvPr>
            <p:ph type="body" idx="1"/>
          </p:nvPr>
        </p:nvSpPr>
        <p:spPr>
          <a:xfrm>
            <a:off x="646112" y="1310983"/>
            <a:ext cx="4396338" cy="576262"/>
          </a:xfrm>
        </p:spPr>
        <p:txBody>
          <a:bodyPr/>
          <a:lstStyle/>
          <a:p>
            <a:r>
              <a:rPr lang="en-US" sz="1800" b="1" dirty="0">
                <a:solidFill>
                  <a:schemeClr val="tx1"/>
                </a:solidFill>
              </a:rPr>
              <a:t>Inhalation anthrax symptoms</a:t>
            </a:r>
          </a:p>
        </p:txBody>
      </p:sp>
      <p:sp>
        <p:nvSpPr>
          <p:cNvPr id="5" name="Content Placeholder 4">
            <a:extLst>
              <a:ext uri="{FF2B5EF4-FFF2-40B4-BE49-F238E27FC236}">
                <a16:creationId xmlns:a16="http://schemas.microsoft.com/office/drawing/2014/main" id="{94C49C8D-C182-4B47-9ABB-F1194AFF6EF0}"/>
              </a:ext>
            </a:extLst>
          </p:cNvPr>
          <p:cNvSpPr>
            <a:spLocks noGrp="1"/>
          </p:cNvSpPr>
          <p:nvPr>
            <p:ph sz="half" idx="2"/>
          </p:nvPr>
        </p:nvSpPr>
        <p:spPr>
          <a:xfrm>
            <a:off x="646111" y="2011680"/>
            <a:ext cx="5008383" cy="4846320"/>
          </a:xfrm>
        </p:spPr>
        <p:txBody>
          <a:bodyPr>
            <a:normAutofit fontScale="92500" lnSpcReduction="20000"/>
          </a:bodyPr>
          <a:lstStyle/>
          <a:p>
            <a:r>
              <a:rPr lang="en-US" sz="2200" dirty="0">
                <a:latin typeface="+mn-lt"/>
              </a:rPr>
              <a:t>Fever and chills</a:t>
            </a:r>
          </a:p>
          <a:p>
            <a:r>
              <a:rPr lang="en-US" sz="2200" dirty="0">
                <a:latin typeface="+mn-lt"/>
              </a:rPr>
              <a:t>Chest Discomfort</a:t>
            </a:r>
          </a:p>
          <a:p>
            <a:r>
              <a:rPr lang="en-US" sz="2200" dirty="0">
                <a:latin typeface="+mn-lt"/>
              </a:rPr>
              <a:t>Shortness of breath</a:t>
            </a:r>
          </a:p>
          <a:p>
            <a:r>
              <a:rPr lang="en-US" sz="2200" dirty="0">
                <a:latin typeface="+mn-lt"/>
              </a:rPr>
              <a:t>Confusion or dizziness</a:t>
            </a:r>
          </a:p>
          <a:p>
            <a:r>
              <a:rPr lang="en-US" sz="2200" dirty="0">
                <a:latin typeface="+mn-lt"/>
              </a:rPr>
              <a:t>Cough</a:t>
            </a:r>
          </a:p>
          <a:p>
            <a:r>
              <a:rPr lang="en-US" sz="2200" dirty="0">
                <a:latin typeface="+mn-lt"/>
              </a:rPr>
              <a:t>Nausea, vomiting, or stomach pains</a:t>
            </a:r>
          </a:p>
          <a:p>
            <a:r>
              <a:rPr lang="en-US" sz="2200" dirty="0">
                <a:latin typeface="+mn-lt"/>
              </a:rPr>
              <a:t>Headache</a:t>
            </a:r>
          </a:p>
          <a:p>
            <a:r>
              <a:rPr lang="en-US" sz="2200" dirty="0">
                <a:latin typeface="+mn-lt"/>
              </a:rPr>
              <a:t>Sweats (often drenching)</a:t>
            </a:r>
          </a:p>
          <a:p>
            <a:r>
              <a:rPr lang="en-US" sz="2200" dirty="0">
                <a:latin typeface="+mn-lt"/>
              </a:rPr>
              <a:t>Extreme tiredness</a:t>
            </a:r>
          </a:p>
          <a:p>
            <a:r>
              <a:rPr lang="en-US" sz="2200" dirty="0">
                <a:latin typeface="+mn-lt"/>
              </a:rPr>
              <a:t>Body aches</a:t>
            </a:r>
          </a:p>
          <a:p>
            <a:endParaRPr lang="en-US" dirty="0"/>
          </a:p>
        </p:txBody>
      </p:sp>
      <p:sp>
        <p:nvSpPr>
          <p:cNvPr id="6" name="Text Placeholder 5">
            <a:extLst>
              <a:ext uri="{FF2B5EF4-FFF2-40B4-BE49-F238E27FC236}">
                <a16:creationId xmlns:a16="http://schemas.microsoft.com/office/drawing/2014/main" id="{A826ABE4-AD34-46A2-8A52-87B8643E967D}"/>
              </a:ext>
            </a:extLst>
          </p:cNvPr>
          <p:cNvSpPr>
            <a:spLocks noGrp="1"/>
          </p:cNvSpPr>
          <p:nvPr>
            <p:ph type="body" sz="quarter" idx="3"/>
          </p:nvPr>
        </p:nvSpPr>
        <p:spPr>
          <a:xfrm>
            <a:off x="5654495" y="1276986"/>
            <a:ext cx="4396339" cy="576262"/>
          </a:xfrm>
        </p:spPr>
        <p:txBody>
          <a:bodyPr/>
          <a:lstStyle/>
          <a:p>
            <a:r>
              <a:rPr lang="en-US" sz="1800" b="1" dirty="0">
                <a:solidFill>
                  <a:schemeClr val="tx1"/>
                </a:solidFill>
              </a:rPr>
              <a:t>Gastrointestinal anthrax symptoms</a:t>
            </a:r>
          </a:p>
        </p:txBody>
      </p:sp>
      <p:sp>
        <p:nvSpPr>
          <p:cNvPr id="7" name="Content Placeholder 6">
            <a:extLst>
              <a:ext uri="{FF2B5EF4-FFF2-40B4-BE49-F238E27FC236}">
                <a16:creationId xmlns:a16="http://schemas.microsoft.com/office/drawing/2014/main" id="{A4A89103-A23A-4B98-88C9-84731E394C0C}"/>
              </a:ext>
            </a:extLst>
          </p:cNvPr>
          <p:cNvSpPr>
            <a:spLocks noGrp="1"/>
          </p:cNvSpPr>
          <p:nvPr>
            <p:ph sz="quarter" idx="4"/>
          </p:nvPr>
        </p:nvSpPr>
        <p:spPr>
          <a:xfrm>
            <a:off x="5654495" y="1887245"/>
            <a:ext cx="5093222" cy="4640163"/>
          </a:xfrm>
        </p:spPr>
        <p:txBody>
          <a:bodyPr>
            <a:normAutofit fontScale="92500" lnSpcReduction="20000"/>
          </a:bodyPr>
          <a:lstStyle/>
          <a:p>
            <a:r>
              <a:rPr lang="en-US" sz="1900" dirty="0"/>
              <a:t>Fever and chills</a:t>
            </a:r>
          </a:p>
          <a:p>
            <a:r>
              <a:rPr lang="en-US" sz="1900" dirty="0"/>
              <a:t>Swelling of neck or neck glands</a:t>
            </a:r>
          </a:p>
          <a:p>
            <a:r>
              <a:rPr lang="en-US" sz="1900" dirty="0"/>
              <a:t>Sore throat</a:t>
            </a:r>
          </a:p>
          <a:p>
            <a:r>
              <a:rPr lang="en-US" sz="1900" dirty="0"/>
              <a:t>Painful swallowing</a:t>
            </a:r>
          </a:p>
          <a:p>
            <a:r>
              <a:rPr lang="en-US" sz="1900" dirty="0"/>
              <a:t>Hoarseness</a:t>
            </a:r>
          </a:p>
          <a:p>
            <a:r>
              <a:rPr lang="en-US" sz="1900" dirty="0"/>
              <a:t>Nausea and vomiting, especially bloody vomiting</a:t>
            </a:r>
          </a:p>
          <a:p>
            <a:r>
              <a:rPr lang="en-US" sz="1900" dirty="0"/>
              <a:t>Diarrhea or bloody diarrhea</a:t>
            </a:r>
          </a:p>
          <a:p>
            <a:r>
              <a:rPr lang="en-US" sz="1900" dirty="0"/>
              <a:t>Headache</a:t>
            </a:r>
          </a:p>
          <a:p>
            <a:r>
              <a:rPr lang="en-US" sz="1900" dirty="0"/>
              <a:t>Flushing (red face) and red eyes</a:t>
            </a:r>
          </a:p>
          <a:p>
            <a:r>
              <a:rPr lang="en-US" sz="1900" dirty="0"/>
              <a:t>Stomach pain</a:t>
            </a:r>
          </a:p>
          <a:p>
            <a:r>
              <a:rPr lang="en-US" sz="1900" dirty="0"/>
              <a:t>Fainting</a:t>
            </a:r>
          </a:p>
          <a:p>
            <a:r>
              <a:rPr lang="en-US" sz="1900" dirty="0"/>
              <a:t>Swelling of abdomen (stomach)</a:t>
            </a:r>
          </a:p>
          <a:p>
            <a:endParaRPr lang="en-US" dirty="0"/>
          </a:p>
        </p:txBody>
      </p:sp>
    </p:spTree>
    <p:extLst>
      <p:ext uri="{BB962C8B-B14F-4D97-AF65-F5344CB8AC3E}">
        <p14:creationId xmlns:p14="http://schemas.microsoft.com/office/powerpoint/2010/main" val="24044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1673-4610-42F5-A816-0B2ABF92A0C6}"/>
              </a:ext>
            </a:extLst>
          </p:cNvPr>
          <p:cNvSpPr>
            <a:spLocks noGrp="1"/>
          </p:cNvSpPr>
          <p:nvPr>
            <p:ph type="title"/>
          </p:nvPr>
        </p:nvSpPr>
        <p:spPr/>
        <p:txBody>
          <a:bodyPr/>
          <a:lstStyle/>
          <a:p>
            <a:r>
              <a:rPr lang="en-US" dirty="0"/>
              <a:t>Anthrax Meningitis</a:t>
            </a:r>
          </a:p>
        </p:txBody>
      </p:sp>
      <p:sp>
        <p:nvSpPr>
          <p:cNvPr id="3" name="Content Placeholder 2">
            <a:extLst>
              <a:ext uri="{FF2B5EF4-FFF2-40B4-BE49-F238E27FC236}">
                <a16:creationId xmlns:a16="http://schemas.microsoft.com/office/drawing/2014/main" id="{8C04C57F-4C97-413B-B7AA-28667C0EA1E1}"/>
              </a:ext>
            </a:extLst>
          </p:cNvPr>
          <p:cNvSpPr>
            <a:spLocks noGrp="1"/>
          </p:cNvSpPr>
          <p:nvPr>
            <p:ph idx="1"/>
          </p:nvPr>
        </p:nvSpPr>
        <p:spPr/>
        <p:txBody>
          <a:bodyPr/>
          <a:lstStyle/>
          <a:p>
            <a:r>
              <a:rPr lang="en-US" dirty="0"/>
              <a:t>Signs &amp; Symptoms</a:t>
            </a:r>
          </a:p>
          <a:p>
            <a:pPr lvl="1"/>
            <a:r>
              <a:rPr lang="en-US" dirty="0"/>
              <a:t>Severe headache</a:t>
            </a:r>
          </a:p>
          <a:p>
            <a:pPr lvl="1"/>
            <a:r>
              <a:rPr lang="en-US" dirty="0"/>
              <a:t>Altered mental status</a:t>
            </a:r>
          </a:p>
          <a:p>
            <a:pPr lvl="1"/>
            <a:r>
              <a:rPr lang="en-US" dirty="0"/>
              <a:t>Meningeal signs</a:t>
            </a:r>
          </a:p>
          <a:p>
            <a:pPr lvl="1"/>
            <a:r>
              <a:rPr lang="en-US" dirty="0"/>
              <a:t>Other neurological signs </a:t>
            </a:r>
          </a:p>
          <a:p>
            <a:pPr lvl="1"/>
            <a:endParaRPr lang="en-US" dirty="0"/>
          </a:p>
          <a:p>
            <a:r>
              <a:rPr lang="en-US" dirty="0"/>
              <a:t>Common complication of anthrax, has a 94% reported fatality rate </a:t>
            </a:r>
          </a:p>
        </p:txBody>
      </p:sp>
    </p:spTree>
    <p:extLst>
      <p:ext uri="{BB962C8B-B14F-4D97-AF65-F5344CB8AC3E}">
        <p14:creationId xmlns:p14="http://schemas.microsoft.com/office/powerpoint/2010/main" val="2852619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1090</Words>
  <Application>Microsoft Office PowerPoint</Application>
  <PresentationFormat>Widescreen</PresentationFormat>
  <Paragraphs>146</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&amp;quot</vt:lpstr>
      <vt:lpstr>Arial</vt:lpstr>
      <vt:lpstr>Calibri</vt:lpstr>
      <vt:lpstr>Century Gothic</vt:lpstr>
      <vt:lpstr>Wingdings</vt:lpstr>
      <vt:lpstr>Wingdings 3</vt:lpstr>
      <vt:lpstr>Ion</vt:lpstr>
      <vt:lpstr>2020 Statewide Full-Scale Exercise Preparation: Anthrax Education </vt:lpstr>
      <vt:lpstr>Objectives </vt:lpstr>
      <vt:lpstr>PowerPoint Presentation</vt:lpstr>
      <vt:lpstr>How do people become infected with Anthrax?</vt:lpstr>
      <vt:lpstr>Bioterrorism </vt:lpstr>
      <vt:lpstr>Anthrax attack</vt:lpstr>
      <vt:lpstr>Signs and Symptoms</vt:lpstr>
      <vt:lpstr>Signs and symptoms continued:</vt:lpstr>
      <vt:lpstr>Anthrax Meningitis</vt:lpstr>
      <vt:lpstr>Diagnosis</vt:lpstr>
      <vt:lpstr>Treatment</vt:lpstr>
      <vt:lpstr>Vaccine</vt:lpstr>
      <vt:lpstr>Crisis Standards of Care</vt:lpstr>
      <vt:lpstr>PowerPoint Presentation</vt:lpstr>
      <vt:lpstr>PowerPoint Presentation</vt:lpstr>
      <vt:lpstr>Resources</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Statewide Full-Scale Exercise Preparation: Anthrax Education </dc:title>
  <dc:creator>Stoen, Shawn</dc:creator>
  <cp:lastModifiedBy>Stoen, Shawn</cp:lastModifiedBy>
  <cp:revision>4</cp:revision>
  <dcterms:created xsi:type="dcterms:W3CDTF">2020-02-06T12:41:12Z</dcterms:created>
  <dcterms:modified xsi:type="dcterms:W3CDTF">2020-02-06T12:56:55Z</dcterms:modified>
</cp:coreProperties>
</file>