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4" r:id="rId3"/>
    <p:sldId id="344" r:id="rId4"/>
    <p:sldId id="335" r:id="rId5"/>
    <p:sldId id="336" r:id="rId6"/>
    <p:sldId id="343" r:id="rId7"/>
    <p:sldId id="337" r:id="rId8"/>
    <p:sldId id="338" r:id="rId9"/>
    <p:sldId id="339" r:id="rId10"/>
    <p:sldId id="340" r:id="rId11"/>
    <p:sldId id="341" r:id="rId12"/>
    <p:sldId id="284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176" userDrawn="1">
          <p15:clr>
            <a:srgbClr val="A4A3A4"/>
          </p15:clr>
        </p15:guide>
        <p15:guide id="4" pos="15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now, Emily" initials="ES" lastIdx="13" clrIdx="0">
    <p:extLst/>
  </p:cmAuthor>
  <p:cmAuthor id="2" name="Kunko, Nicole" initials="NK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CEAF"/>
    <a:srgbClr val="234998"/>
    <a:srgbClr val="DFDFDF"/>
    <a:srgbClr val="102B62"/>
    <a:srgbClr val="2358C5"/>
    <a:srgbClr val="5ECCF3"/>
    <a:srgbClr val="5482E1"/>
    <a:srgbClr val="F2F2F2"/>
    <a:srgbClr val="1D418D"/>
    <a:srgbClr val="008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66361" autoAdjust="0"/>
  </p:normalViewPr>
  <p:slideViewPr>
    <p:cSldViewPr>
      <p:cViewPr varScale="1">
        <p:scale>
          <a:sx n="63" d="100"/>
          <a:sy n="63" d="100"/>
        </p:scale>
        <p:origin x="1596" y="48"/>
      </p:cViewPr>
      <p:guideLst>
        <p:guide orient="horz" pos="2484"/>
        <p:guide pos="2880"/>
        <p:guide pos="4176"/>
        <p:guide pos="1584"/>
      </p:guideLst>
    </p:cSldViewPr>
  </p:slideViewPr>
  <p:outlineViewPr>
    <p:cViewPr>
      <p:scale>
        <a:sx n="33" d="100"/>
        <a:sy n="33" d="100"/>
      </p:scale>
      <p:origin x="0" y="-2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216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8F377-1D4D-4E55-BA23-B4C88B08AE04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D02E8-D589-462B-8871-E4027AEEAA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48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C232C-A669-41A2-B224-8DB9E51725EC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72B32-1A00-43DB-BBB8-B81738A487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3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72B32-1A00-43DB-BBB8-B81738A4878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5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687" lvl="0" indent="0" algn="l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9431D-BEC3-4092-82C9-C363FF2E511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754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72B32-1A00-43DB-BBB8-B81738A4878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1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74031"/>
            <a:ext cx="7772400" cy="1102519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102B62"/>
                </a:solidFill>
              </a:defRPr>
            </a:lvl1pPr>
          </a:lstStyle>
          <a:p>
            <a:r>
              <a:rPr lang="en-US" dirty="0"/>
              <a:t>Title, Arial Bold, 32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23850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 b="1" baseline="0">
                <a:solidFill>
                  <a:srgbClr val="102B6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</a:t>
            </a:r>
            <a:br>
              <a:rPr lang="en-US" dirty="0"/>
            </a:br>
            <a:r>
              <a:rPr lang="en-US" dirty="0"/>
              <a:t>Month DD, YYYY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4200" y="297913"/>
            <a:ext cx="1968549" cy="8498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pic>
        <p:nvPicPr>
          <p:cNvPr id="9" name="Picture 8" descr="Department of Health and Human Services logo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66675"/>
            <a:ext cx="1219200" cy="1219200"/>
          </a:xfrm>
          <a:prstGeom prst="rect">
            <a:avLst/>
          </a:prstGeom>
        </p:spPr>
      </p:pic>
      <p:pic>
        <p:nvPicPr>
          <p:cNvPr id="10" name="Picture 9" descr="Assistant Secretary for Preparedness and Response logo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34200" y="438150"/>
            <a:ext cx="1968549" cy="4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3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baseline="0">
                <a:solidFill>
                  <a:srgbClr val="102B62"/>
                </a:solidFill>
              </a:defRPr>
            </a:lvl1pPr>
          </a:lstStyle>
          <a:p>
            <a:r>
              <a:rPr lang="en-US" dirty="0"/>
              <a:t>Different title per slide, Arial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23950"/>
            <a:ext cx="8229600" cy="3276599"/>
          </a:xfrm>
        </p:spPr>
        <p:txBody>
          <a:bodyPr/>
          <a:lstStyle>
            <a:lvl1pPr marL="342900" indent="-342900">
              <a:buSzPct val="125000"/>
              <a:buFont typeface="Arial" panose="020B0604020202020204" pitchFamily="34" charset="0"/>
              <a:buChar char="•"/>
              <a:defRPr sz="2200">
                <a:solidFill>
                  <a:srgbClr val="102B62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rgbClr val="102B62"/>
                </a:solidFill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solidFill>
                  <a:srgbClr val="102B6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552950"/>
            <a:ext cx="9144000" cy="609600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29600" y="4781550"/>
            <a:ext cx="533400" cy="194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000" smtClean="0">
                <a:solidFill>
                  <a:schemeClr val="bg1"/>
                </a:solidFill>
              </a:rPr>
              <a:pPr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" name="Picture 9" descr="Assistant Secretary for Preparedness and Response logo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" y="4705350"/>
            <a:ext cx="1220532" cy="3048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219200" y="4781550"/>
            <a:ext cx="6779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1" u="none" strike="noStrike" kern="1200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Saving Lives. Protecting Americans.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5029200" y="2339286"/>
            <a:ext cx="3619949" cy="2031328"/>
            <a:chOff x="2529619" y="1855943"/>
            <a:chExt cx="3619949" cy="2031328"/>
          </a:xfrm>
        </p:grpSpPr>
        <p:sp>
          <p:nvSpPr>
            <p:cNvPr id="23" name="Oval 22"/>
            <p:cNvSpPr/>
            <p:nvPr/>
          </p:nvSpPr>
          <p:spPr>
            <a:xfrm>
              <a:off x="3793675" y="2789991"/>
              <a:ext cx="1097280" cy="10972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rtlCol="0" anchor="ctr"/>
            <a:lstStyle/>
            <a:p>
              <a:pPr algn="ctr"/>
              <a:r>
                <a:rPr lang="en-US" sz="1000" b="1"/>
                <a:t>Regional Disaster Health Response System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372328" y="3170740"/>
              <a:ext cx="777240" cy="457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Resourced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163366" y="2366805"/>
              <a:ext cx="777240" cy="457200"/>
            </a:xfrm>
            <a:prstGeom prst="roundRect">
              <a:avLst/>
            </a:prstGeom>
            <a:solidFill>
              <a:schemeClr val="accent1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 b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Ready</a:t>
              </a:r>
              <a:endParaRPr lang="en-US" sz="9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948681" y="1855943"/>
              <a:ext cx="777240" cy="457200"/>
            </a:xfrm>
            <a:prstGeom prst="roundRect">
              <a:avLst/>
            </a:prstGeom>
            <a:solidFill>
              <a:srgbClr val="1D418D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Aware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733997" y="2434184"/>
              <a:ext cx="777240" cy="457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Responsive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29619" y="3170740"/>
              <a:ext cx="777240" cy="457200"/>
            </a:xfrm>
            <a:prstGeom prst="roundRect">
              <a:avLst/>
            </a:prstGeom>
            <a:solidFill>
              <a:srgbClr val="1D418D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Regional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3367387" y="3307900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Arrow 29"/>
            <p:cNvSpPr/>
            <p:nvPr/>
          </p:nvSpPr>
          <p:spPr>
            <a:xfrm flipH="1">
              <a:off x="4951483" y="3307900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 rot="2248964">
              <a:off x="3575722" y="2698551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Arrow 31"/>
            <p:cNvSpPr/>
            <p:nvPr/>
          </p:nvSpPr>
          <p:spPr>
            <a:xfrm rot="19351036" flipH="1">
              <a:off x="4734079" y="2698551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Arrow 32"/>
            <p:cNvSpPr/>
            <p:nvPr/>
          </p:nvSpPr>
          <p:spPr>
            <a:xfrm rot="5400000">
              <a:off x="4154421" y="2460127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68942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baseline="0">
                <a:solidFill>
                  <a:srgbClr val="102B62"/>
                </a:solidFill>
              </a:defRPr>
            </a:lvl1pPr>
          </a:lstStyle>
          <a:p>
            <a:r>
              <a:rPr lang="en-US" dirty="0"/>
              <a:t>Different title per slide, Arial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23950"/>
            <a:ext cx="8229600" cy="3276599"/>
          </a:xfrm>
        </p:spPr>
        <p:txBody>
          <a:bodyPr/>
          <a:lstStyle>
            <a:lvl1pPr marL="342900" indent="-342900">
              <a:buSzPct val="125000"/>
              <a:buFont typeface="Arial" panose="020B0604020202020204" pitchFamily="34" charset="0"/>
              <a:buChar char="•"/>
              <a:defRPr sz="2200">
                <a:solidFill>
                  <a:srgbClr val="102B62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rgbClr val="102B62"/>
                </a:solidFill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solidFill>
                  <a:srgbClr val="102B6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552950"/>
            <a:ext cx="9144000" cy="609600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29600" y="4781550"/>
            <a:ext cx="533400" cy="194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000" smtClean="0">
                <a:solidFill>
                  <a:schemeClr val="bg1"/>
                </a:solidFill>
              </a:rPr>
              <a:pPr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" name="Picture 9" descr="Assistant Secretary for Preparedness and Response logo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" y="4705350"/>
            <a:ext cx="1220532" cy="3048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219200" y="4781550"/>
            <a:ext cx="6779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1" u="none" strike="noStrike" kern="1200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Saving Lives. Protecting Americans.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5029200" y="2339286"/>
            <a:ext cx="3619949" cy="2031328"/>
            <a:chOff x="2529619" y="1855943"/>
            <a:chExt cx="3619949" cy="2031328"/>
          </a:xfrm>
        </p:grpSpPr>
        <p:sp>
          <p:nvSpPr>
            <p:cNvPr id="21" name="Oval 20"/>
            <p:cNvSpPr/>
            <p:nvPr/>
          </p:nvSpPr>
          <p:spPr>
            <a:xfrm>
              <a:off x="3793675" y="2789991"/>
              <a:ext cx="1097280" cy="10972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000" b="1"/>
                <a:t>Regional Disaster Health Response System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372328" y="3170740"/>
              <a:ext cx="777240" cy="457200"/>
            </a:xfrm>
            <a:prstGeom prst="roundRect">
              <a:avLst/>
            </a:prstGeom>
            <a:solidFill>
              <a:schemeClr val="accent1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 b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Resourced</a:t>
              </a:r>
              <a:endParaRPr lang="en-US" sz="9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163366" y="2366805"/>
              <a:ext cx="777240" cy="457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Ready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948681" y="1855943"/>
              <a:ext cx="777240" cy="457200"/>
            </a:xfrm>
            <a:prstGeom prst="roundRect">
              <a:avLst/>
            </a:prstGeom>
            <a:solidFill>
              <a:srgbClr val="1D418D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Aware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733997" y="2434184"/>
              <a:ext cx="777240" cy="457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Responsive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29619" y="3170740"/>
              <a:ext cx="777240" cy="457200"/>
            </a:xfrm>
            <a:prstGeom prst="roundRect">
              <a:avLst/>
            </a:prstGeom>
            <a:solidFill>
              <a:srgbClr val="1D418D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Regional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ight Arrow 38"/>
            <p:cNvSpPr/>
            <p:nvPr/>
          </p:nvSpPr>
          <p:spPr>
            <a:xfrm>
              <a:off x="3367387" y="3307900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Arrow 39"/>
            <p:cNvSpPr/>
            <p:nvPr/>
          </p:nvSpPr>
          <p:spPr>
            <a:xfrm flipH="1">
              <a:off x="4951483" y="3307900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ight Arrow 40"/>
            <p:cNvSpPr/>
            <p:nvPr/>
          </p:nvSpPr>
          <p:spPr>
            <a:xfrm rot="2248964">
              <a:off x="3575722" y="2698551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ight Arrow 41"/>
            <p:cNvSpPr/>
            <p:nvPr/>
          </p:nvSpPr>
          <p:spPr>
            <a:xfrm rot="19351036" flipH="1">
              <a:off x="4734079" y="2698551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ight Arrow 42"/>
            <p:cNvSpPr/>
            <p:nvPr/>
          </p:nvSpPr>
          <p:spPr>
            <a:xfrm rot="5400000">
              <a:off x="4154421" y="2460127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24265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552950"/>
            <a:ext cx="9144000" cy="60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102B62"/>
                </a:solidFill>
              </a:defRPr>
            </a:lvl1pPr>
          </a:lstStyle>
          <a:p>
            <a:r>
              <a:rPr lang="en-US" dirty="0"/>
              <a:t>Different title per slide, Arial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038600" cy="32766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solidFill>
                  <a:srgbClr val="102B62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rgbClr val="102B62"/>
                </a:solidFill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solidFill>
                  <a:srgbClr val="102B62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3950"/>
            <a:ext cx="4038600" cy="3276600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sz="2200" kern="1200" dirty="0" smtClean="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lang="en-US" sz="2000" kern="1200" dirty="0" smtClean="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lang="en-US" sz="1800" kern="1200" dirty="0" smtClean="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229600" y="4781550"/>
            <a:ext cx="533400" cy="194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000" smtClean="0">
                <a:solidFill>
                  <a:schemeClr val="bg1"/>
                </a:solidFill>
              </a:rPr>
              <a:pPr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3" name="Picture 12" descr="Assistant Secretary for Preparedness and Response logo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" y="4705350"/>
            <a:ext cx="1220532" cy="3048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219200" y="4781550"/>
            <a:ext cx="6779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1" u="none" strike="noStrike" kern="1200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Saving Lives. Protecting Americans.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3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552950"/>
            <a:ext cx="9144000" cy="60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102B62"/>
                </a:solidFill>
              </a:defRPr>
            </a:lvl1pPr>
          </a:lstStyle>
          <a:p>
            <a:r>
              <a:rPr lang="en-US" dirty="0"/>
              <a:t>Different title per slide, Arial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229600" y="4781550"/>
            <a:ext cx="533400" cy="194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000" smtClean="0">
                <a:solidFill>
                  <a:schemeClr val="bg1"/>
                </a:solidFill>
              </a:rPr>
              <a:pPr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1" name="Picture 10" descr="Assistant Secretary for Preparedness and Response logo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" y="4705350"/>
            <a:ext cx="1220532" cy="30480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219200" y="4781550"/>
            <a:ext cx="6779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1" u="none" strike="noStrike" kern="1200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Saving Lives. Protecting Americans.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528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552950"/>
            <a:ext cx="9144000" cy="609600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229600" y="4781550"/>
            <a:ext cx="533400" cy="194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000" smtClean="0">
                <a:solidFill>
                  <a:schemeClr val="bg1"/>
                </a:solidFill>
              </a:rPr>
              <a:pPr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" name="Picture 9" descr="Assistant Secretary for Preparedness and Response logo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" y="4705350"/>
            <a:ext cx="1220532" cy="3048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219200" y="4781550"/>
            <a:ext cx="6779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1" u="none" strike="noStrike" kern="1200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Saving Lives. Protecting Americans.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9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baseline="0">
                <a:solidFill>
                  <a:srgbClr val="102B62"/>
                </a:solidFill>
              </a:defRPr>
            </a:lvl1pPr>
          </a:lstStyle>
          <a:p>
            <a:r>
              <a:rPr lang="en-US" dirty="0"/>
              <a:t>Different title per slide, Arial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23950"/>
            <a:ext cx="8229600" cy="3276599"/>
          </a:xfrm>
        </p:spPr>
        <p:txBody>
          <a:bodyPr/>
          <a:lstStyle>
            <a:lvl1pPr marL="342900" indent="-342900">
              <a:buSzPct val="125000"/>
              <a:buFont typeface="Arial" panose="020B0604020202020204" pitchFamily="34" charset="0"/>
              <a:buChar char="•"/>
              <a:defRPr sz="2200">
                <a:solidFill>
                  <a:srgbClr val="102B62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rgbClr val="102B62"/>
                </a:solidFill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solidFill>
                  <a:srgbClr val="102B6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552950"/>
            <a:ext cx="9144000" cy="609600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29600" y="4781550"/>
            <a:ext cx="533400" cy="194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000" smtClean="0">
                <a:solidFill>
                  <a:schemeClr val="bg1"/>
                </a:solidFill>
              </a:rPr>
              <a:pPr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" name="Picture 9" descr="Assistant Secretary for Preparedness and Response logo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" y="4705350"/>
            <a:ext cx="1220532" cy="3048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219200" y="4781550"/>
            <a:ext cx="6779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1" u="none" strike="noStrike" kern="1200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Saving Lives. Protecting Americans.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07067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baseline="0">
                <a:solidFill>
                  <a:srgbClr val="102B62"/>
                </a:solidFill>
              </a:defRPr>
            </a:lvl1pPr>
          </a:lstStyle>
          <a:p>
            <a:r>
              <a:rPr lang="en-US" dirty="0"/>
              <a:t>Different title per slide, Arial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23950"/>
            <a:ext cx="8229600" cy="3276599"/>
          </a:xfrm>
        </p:spPr>
        <p:txBody>
          <a:bodyPr/>
          <a:lstStyle>
            <a:lvl1pPr marL="342900" indent="-342900">
              <a:buSzPct val="125000"/>
              <a:buFont typeface="Arial" panose="020B0604020202020204" pitchFamily="34" charset="0"/>
              <a:buChar char="•"/>
              <a:defRPr sz="2200">
                <a:solidFill>
                  <a:srgbClr val="102B62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rgbClr val="102B62"/>
                </a:solidFill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solidFill>
                  <a:srgbClr val="102B6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552950"/>
            <a:ext cx="9144000" cy="609600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29600" y="4781550"/>
            <a:ext cx="533400" cy="194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000" smtClean="0">
                <a:solidFill>
                  <a:schemeClr val="bg1"/>
                </a:solidFill>
              </a:rPr>
              <a:pPr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" name="Picture 9" descr="Assistant Secretary for Preparedness and Response logo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" y="4705350"/>
            <a:ext cx="1220532" cy="3048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219200" y="4781550"/>
            <a:ext cx="6779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1" u="none" strike="noStrike" kern="1200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Saving Lives. Protecting Americans.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ight Arrow 8"/>
          <p:cNvSpPr/>
          <p:nvPr userDrawn="1"/>
        </p:nvSpPr>
        <p:spPr>
          <a:xfrm>
            <a:off x="4331348" y="2544793"/>
            <a:ext cx="612648" cy="381000"/>
          </a:xfrm>
          <a:prstGeom prst="rightArrow">
            <a:avLst>
              <a:gd name="adj1" fmla="val 37951"/>
              <a:gd name="adj2" fmla="val 50000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3257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09288612"/>
              </p:ext>
            </p:extLst>
          </p:nvPr>
        </p:nvGraphicFramePr>
        <p:xfrm>
          <a:off x="457198" y="1123950"/>
          <a:ext cx="8226744" cy="32694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76602">
                  <a:extLst>
                    <a:ext uri="{9D8B030D-6E8A-4147-A177-3AD203B41FA5}">
                      <a16:colId xmlns:a16="http://schemas.microsoft.com/office/drawing/2014/main" val="3595140853"/>
                    </a:ext>
                  </a:extLst>
                </a:gridCol>
                <a:gridCol w="4950142">
                  <a:extLst>
                    <a:ext uri="{9D8B030D-6E8A-4147-A177-3AD203B41FA5}">
                      <a16:colId xmlns:a16="http://schemas.microsoft.com/office/drawing/2014/main" val="7880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9260857"/>
                  </a:ext>
                </a:extLst>
              </a:tr>
              <a:tr h="28986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102B62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02B62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85496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baseline="0">
                <a:solidFill>
                  <a:srgbClr val="102B62"/>
                </a:solidFill>
              </a:defRPr>
            </a:lvl1pPr>
          </a:lstStyle>
          <a:p>
            <a:r>
              <a:rPr lang="en-US" dirty="0"/>
              <a:t>Different title per slide, Arial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23950"/>
            <a:ext cx="8229600" cy="3276599"/>
          </a:xfrm>
        </p:spPr>
        <p:txBody>
          <a:bodyPr/>
          <a:lstStyle>
            <a:lvl1pPr marL="342900" indent="-342900">
              <a:buSzPct val="125000"/>
              <a:buFont typeface="Arial" panose="020B0604020202020204" pitchFamily="34" charset="0"/>
              <a:buChar char="•"/>
              <a:defRPr sz="2200">
                <a:solidFill>
                  <a:srgbClr val="102B62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rgbClr val="102B62"/>
                </a:solidFill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solidFill>
                  <a:srgbClr val="102B6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552950"/>
            <a:ext cx="9144000" cy="609600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29600" y="4781550"/>
            <a:ext cx="533400" cy="194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000" smtClean="0">
                <a:solidFill>
                  <a:schemeClr val="bg1"/>
                </a:solidFill>
              </a:rPr>
              <a:pPr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" name="Picture 9" descr="Assistant Secretary for Preparedness and Response logo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" y="4705350"/>
            <a:ext cx="1220532" cy="3048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219200" y="4781550"/>
            <a:ext cx="6779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1" u="none" strike="noStrike" kern="1200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Saving Lives. Protecting Americans.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91050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baseline="0">
                <a:solidFill>
                  <a:srgbClr val="102B62"/>
                </a:solidFill>
              </a:defRPr>
            </a:lvl1pPr>
          </a:lstStyle>
          <a:p>
            <a:r>
              <a:rPr lang="en-US" dirty="0"/>
              <a:t>Different title per slide, Arial 28 </a:t>
            </a:r>
            <a:r>
              <a:rPr lang="en-US" dirty="0" err="1"/>
              <a:t>pt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552950"/>
            <a:ext cx="9144000" cy="609600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29600" y="4781550"/>
            <a:ext cx="533400" cy="194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000" smtClean="0">
                <a:solidFill>
                  <a:schemeClr val="bg1"/>
                </a:solidFill>
              </a:rPr>
              <a:pPr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" name="Picture 9" descr="Assistant Secretary for Preparedness and Response logo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" y="4705350"/>
            <a:ext cx="1220532" cy="3048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219200" y="4781550"/>
            <a:ext cx="6779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1" u="none" strike="noStrike" kern="1200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Saving Lives. Protecting Americans.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Freeform 7"/>
          <p:cNvSpPr>
            <a:spLocks/>
          </p:cNvSpPr>
          <p:nvPr/>
        </p:nvSpPr>
        <p:spPr bwMode="gray">
          <a:xfrm>
            <a:off x="457200" y="1428750"/>
            <a:ext cx="4038600" cy="685800"/>
          </a:xfrm>
          <a:custGeom>
            <a:avLst/>
            <a:gdLst/>
            <a:ahLst/>
            <a:cxnLst>
              <a:cxn ang="0">
                <a:pos x="4538" y="0"/>
              </a:cxn>
              <a:cxn ang="0">
                <a:pos x="0" y="0"/>
              </a:cxn>
              <a:cxn ang="0">
                <a:pos x="105" y="541"/>
              </a:cxn>
              <a:cxn ang="0">
                <a:pos x="0" y="1080"/>
              </a:cxn>
              <a:cxn ang="0">
                <a:pos x="4538" y="1080"/>
              </a:cxn>
              <a:cxn ang="0">
                <a:pos x="4538" y="0"/>
              </a:cxn>
            </a:cxnLst>
            <a:rect l="0" t="0" r="r" b="b"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solidFill>
            <a:schemeClr val="tx1"/>
          </a:solidFill>
          <a:ln w="9525" cmpd="sng">
            <a:noFill/>
            <a:prstDash val="solid"/>
            <a:round/>
            <a:headEnd/>
            <a:tailEnd/>
          </a:ln>
          <a:effectLst/>
        </p:spPr>
        <p:txBody>
          <a:bodyPr lIns="274320" tIns="91440" rIns="91440" bIns="91440" anchor="ctr" anchorCtr="0"/>
          <a:lstStyle/>
          <a:p>
            <a:pPr marL="0" lvl="1">
              <a:spcBef>
                <a:spcPts val="600"/>
              </a:spcBef>
              <a:buSzPct val="100000"/>
            </a:pP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utoShape 6" descr="Refining Capabilities to distinguish between Medical and Public Health Activities and Reflect Changes in Health Care Delivery Systems&#10;"/>
          <p:cNvSpPr>
            <a:spLocks noChangeArrowheads="1"/>
          </p:cNvSpPr>
          <p:nvPr/>
        </p:nvSpPr>
        <p:spPr bwMode="gray">
          <a:xfrm>
            <a:off x="4654131" y="1429361"/>
            <a:ext cx="4032670" cy="685800"/>
          </a:xfrm>
          <a:prstGeom prst="homePlate">
            <a:avLst>
              <a:gd name="adj" fmla="val 16555"/>
            </a:avLst>
          </a:prstGeom>
          <a:noFill/>
          <a:ln w="9525" algn="ctr">
            <a:solidFill>
              <a:srgbClr val="273D77"/>
            </a:solidFill>
            <a:miter lim="800000"/>
            <a:headEnd/>
            <a:tailEnd/>
          </a:ln>
          <a:effectLst/>
        </p:spPr>
        <p:txBody>
          <a:bodyPr lIns="91440" tIns="91440" rIns="91440" bIns="91440" anchor="ctr"/>
          <a:lstStyle/>
          <a:p>
            <a:pPr algn="ctr"/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reeform 7"/>
          <p:cNvSpPr>
            <a:spLocks/>
          </p:cNvSpPr>
          <p:nvPr/>
        </p:nvSpPr>
        <p:spPr bwMode="gray">
          <a:xfrm>
            <a:off x="457200" y="2190750"/>
            <a:ext cx="4038600" cy="685800"/>
          </a:xfrm>
          <a:custGeom>
            <a:avLst/>
            <a:gdLst/>
            <a:ahLst/>
            <a:cxnLst>
              <a:cxn ang="0">
                <a:pos x="4538" y="0"/>
              </a:cxn>
              <a:cxn ang="0">
                <a:pos x="0" y="0"/>
              </a:cxn>
              <a:cxn ang="0">
                <a:pos x="105" y="541"/>
              </a:cxn>
              <a:cxn ang="0">
                <a:pos x="0" y="1080"/>
              </a:cxn>
              <a:cxn ang="0">
                <a:pos x="4538" y="1080"/>
              </a:cxn>
              <a:cxn ang="0">
                <a:pos x="4538" y="0"/>
              </a:cxn>
            </a:cxnLst>
            <a:rect l="0" t="0" r="r" b="b"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solidFill>
            <a:schemeClr val="tx1"/>
          </a:solidFill>
          <a:ln w="9525" cmpd="sng">
            <a:noFill/>
            <a:prstDash val="solid"/>
            <a:round/>
            <a:headEnd/>
            <a:tailEnd/>
          </a:ln>
          <a:effectLst/>
        </p:spPr>
        <p:txBody>
          <a:bodyPr lIns="274320" tIns="91440" rIns="91440" bIns="91440" anchor="ctr" anchorCtr="0"/>
          <a:lstStyle/>
          <a:p>
            <a:pPr marL="0" lvl="1">
              <a:spcBef>
                <a:spcPts val="600"/>
              </a:spcBef>
              <a:buSzPct val="100000"/>
            </a:pP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utoShape 6" descr="Refining Capabilities to distinguish between Medical and Public Health Activities and Reflect Changes in Health Care Delivery Systems&#10;"/>
          <p:cNvSpPr>
            <a:spLocks noChangeArrowheads="1"/>
          </p:cNvSpPr>
          <p:nvPr/>
        </p:nvSpPr>
        <p:spPr bwMode="gray">
          <a:xfrm>
            <a:off x="4651084" y="2188083"/>
            <a:ext cx="4035716" cy="685800"/>
          </a:xfrm>
          <a:prstGeom prst="homePlate">
            <a:avLst>
              <a:gd name="adj" fmla="val 16555"/>
            </a:avLst>
          </a:prstGeom>
          <a:noFill/>
          <a:ln w="9525" algn="ctr">
            <a:solidFill>
              <a:srgbClr val="273D77"/>
            </a:solidFill>
            <a:miter lim="800000"/>
            <a:headEnd/>
            <a:tailEnd/>
          </a:ln>
          <a:effectLst/>
        </p:spPr>
        <p:txBody>
          <a:bodyPr lIns="91440" tIns="91440" rIns="91440" bIns="91440" anchor="ctr"/>
          <a:lstStyle/>
          <a:p>
            <a:pPr algn="ctr"/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 7"/>
          <p:cNvSpPr>
            <a:spLocks/>
          </p:cNvSpPr>
          <p:nvPr/>
        </p:nvSpPr>
        <p:spPr bwMode="gray">
          <a:xfrm>
            <a:off x="457200" y="2952750"/>
            <a:ext cx="4038600" cy="685800"/>
          </a:xfrm>
          <a:custGeom>
            <a:avLst/>
            <a:gdLst/>
            <a:ahLst/>
            <a:cxnLst>
              <a:cxn ang="0">
                <a:pos x="4538" y="0"/>
              </a:cxn>
              <a:cxn ang="0">
                <a:pos x="0" y="0"/>
              </a:cxn>
              <a:cxn ang="0">
                <a:pos x="105" y="541"/>
              </a:cxn>
              <a:cxn ang="0">
                <a:pos x="0" y="1080"/>
              </a:cxn>
              <a:cxn ang="0">
                <a:pos x="4538" y="1080"/>
              </a:cxn>
              <a:cxn ang="0">
                <a:pos x="4538" y="0"/>
              </a:cxn>
            </a:cxnLst>
            <a:rect l="0" t="0" r="r" b="b"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solidFill>
            <a:schemeClr val="tx1"/>
          </a:solidFill>
          <a:ln w="9525" cmpd="sng">
            <a:noFill/>
            <a:prstDash val="solid"/>
            <a:round/>
            <a:headEnd/>
            <a:tailEnd/>
          </a:ln>
          <a:effectLst/>
        </p:spPr>
        <p:txBody>
          <a:bodyPr lIns="274320" tIns="91440" rIns="91440" bIns="91440" anchor="ctr" anchorCtr="0"/>
          <a:lstStyle/>
          <a:p>
            <a:pPr marL="0" lvl="1">
              <a:spcBef>
                <a:spcPts val="600"/>
              </a:spcBef>
              <a:buSzPct val="100000"/>
            </a:pP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utoShape 6" descr="Refining Capabilities to distinguish between Medical and Public Health Activities and Reflect Changes in Health Care Delivery Systems&#10;"/>
          <p:cNvSpPr>
            <a:spLocks noChangeArrowheads="1"/>
          </p:cNvSpPr>
          <p:nvPr/>
        </p:nvSpPr>
        <p:spPr bwMode="gray">
          <a:xfrm>
            <a:off x="4651084" y="2946805"/>
            <a:ext cx="4035716" cy="685800"/>
          </a:xfrm>
          <a:prstGeom prst="homePlate">
            <a:avLst>
              <a:gd name="adj" fmla="val 16555"/>
            </a:avLst>
          </a:prstGeom>
          <a:noFill/>
          <a:ln w="9525" algn="ctr">
            <a:solidFill>
              <a:srgbClr val="273D77"/>
            </a:solidFill>
            <a:miter lim="800000"/>
            <a:headEnd/>
            <a:tailEnd/>
          </a:ln>
          <a:effectLst/>
        </p:spPr>
        <p:txBody>
          <a:bodyPr lIns="91440" tIns="91440" rIns="91440" bIns="91440" anchor="ctr"/>
          <a:lstStyle/>
          <a:p>
            <a:pPr algn="ctr"/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reeform 7"/>
          <p:cNvSpPr>
            <a:spLocks/>
          </p:cNvSpPr>
          <p:nvPr/>
        </p:nvSpPr>
        <p:spPr bwMode="gray">
          <a:xfrm>
            <a:off x="457200" y="3714750"/>
            <a:ext cx="4038600" cy="685800"/>
          </a:xfrm>
          <a:custGeom>
            <a:avLst/>
            <a:gdLst/>
            <a:ahLst/>
            <a:cxnLst>
              <a:cxn ang="0">
                <a:pos x="4538" y="0"/>
              </a:cxn>
              <a:cxn ang="0">
                <a:pos x="0" y="0"/>
              </a:cxn>
              <a:cxn ang="0">
                <a:pos x="105" y="541"/>
              </a:cxn>
              <a:cxn ang="0">
                <a:pos x="0" y="1080"/>
              </a:cxn>
              <a:cxn ang="0">
                <a:pos x="4538" y="1080"/>
              </a:cxn>
              <a:cxn ang="0">
                <a:pos x="4538" y="0"/>
              </a:cxn>
            </a:cxnLst>
            <a:rect l="0" t="0" r="r" b="b"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solidFill>
            <a:schemeClr val="tx1"/>
          </a:solidFill>
          <a:ln w="9525" cmpd="sng">
            <a:noFill/>
            <a:prstDash val="solid"/>
            <a:round/>
            <a:headEnd/>
            <a:tailEnd/>
          </a:ln>
          <a:effectLst/>
        </p:spPr>
        <p:txBody>
          <a:bodyPr lIns="274320" tIns="91440" rIns="91440" bIns="91440" anchor="ctr" anchorCtr="0"/>
          <a:lstStyle/>
          <a:p>
            <a:pPr marL="0" lvl="1">
              <a:spcBef>
                <a:spcPts val="600"/>
              </a:spcBef>
              <a:buSzPct val="100000"/>
            </a:pP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AutoShape 6" descr="Refining Capabilities to distinguish between Medical and Public Health Activities and Reflect Changes in Health Care Delivery Systems&#10;"/>
          <p:cNvSpPr>
            <a:spLocks noChangeArrowheads="1"/>
          </p:cNvSpPr>
          <p:nvPr/>
        </p:nvSpPr>
        <p:spPr bwMode="gray">
          <a:xfrm>
            <a:off x="4651084" y="3705527"/>
            <a:ext cx="4035716" cy="685800"/>
          </a:xfrm>
          <a:prstGeom prst="homePlate">
            <a:avLst>
              <a:gd name="adj" fmla="val 16555"/>
            </a:avLst>
          </a:prstGeom>
          <a:noFill/>
          <a:ln w="9525" algn="ctr">
            <a:solidFill>
              <a:srgbClr val="273D77"/>
            </a:solidFill>
            <a:miter lim="800000"/>
            <a:headEnd/>
            <a:tailEnd/>
          </a:ln>
          <a:effectLst/>
        </p:spPr>
        <p:txBody>
          <a:bodyPr lIns="91440" tIns="91440" rIns="91440" bIns="91440" anchor="ctr"/>
          <a:lstStyle/>
          <a:p>
            <a:pPr algn="ctr"/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8777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2887378" y="1657350"/>
            <a:ext cx="5799422" cy="2743200"/>
            <a:chOff x="3311487" y="1733550"/>
            <a:chExt cx="5799422" cy="2743200"/>
          </a:xfrm>
        </p:grpSpPr>
        <p:sp>
          <p:nvSpPr>
            <p:cNvPr id="4" name="Freeform 3" descr="Health Care System Preparedness&#10;Health Care System Recovery&#10;Emergency Operations Coordination&#10;Fatality Management&#10;Information Sharing&#10;Medical Surge&#10;Responder Safety and Health&#10;Volunteer Management&#10;" title="Capabilties-Approach to Planning"/>
            <p:cNvSpPr/>
            <p:nvPr/>
          </p:nvSpPr>
          <p:spPr>
            <a:xfrm>
              <a:off x="5317098" y="2180535"/>
              <a:ext cx="3793811" cy="1849230"/>
            </a:xfrm>
            <a:custGeom>
              <a:avLst/>
              <a:gdLst>
                <a:gd name="connsiteX0" fmla="*/ 308211 w 1849229"/>
                <a:gd name="connsiteY0" fmla="*/ 0 h 3367910"/>
                <a:gd name="connsiteX1" fmla="*/ 1541018 w 1849229"/>
                <a:gd name="connsiteY1" fmla="*/ 0 h 3367910"/>
                <a:gd name="connsiteX2" fmla="*/ 1849229 w 1849229"/>
                <a:gd name="connsiteY2" fmla="*/ 308211 h 3367910"/>
                <a:gd name="connsiteX3" fmla="*/ 1849229 w 1849229"/>
                <a:gd name="connsiteY3" fmla="*/ 3367910 h 3367910"/>
                <a:gd name="connsiteX4" fmla="*/ 1849229 w 1849229"/>
                <a:gd name="connsiteY4" fmla="*/ 3367910 h 3367910"/>
                <a:gd name="connsiteX5" fmla="*/ 0 w 1849229"/>
                <a:gd name="connsiteY5" fmla="*/ 3367910 h 3367910"/>
                <a:gd name="connsiteX6" fmla="*/ 0 w 1849229"/>
                <a:gd name="connsiteY6" fmla="*/ 3367910 h 3367910"/>
                <a:gd name="connsiteX7" fmla="*/ 0 w 1849229"/>
                <a:gd name="connsiteY7" fmla="*/ 308211 h 3367910"/>
                <a:gd name="connsiteX8" fmla="*/ 308211 w 1849229"/>
                <a:gd name="connsiteY8" fmla="*/ 0 h 3367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9229" h="3367910">
                  <a:moveTo>
                    <a:pt x="1849229" y="561330"/>
                  </a:moveTo>
                  <a:lnTo>
                    <a:pt x="1849229" y="2806580"/>
                  </a:lnTo>
                  <a:cubicBezTo>
                    <a:pt x="1849229" y="3116593"/>
                    <a:pt x="1773462" y="3367909"/>
                    <a:pt x="1679998" y="3367909"/>
                  </a:cubicBezTo>
                  <a:lnTo>
                    <a:pt x="0" y="3367909"/>
                  </a:lnTo>
                  <a:lnTo>
                    <a:pt x="0" y="3367909"/>
                  </a:lnTo>
                  <a:lnTo>
                    <a:pt x="0" y="1"/>
                  </a:lnTo>
                  <a:lnTo>
                    <a:pt x="0" y="1"/>
                  </a:lnTo>
                  <a:lnTo>
                    <a:pt x="1679998" y="1"/>
                  </a:lnTo>
                  <a:cubicBezTo>
                    <a:pt x="1773462" y="1"/>
                    <a:pt x="1849229" y="251317"/>
                    <a:pt x="1849229" y="561330"/>
                  </a:cubicBez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214097" rIns="337922" bIns="214098" numCol="1" spcCol="1270" anchor="ctr" anchorCtr="0">
              <a:noAutofit/>
            </a:bodyPr>
            <a:lstStyle/>
            <a:p>
              <a:pPr marL="285750" lvl="1" indent="-285750" algn="l" defTabSz="957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Font typeface="Arial" panose="020B0604020202020204" pitchFamily="34" charset="0"/>
                <a:buChar char="••"/>
              </a:pPr>
              <a:endParaRPr lang="en-US" sz="14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3311487" y="1733550"/>
              <a:ext cx="2057400" cy="2743200"/>
            </a:xfrm>
            <a:custGeom>
              <a:avLst/>
              <a:gdLst>
                <a:gd name="connsiteX0" fmla="*/ 0 w 1993389"/>
                <a:gd name="connsiteY0" fmla="*/ 332238 h 2769269"/>
                <a:gd name="connsiteX1" fmla="*/ 332238 w 1993389"/>
                <a:gd name="connsiteY1" fmla="*/ 0 h 2769269"/>
                <a:gd name="connsiteX2" fmla="*/ 1661151 w 1993389"/>
                <a:gd name="connsiteY2" fmla="*/ 0 h 2769269"/>
                <a:gd name="connsiteX3" fmla="*/ 1993389 w 1993389"/>
                <a:gd name="connsiteY3" fmla="*/ 332238 h 2769269"/>
                <a:gd name="connsiteX4" fmla="*/ 1993389 w 1993389"/>
                <a:gd name="connsiteY4" fmla="*/ 2437031 h 2769269"/>
                <a:gd name="connsiteX5" fmla="*/ 1661151 w 1993389"/>
                <a:gd name="connsiteY5" fmla="*/ 2769269 h 2769269"/>
                <a:gd name="connsiteX6" fmla="*/ 332238 w 1993389"/>
                <a:gd name="connsiteY6" fmla="*/ 2769269 h 2769269"/>
                <a:gd name="connsiteX7" fmla="*/ 0 w 1993389"/>
                <a:gd name="connsiteY7" fmla="*/ 2437031 h 2769269"/>
                <a:gd name="connsiteX8" fmla="*/ 0 w 1993389"/>
                <a:gd name="connsiteY8" fmla="*/ 332238 h 2769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3389" h="2769269">
                  <a:moveTo>
                    <a:pt x="0" y="332238"/>
                  </a:moveTo>
                  <a:cubicBezTo>
                    <a:pt x="0" y="148748"/>
                    <a:pt x="148748" y="0"/>
                    <a:pt x="332238" y="0"/>
                  </a:cubicBezTo>
                  <a:lnTo>
                    <a:pt x="1661151" y="0"/>
                  </a:lnTo>
                  <a:cubicBezTo>
                    <a:pt x="1844641" y="0"/>
                    <a:pt x="1993389" y="148748"/>
                    <a:pt x="1993389" y="332238"/>
                  </a:cubicBezTo>
                  <a:lnTo>
                    <a:pt x="1993389" y="2437031"/>
                  </a:lnTo>
                  <a:cubicBezTo>
                    <a:pt x="1993389" y="2620521"/>
                    <a:pt x="1844641" y="2769269"/>
                    <a:pt x="1661151" y="2769269"/>
                  </a:cubicBezTo>
                  <a:lnTo>
                    <a:pt x="332238" y="2769269"/>
                  </a:lnTo>
                  <a:cubicBezTo>
                    <a:pt x="148748" y="2769269"/>
                    <a:pt x="0" y="2620521"/>
                    <a:pt x="0" y="2437031"/>
                  </a:cubicBezTo>
                  <a:lnTo>
                    <a:pt x="0" y="3322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4459" tIns="125884" rIns="154459" bIns="125884" numCol="1" spcCol="1270" anchor="ctr" anchorCtr="0">
              <a:noAutofit/>
            </a:bodyPr>
            <a:lstStyle/>
            <a:p>
              <a:pPr marL="0" lvl="0" algn="ctr" defTabSz="685800" rtl="0" eaLnBrk="0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SzPct val="85000"/>
              </a:pPr>
              <a:endParaRPr lang="en-US" sz="1400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" name="Rounded Rectangle 5"/>
          <p:cNvSpPr/>
          <p:nvPr userDrawn="1"/>
        </p:nvSpPr>
        <p:spPr bwMode="auto">
          <a:xfrm>
            <a:off x="457200" y="1657350"/>
            <a:ext cx="2057400" cy="2743200"/>
          </a:xfrm>
          <a:prstGeom prst="round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hangingPunct="0">
              <a:spcAft>
                <a:spcPts val="400"/>
              </a:spcAft>
              <a:buSzPct val="85000"/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/>
          <p:nvPr userDrawn="1"/>
        </p:nvSpPr>
        <p:spPr>
          <a:xfrm>
            <a:off x="457200" y="1123950"/>
            <a:ext cx="2310670" cy="274320"/>
          </a:xfrm>
          <a:custGeom>
            <a:avLst/>
            <a:gdLst>
              <a:gd name="connsiteX0" fmla="*/ 0 w 2310670"/>
              <a:gd name="connsiteY0" fmla="*/ 0 h 255975"/>
              <a:gd name="connsiteX1" fmla="*/ 2182683 w 2310670"/>
              <a:gd name="connsiteY1" fmla="*/ 0 h 255975"/>
              <a:gd name="connsiteX2" fmla="*/ 2310670 w 2310670"/>
              <a:gd name="connsiteY2" fmla="*/ 127988 h 255975"/>
              <a:gd name="connsiteX3" fmla="*/ 2182683 w 2310670"/>
              <a:gd name="connsiteY3" fmla="*/ 255975 h 255975"/>
              <a:gd name="connsiteX4" fmla="*/ 0 w 2310670"/>
              <a:gd name="connsiteY4" fmla="*/ 255975 h 255975"/>
              <a:gd name="connsiteX5" fmla="*/ 127988 w 2310670"/>
              <a:gd name="connsiteY5" fmla="*/ 127988 h 255975"/>
              <a:gd name="connsiteX6" fmla="*/ 0 w 2310670"/>
              <a:gd name="connsiteY6" fmla="*/ 0 h 25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0670" h="255975">
                <a:moveTo>
                  <a:pt x="0" y="0"/>
                </a:moveTo>
                <a:lnTo>
                  <a:pt x="2182683" y="0"/>
                </a:lnTo>
                <a:lnTo>
                  <a:pt x="2310670" y="127988"/>
                </a:lnTo>
                <a:lnTo>
                  <a:pt x="2182683" y="255975"/>
                </a:lnTo>
                <a:lnTo>
                  <a:pt x="0" y="255975"/>
                </a:lnTo>
                <a:lnTo>
                  <a:pt x="127988" y="1279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3995" tIns="18669" rIns="146656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2887378" y="1123950"/>
            <a:ext cx="5799422" cy="274320"/>
          </a:xfrm>
          <a:custGeom>
            <a:avLst/>
            <a:gdLst>
              <a:gd name="connsiteX0" fmla="*/ 0 w 5645858"/>
              <a:gd name="connsiteY0" fmla="*/ 0 h 255975"/>
              <a:gd name="connsiteX1" fmla="*/ 5517871 w 5645858"/>
              <a:gd name="connsiteY1" fmla="*/ 0 h 255975"/>
              <a:gd name="connsiteX2" fmla="*/ 5645858 w 5645858"/>
              <a:gd name="connsiteY2" fmla="*/ 127988 h 255975"/>
              <a:gd name="connsiteX3" fmla="*/ 5517871 w 5645858"/>
              <a:gd name="connsiteY3" fmla="*/ 255975 h 255975"/>
              <a:gd name="connsiteX4" fmla="*/ 0 w 5645858"/>
              <a:gd name="connsiteY4" fmla="*/ 255975 h 255975"/>
              <a:gd name="connsiteX5" fmla="*/ 127988 w 5645858"/>
              <a:gd name="connsiteY5" fmla="*/ 127988 h 255975"/>
              <a:gd name="connsiteX6" fmla="*/ 0 w 5645858"/>
              <a:gd name="connsiteY6" fmla="*/ 0 h 25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45858" h="255975">
                <a:moveTo>
                  <a:pt x="0" y="0"/>
                </a:moveTo>
                <a:lnTo>
                  <a:pt x="5517871" y="0"/>
                </a:lnTo>
                <a:lnTo>
                  <a:pt x="5645858" y="127988"/>
                </a:lnTo>
                <a:lnTo>
                  <a:pt x="5517871" y="255975"/>
                </a:lnTo>
                <a:lnTo>
                  <a:pt x="0" y="255975"/>
                </a:lnTo>
                <a:lnTo>
                  <a:pt x="127988" y="1279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3995" tIns="18669" rIns="146656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hevron 8" title="Chevron"/>
          <p:cNvSpPr/>
          <p:nvPr userDrawn="1"/>
        </p:nvSpPr>
        <p:spPr bwMode="auto">
          <a:xfrm>
            <a:off x="2574251" y="2843225"/>
            <a:ext cx="253476" cy="371450"/>
          </a:xfrm>
          <a:prstGeom prst="chevron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hangingPunct="0">
              <a:buSzPct val="85000"/>
            </a:pPr>
            <a:endParaRPr lang="en-US" sz="21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552950"/>
            <a:ext cx="9144000" cy="609600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229600" y="4781550"/>
            <a:ext cx="533400" cy="194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000" smtClean="0">
                <a:solidFill>
                  <a:schemeClr val="bg1"/>
                </a:solidFill>
              </a:rPr>
              <a:pPr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2" name="Picture 11" descr="Assistant Secretary for Preparedness and Response logo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" y="4705350"/>
            <a:ext cx="1220532" cy="30480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219200" y="4781550"/>
            <a:ext cx="6779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1" u="none" strike="noStrike" kern="1200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Saving Lives. Protecting Americans.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68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baseline="0">
                <a:solidFill>
                  <a:srgbClr val="102B62"/>
                </a:solidFill>
              </a:defRPr>
            </a:lvl1pPr>
          </a:lstStyle>
          <a:p>
            <a:r>
              <a:rPr lang="en-US" dirty="0"/>
              <a:t>Different title per slide, Arial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23950"/>
            <a:ext cx="8229600" cy="3276599"/>
          </a:xfrm>
        </p:spPr>
        <p:txBody>
          <a:bodyPr/>
          <a:lstStyle>
            <a:lvl1pPr marL="342900" indent="-342900">
              <a:buSzPct val="125000"/>
              <a:buFont typeface="Arial" panose="020B0604020202020204" pitchFamily="34" charset="0"/>
              <a:buChar char="•"/>
              <a:defRPr sz="2200">
                <a:solidFill>
                  <a:srgbClr val="102B62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rgbClr val="102B62"/>
                </a:solidFill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solidFill>
                  <a:srgbClr val="102B6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552950"/>
            <a:ext cx="9144000" cy="609600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29600" y="4781550"/>
            <a:ext cx="533400" cy="194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000" smtClean="0">
                <a:solidFill>
                  <a:schemeClr val="bg1"/>
                </a:solidFill>
              </a:rPr>
              <a:pPr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" name="Picture 9" descr="Assistant Secretary for Preparedness and Response logo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" y="4705350"/>
            <a:ext cx="1220532" cy="3048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219200" y="4781550"/>
            <a:ext cx="6779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1" u="none" strike="noStrike" kern="1200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Saving Lives. Protecting Americans.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5029200" y="2339286"/>
            <a:ext cx="3619949" cy="2031328"/>
            <a:chOff x="2529619" y="1855943"/>
            <a:chExt cx="3619949" cy="2031328"/>
          </a:xfrm>
        </p:grpSpPr>
        <p:sp>
          <p:nvSpPr>
            <p:cNvPr id="11" name="Oval 10"/>
            <p:cNvSpPr/>
            <p:nvPr/>
          </p:nvSpPr>
          <p:spPr>
            <a:xfrm>
              <a:off x="3793675" y="2789991"/>
              <a:ext cx="1097280" cy="10972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000" b="1"/>
                <a:t>Regional Disaster Health Response System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372328" y="3170740"/>
              <a:ext cx="777240" cy="457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Resourced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163366" y="2366805"/>
              <a:ext cx="777240" cy="457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Ready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948681" y="1855943"/>
              <a:ext cx="777240" cy="457200"/>
            </a:xfrm>
            <a:prstGeom prst="roundRect">
              <a:avLst/>
            </a:prstGeom>
            <a:solidFill>
              <a:srgbClr val="1D418D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Aware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733997" y="2434184"/>
              <a:ext cx="777240" cy="457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Responsive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529619" y="3170740"/>
              <a:ext cx="777240" cy="457200"/>
            </a:xfrm>
            <a:prstGeom prst="roundRect">
              <a:avLst/>
            </a:prstGeom>
            <a:solidFill>
              <a:schemeClr val="accent1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 b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Regional</a:t>
              </a:r>
              <a:endParaRPr lang="en-US" sz="9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3367387" y="3307900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Arrow 17"/>
            <p:cNvSpPr/>
            <p:nvPr/>
          </p:nvSpPr>
          <p:spPr>
            <a:xfrm flipH="1">
              <a:off x="4951483" y="3307900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 rot="2248964">
              <a:off x="3575722" y="2698551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 rot="19351036" flipH="1">
              <a:off x="4734079" y="2698551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 rot="5400000">
              <a:off x="4154421" y="2460127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27353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baseline="0">
                <a:solidFill>
                  <a:srgbClr val="102B62"/>
                </a:solidFill>
              </a:defRPr>
            </a:lvl1pPr>
          </a:lstStyle>
          <a:p>
            <a:r>
              <a:rPr lang="en-US" dirty="0"/>
              <a:t>Different title per slide, Arial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23950"/>
            <a:ext cx="8229600" cy="3276599"/>
          </a:xfrm>
        </p:spPr>
        <p:txBody>
          <a:bodyPr/>
          <a:lstStyle>
            <a:lvl1pPr marL="342900" indent="-342900">
              <a:buSzPct val="125000"/>
              <a:buFont typeface="Arial" panose="020B0604020202020204" pitchFamily="34" charset="0"/>
              <a:buChar char="•"/>
              <a:defRPr sz="2200">
                <a:solidFill>
                  <a:srgbClr val="102B62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rgbClr val="102B62"/>
                </a:solidFill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solidFill>
                  <a:srgbClr val="102B6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552950"/>
            <a:ext cx="9144000" cy="609600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29600" y="4781550"/>
            <a:ext cx="533400" cy="194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000" smtClean="0">
                <a:solidFill>
                  <a:schemeClr val="bg1"/>
                </a:solidFill>
              </a:rPr>
              <a:pPr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" name="Picture 9" descr="Assistant Secretary for Preparedness and Response logo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" y="4705350"/>
            <a:ext cx="1220532" cy="3048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219200" y="4781550"/>
            <a:ext cx="6779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1" u="none" strike="noStrike" kern="1200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Saving Lives. Protecting Americans.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5029200" y="2339286"/>
            <a:ext cx="3619949" cy="2031328"/>
            <a:chOff x="2529619" y="1855943"/>
            <a:chExt cx="3619949" cy="2031328"/>
          </a:xfrm>
        </p:grpSpPr>
        <p:sp>
          <p:nvSpPr>
            <p:cNvPr id="23" name="Oval 22"/>
            <p:cNvSpPr/>
            <p:nvPr/>
          </p:nvSpPr>
          <p:spPr>
            <a:xfrm>
              <a:off x="3793675" y="2789991"/>
              <a:ext cx="1097280" cy="10972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000" b="1"/>
                <a:t>Regional Disaster Health Response System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372328" y="3170740"/>
              <a:ext cx="777240" cy="457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Resourced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163366" y="2366805"/>
              <a:ext cx="777240" cy="457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Ready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948681" y="1855943"/>
              <a:ext cx="777240" cy="457200"/>
            </a:xfrm>
            <a:prstGeom prst="roundRect">
              <a:avLst/>
            </a:prstGeom>
            <a:solidFill>
              <a:srgbClr val="1D418D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Aware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733997" y="2434184"/>
              <a:ext cx="777240" cy="457200"/>
            </a:xfrm>
            <a:prstGeom prst="roundRect">
              <a:avLst/>
            </a:prstGeom>
            <a:solidFill>
              <a:schemeClr val="accent1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7432" tIns="27432" rIns="27432" bIns="27432" rtlCol="0" anchor="ctr"/>
            <a:lstStyle/>
            <a:p>
              <a:pPr algn="ctr"/>
              <a:r>
                <a:rPr lang="en-US" sz="950" b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Responsive</a:t>
              </a:r>
              <a:endParaRPr lang="en-US" sz="9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29619" y="3170740"/>
              <a:ext cx="777240" cy="457200"/>
            </a:xfrm>
            <a:prstGeom prst="roundRect">
              <a:avLst/>
            </a:prstGeom>
            <a:solidFill>
              <a:srgbClr val="1D418D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Regional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3367387" y="3307900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Arrow 29"/>
            <p:cNvSpPr/>
            <p:nvPr/>
          </p:nvSpPr>
          <p:spPr>
            <a:xfrm flipH="1">
              <a:off x="4951483" y="3307900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 rot="2248964">
              <a:off x="3575722" y="2698551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Arrow 31"/>
            <p:cNvSpPr/>
            <p:nvPr/>
          </p:nvSpPr>
          <p:spPr>
            <a:xfrm rot="19351036" flipH="1">
              <a:off x="4734079" y="2698551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Arrow 32"/>
            <p:cNvSpPr/>
            <p:nvPr/>
          </p:nvSpPr>
          <p:spPr>
            <a:xfrm rot="5400000">
              <a:off x="4154421" y="2460127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98473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baseline="0">
                <a:solidFill>
                  <a:srgbClr val="102B62"/>
                </a:solidFill>
              </a:defRPr>
            </a:lvl1pPr>
          </a:lstStyle>
          <a:p>
            <a:r>
              <a:rPr lang="en-US" dirty="0"/>
              <a:t>Different title per slide, Arial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23950"/>
            <a:ext cx="8229600" cy="3276599"/>
          </a:xfrm>
        </p:spPr>
        <p:txBody>
          <a:bodyPr/>
          <a:lstStyle>
            <a:lvl1pPr marL="342900" indent="-342900">
              <a:buSzPct val="125000"/>
              <a:buFont typeface="Arial" panose="020B0604020202020204" pitchFamily="34" charset="0"/>
              <a:buChar char="•"/>
              <a:defRPr sz="2200">
                <a:solidFill>
                  <a:srgbClr val="102B62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rgbClr val="102B62"/>
                </a:solidFill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solidFill>
                  <a:srgbClr val="102B6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552950"/>
            <a:ext cx="9144000" cy="609600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29600" y="4781550"/>
            <a:ext cx="533400" cy="194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000" smtClean="0">
                <a:solidFill>
                  <a:schemeClr val="bg1"/>
                </a:solidFill>
              </a:rPr>
              <a:pPr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" name="Picture 9" descr="Assistant Secretary for Preparedness and Response logo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" y="4705350"/>
            <a:ext cx="1220532" cy="3048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219200" y="4781550"/>
            <a:ext cx="6779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1" u="none" strike="noStrike" kern="1200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Saving Lives. Protecting Americans.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5029200" y="2339286"/>
            <a:ext cx="3619949" cy="2031328"/>
            <a:chOff x="2529619" y="1855943"/>
            <a:chExt cx="3619949" cy="2031328"/>
          </a:xfrm>
        </p:grpSpPr>
        <p:sp>
          <p:nvSpPr>
            <p:cNvPr id="21" name="Oval 20"/>
            <p:cNvSpPr/>
            <p:nvPr/>
          </p:nvSpPr>
          <p:spPr>
            <a:xfrm>
              <a:off x="3793675" y="2789991"/>
              <a:ext cx="1097280" cy="10972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000" b="1"/>
                <a:t>Regional Disaster Health Response System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372328" y="3170740"/>
              <a:ext cx="777240" cy="457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Resourced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163366" y="2366805"/>
              <a:ext cx="777240" cy="457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Ready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948681" y="1855943"/>
              <a:ext cx="777240" cy="457200"/>
            </a:xfrm>
            <a:prstGeom prst="roundRect">
              <a:avLst/>
            </a:prstGeom>
            <a:solidFill>
              <a:schemeClr val="accent1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 b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Aware</a:t>
              </a:r>
              <a:endParaRPr lang="en-US" sz="9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733997" y="2434184"/>
              <a:ext cx="777240" cy="457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Responsive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29619" y="3170740"/>
              <a:ext cx="777240" cy="457200"/>
            </a:xfrm>
            <a:prstGeom prst="roundRect">
              <a:avLst/>
            </a:prstGeom>
            <a:solidFill>
              <a:srgbClr val="1D418D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9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Regional</a:t>
              </a:r>
              <a:endParaRPr lang="en-US" sz="9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ight Arrow 38"/>
            <p:cNvSpPr/>
            <p:nvPr/>
          </p:nvSpPr>
          <p:spPr>
            <a:xfrm>
              <a:off x="3367387" y="3307900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Arrow 39"/>
            <p:cNvSpPr/>
            <p:nvPr/>
          </p:nvSpPr>
          <p:spPr>
            <a:xfrm flipH="1">
              <a:off x="4951483" y="3307900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ight Arrow 40"/>
            <p:cNvSpPr/>
            <p:nvPr/>
          </p:nvSpPr>
          <p:spPr>
            <a:xfrm rot="2248964">
              <a:off x="3575722" y="2698551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ight Arrow 41"/>
            <p:cNvSpPr/>
            <p:nvPr/>
          </p:nvSpPr>
          <p:spPr>
            <a:xfrm rot="19351036" flipH="1">
              <a:off x="4734079" y="2698551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ight Arrow 42"/>
            <p:cNvSpPr/>
            <p:nvPr/>
          </p:nvSpPr>
          <p:spPr>
            <a:xfrm rot="5400000">
              <a:off x="4154421" y="2460127"/>
              <a:ext cx="365760" cy="182880"/>
            </a:xfrm>
            <a:prstGeom prst="rightArrow">
              <a:avLst>
                <a:gd name="adj1" fmla="val 37951"/>
                <a:gd name="adj2" fmla="val 50000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191673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Different title per slide, Arial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4592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8" r:id="rId4"/>
    <p:sldLayoutId id="2147483657" r:id="rId5"/>
    <p:sldLayoutId id="2147483656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52" r:id="rId12"/>
    <p:sldLayoutId id="2147483654" r:id="rId13"/>
    <p:sldLayoutId id="214748365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 baseline="0">
          <a:solidFill>
            <a:srgbClr val="273D7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25000"/>
        <a:buFont typeface="Arial" panose="020B0604020202020204" pitchFamily="34" charset="0"/>
        <a:buChar char="•"/>
        <a:defRPr sz="2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1620" userDrawn="1">
          <p15:clr>
            <a:srgbClr val="A4A3A4"/>
          </p15:clr>
        </p15:guide>
        <p15:guide id="3" pos="288" userDrawn="1">
          <p15:clr>
            <a:srgbClr val="F26B43"/>
          </p15:clr>
        </p15:guide>
        <p15:guide id="4" pos="5472" userDrawn="1">
          <p15:clr>
            <a:srgbClr val="F26B43"/>
          </p15:clr>
        </p15:guide>
        <p15:guide id="5" orient="horz" pos="2772" userDrawn="1">
          <p15:clr>
            <a:srgbClr val="F26B43"/>
          </p15:clr>
        </p15:guide>
        <p15:guide id="6" orient="horz" pos="7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Enhancing Medical Surge Capacity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38500"/>
            <a:ext cx="8229600" cy="1314450"/>
          </a:xfrm>
        </p:spPr>
        <p:txBody>
          <a:bodyPr>
            <a:normAutofit/>
          </a:bodyPr>
          <a:lstStyle/>
          <a:p>
            <a:r>
              <a:rPr lang="en-US" dirty="0"/>
              <a:t>Melissa Harvey, RN, MSPH</a:t>
            </a:r>
          </a:p>
          <a:p>
            <a:r>
              <a:rPr lang="en-US" sz="2000" dirty="0"/>
              <a:t>Director, National Healthcare </a:t>
            </a:r>
            <a:r>
              <a:rPr lang="en-US" sz="2000"/>
              <a:t>Preparedness Programs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4410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/>
              <a:t>Ensure Readiness to Respond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 indent="-228600" fontAlgn="base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Focus on readiness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Readiness standards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SzPct val="75000"/>
              <a:buFont typeface="Wingdings" panose="05000000000000000000" pitchFamily="2" charset="2"/>
              <a:buChar char="Ø"/>
            </a:pPr>
            <a:r>
              <a:rPr lang="en-US" sz="1400">
                <a:solidFill>
                  <a:schemeClr val="tx1"/>
                </a:solidFill>
              </a:rPr>
              <a:t>Training in chemical, biological, radiological, nuclear, and explosives and in Incident Command System principles 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SzPct val="75000"/>
              <a:buFont typeface="Wingdings" panose="05000000000000000000" pitchFamily="2" charset="2"/>
              <a:buChar char="Ø"/>
            </a:pPr>
            <a:r>
              <a:rPr lang="en-US" sz="1400"/>
              <a:t>Standardized protocols, procedures, policies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Readiness exercises evaluated by ASPR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Designation as a “Response-Ready” coalition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37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/>
              <a:t>Improve Federal Programs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5181600" cy="3276599"/>
          </a:xfrm>
        </p:spPr>
        <p:txBody>
          <a:bodyPr>
            <a:normAutofit/>
          </a:bodyPr>
          <a:lstStyle/>
          <a:p>
            <a:pPr marL="228600" lvl="1" indent="-228600" fontAlgn="base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Modernization of National Disaster Medical System (NDMS)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Better-trained teams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Hospital-sponsored teams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Incorporation of EMS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Increase number of NDMS hospitals</a:t>
            </a:r>
          </a:p>
          <a:p>
            <a:pPr marL="228600" lvl="1" indent="-228600" fontAlgn="base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Integrate the Medical Reserve Corps</a:t>
            </a:r>
          </a:p>
          <a:p>
            <a:pPr marL="228600" lvl="1" indent="-228600" fontAlgn="base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Update HPP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Direct funding to entities other than state health departments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Use of risk-based formulas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716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Questions graphic indicating that the floor is open for questions" title="Questions Graph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963" y="1736525"/>
            <a:ext cx="6194073" cy="16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98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/>
              <a:t>Need for a New Approach to Health Care </a:t>
            </a:r>
            <a:br>
              <a:rPr lang="en-US" sz="2400"/>
            </a:br>
            <a:r>
              <a:rPr lang="en-US" sz="2400"/>
              <a:t>Emergency Preparedness and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 indent="-228600" fontAlgn="base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Casualty estimates for 21st-century threats (and some old threats) far exceed the capacity and capability of the current health care system</a:t>
            </a:r>
          </a:p>
          <a:p>
            <a:pPr marL="228600" lvl="1" indent="-228600" fontAlgn="base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Health care preparedness and response is fragmented and uncoordinated across jurisdictions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600" dirty="0">
                <a:solidFill>
                  <a:schemeClr val="tx1"/>
                </a:solidFill>
              </a:rPr>
              <a:t>Hospitals do not routinely plan, train, or exercise together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600" dirty="0">
                <a:solidFill>
                  <a:schemeClr val="tx1"/>
                </a:solidFill>
              </a:rPr>
              <a:t>Communications during disasters are incomplete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600" dirty="0">
                <a:solidFill>
                  <a:schemeClr val="tx1"/>
                </a:solidFill>
              </a:rPr>
              <a:t>Situational awareness of health care operating status is challenging</a:t>
            </a:r>
          </a:p>
          <a:p>
            <a:pPr marL="228600" lvl="1" indent="-228600" fontAlgn="base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State access to federal health care teams and equipment </a:t>
            </a:r>
            <a:r>
              <a:rPr lang="en-US" sz="1600">
                <a:solidFill>
                  <a:schemeClr val="tx1"/>
                </a:solidFill>
              </a:rPr>
              <a:t>is limited </a:t>
            </a:r>
            <a:r>
              <a:rPr lang="en-US" sz="1600" dirty="0">
                <a:solidFill>
                  <a:schemeClr val="tx1"/>
                </a:solidFill>
              </a:rPr>
              <a:t>in non-Stafford Act events</a:t>
            </a:r>
          </a:p>
          <a:p>
            <a:pPr marL="228600" lvl="1" indent="-228600" fontAlgn="base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1"/>
                </a:solidFill>
              </a:rPr>
              <a:t>National Disaster Medical System (NDMS) </a:t>
            </a:r>
            <a:r>
              <a:rPr lang="en-US" sz="1600" dirty="0">
                <a:solidFill>
                  <a:schemeClr val="tx1"/>
                </a:solidFill>
              </a:rPr>
              <a:t>and HPP require updating to meet current challenges</a:t>
            </a:r>
          </a:p>
        </p:txBody>
      </p:sp>
    </p:spTree>
    <p:extLst>
      <p:ext uri="{BB962C8B-B14F-4D97-AF65-F5344CB8AC3E}">
        <p14:creationId xmlns:p14="http://schemas.microsoft.com/office/powerpoint/2010/main" val="159853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Existing Health Care Preparedness Activities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5048" y="1151418"/>
            <a:ext cx="3276600" cy="30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/>
              <a:t>CMS Emergency Preparedness Rule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2465" y="1504950"/>
            <a:ext cx="3276600" cy="2043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25000"/>
              <a:buFont typeface="Arial" panose="020B0604020202020204" pitchFamily="34" charset="0"/>
              <a:buChar char="•"/>
              <a:defRPr sz="2200" kern="120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1800" kern="120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-228600" fontAlgn="base">
              <a:spcBef>
                <a:spcPts val="200"/>
              </a:spcBef>
              <a:spcAft>
                <a:spcPts val="200"/>
              </a:spcAft>
              <a:buClr>
                <a:srgbClr val="102B62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/>
              <a:t>Effective November 2017</a:t>
            </a:r>
          </a:p>
          <a:p>
            <a:pPr marL="228600" lvl="1" indent="-228600" fontAlgn="base">
              <a:spcBef>
                <a:spcPts val="200"/>
              </a:spcBef>
              <a:spcAft>
                <a:spcPts val="200"/>
              </a:spcAft>
              <a:buClr>
                <a:srgbClr val="102B62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/>
              <a:t>Risk assessment and emergency planning</a:t>
            </a:r>
          </a:p>
          <a:p>
            <a:pPr marL="228600" lvl="1" indent="-228600" fontAlgn="base">
              <a:spcBef>
                <a:spcPts val="200"/>
              </a:spcBef>
              <a:spcAft>
                <a:spcPts val="200"/>
              </a:spcAft>
              <a:buClr>
                <a:srgbClr val="102B62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/>
              <a:t>Policies and procedures</a:t>
            </a:r>
          </a:p>
          <a:p>
            <a:pPr marL="228600" lvl="1" indent="-228600" fontAlgn="base">
              <a:spcBef>
                <a:spcPts val="200"/>
              </a:spcBef>
              <a:spcAft>
                <a:spcPts val="200"/>
              </a:spcAft>
              <a:buClr>
                <a:srgbClr val="102B62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/>
              <a:t>Communications plan</a:t>
            </a:r>
          </a:p>
          <a:p>
            <a:pPr marL="228600" lvl="1" indent="-228600" fontAlgn="base">
              <a:spcBef>
                <a:spcPts val="200"/>
              </a:spcBef>
              <a:spcAft>
                <a:spcPts val="200"/>
              </a:spcAft>
              <a:buClr>
                <a:srgbClr val="102B62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/>
              <a:t>Training and testing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741648" y="1151418"/>
            <a:ext cx="32766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25000"/>
              <a:buFont typeface="Arial" panose="020B0604020202020204" pitchFamily="34" charset="0"/>
              <a:buChar char="•"/>
              <a:defRPr sz="2200" kern="120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1800" kern="120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/>
              <a:t>Hospital Preparedness Program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741648" y="1504950"/>
            <a:ext cx="4945152" cy="23484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25000"/>
              <a:buFont typeface="Arial" panose="020B0604020202020204" pitchFamily="34" charset="0"/>
              <a:buChar char="•"/>
              <a:defRPr sz="2200" kern="120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1800" kern="120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-228600" fontAlgn="base">
              <a:spcBef>
                <a:spcPts val="200"/>
              </a:spcBef>
              <a:spcAft>
                <a:spcPts val="200"/>
              </a:spcAft>
              <a:buClr>
                <a:srgbClr val="102B62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/>
              <a:t>Development of health care coalitions</a:t>
            </a:r>
          </a:p>
          <a:p>
            <a:pPr marL="457200" lvl="1" indent="-228600" fontAlgn="ctr">
              <a:spcBef>
                <a:spcPts val="200"/>
              </a:spcBef>
              <a:spcAft>
                <a:spcPts val="200"/>
              </a:spcAft>
              <a:buClr>
                <a:srgbClr val="203D77"/>
              </a:buClr>
              <a:buSzPct val="75000"/>
              <a:defRPr/>
            </a:pPr>
            <a:r>
              <a:rPr lang="en-US" sz="1400"/>
              <a:t>Two or more hospitals</a:t>
            </a:r>
          </a:p>
          <a:p>
            <a:pPr marL="457200" lvl="1" indent="-228600" fontAlgn="ctr">
              <a:spcBef>
                <a:spcPts val="200"/>
              </a:spcBef>
              <a:spcAft>
                <a:spcPts val="200"/>
              </a:spcAft>
              <a:buClr>
                <a:srgbClr val="203D77"/>
              </a:buClr>
              <a:buSzPct val="75000"/>
              <a:defRPr/>
            </a:pPr>
            <a:r>
              <a:rPr lang="en-US" sz="1400"/>
              <a:t>Public health </a:t>
            </a:r>
          </a:p>
          <a:p>
            <a:pPr marL="457200" lvl="1" indent="-228600" fontAlgn="ctr">
              <a:spcBef>
                <a:spcPts val="200"/>
              </a:spcBef>
              <a:spcAft>
                <a:spcPts val="200"/>
              </a:spcAft>
              <a:buClr>
                <a:srgbClr val="203D77"/>
              </a:buClr>
              <a:buSzPct val="75000"/>
              <a:defRPr/>
            </a:pPr>
            <a:r>
              <a:rPr lang="en-US" sz="1400"/>
              <a:t>Emergency management organizations</a:t>
            </a:r>
          </a:p>
          <a:p>
            <a:pPr marL="457200" lvl="1" indent="-228600" fontAlgn="ctr">
              <a:spcBef>
                <a:spcPts val="200"/>
              </a:spcBef>
              <a:spcAft>
                <a:spcPts val="200"/>
              </a:spcAft>
              <a:buClr>
                <a:srgbClr val="203D77"/>
              </a:buClr>
              <a:buSzPct val="75000"/>
              <a:defRPr/>
            </a:pPr>
            <a:r>
              <a:rPr lang="en-US" sz="1400"/>
              <a:t>Emergency Medical Services (EMS)</a:t>
            </a:r>
          </a:p>
          <a:p>
            <a:pPr marL="228600" lvl="1" indent="-228600" fontAlgn="base">
              <a:spcBef>
                <a:spcPts val="200"/>
              </a:spcBef>
              <a:spcAft>
                <a:spcPts val="200"/>
              </a:spcAft>
              <a:buClr>
                <a:srgbClr val="102B62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i="1"/>
              <a:t>2017-2022 Health Care Preparedness and Response Capabilities</a:t>
            </a:r>
          </a:p>
          <a:p>
            <a:pPr marL="457200" lvl="1" indent="-228600" fontAlgn="ctr">
              <a:spcBef>
                <a:spcPts val="200"/>
              </a:spcBef>
              <a:spcAft>
                <a:spcPts val="200"/>
              </a:spcAft>
              <a:buClr>
                <a:srgbClr val="203D77"/>
              </a:buClr>
              <a:buSzPct val="75000"/>
              <a:defRPr/>
            </a:pPr>
            <a:r>
              <a:rPr lang="en-US" sz="1400"/>
              <a:t>Foundation for Health Care and Medical Readiness</a:t>
            </a:r>
          </a:p>
          <a:p>
            <a:pPr marL="457200" lvl="1" indent="-228600" fontAlgn="ctr">
              <a:spcBef>
                <a:spcPts val="200"/>
              </a:spcBef>
              <a:spcAft>
                <a:spcPts val="200"/>
              </a:spcAft>
              <a:buClr>
                <a:srgbClr val="203D77"/>
              </a:buClr>
              <a:buSzPct val="75000"/>
              <a:defRPr/>
            </a:pPr>
            <a:r>
              <a:rPr lang="en-US" sz="1400"/>
              <a:t>Health Care and Medical Response Coordination</a:t>
            </a:r>
          </a:p>
          <a:p>
            <a:pPr marL="457200" lvl="1" indent="-228600" fontAlgn="ctr">
              <a:spcBef>
                <a:spcPts val="200"/>
              </a:spcBef>
              <a:spcAft>
                <a:spcPts val="200"/>
              </a:spcAft>
              <a:buClr>
                <a:srgbClr val="203D77"/>
              </a:buClr>
              <a:buSzPct val="75000"/>
              <a:defRPr/>
            </a:pPr>
            <a:r>
              <a:rPr lang="en-US" sz="1400"/>
              <a:t>Continuity of Health Care Service Delivery</a:t>
            </a:r>
          </a:p>
          <a:p>
            <a:pPr marL="457200" lvl="1" indent="-228600" fontAlgn="ctr">
              <a:spcBef>
                <a:spcPts val="200"/>
              </a:spcBef>
              <a:spcAft>
                <a:spcPts val="200"/>
              </a:spcAft>
              <a:buClr>
                <a:srgbClr val="203D77"/>
              </a:buClr>
              <a:buSzPct val="75000"/>
              <a:defRPr/>
            </a:pPr>
            <a:r>
              <a:rPr lang="en-US" sz="1400"/>
              <a:t>Medical Surge</a:t>
            </a:r>
          </a:p>
        </p:txBody>
      </p:sp>
    </p:spTree>
    <p:extLst>
      <p:ext uri="{BB962C8B-B14F-4D97-AF65-F5344CB8AC3E}">
        <p14:creationId xmlns:p14="http://schemas.microsoft.com/office/powerpoint/2010/main" val="254357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>
            <a:noAutofit/>
          </a:bodyPr>
          <a:lstStyle/>
          <a:p>
            <a:pPr algn="ctr"/>
            <a:r>
              <a:rPr lang="en-US" sz="2400"/>
              <a:t>Key </a:t>
            </a:r>
            <a:r>
              <a:rPr lang="en-US" sz="2400" dirty="0"/>
              <a:t>E</a:t>
            </a:r>
            <a:r>
              <a:rPr lang="en-US" sz="2400"/>
              <a:t>lements </a:t>
            </a:r>
            <a:r>
              <a:rPr lang="en-US" sz="2400" dirty="0"/>
              <a:t>of </a:t>
            </a:r>
            <a:r>
              <a:rPr lang="en-US" sz="2400"/>
              <a:t>a Potential Regional </a:t>
            </a:r>
            <a:br>
              <a:rPr lang="en-US" sz="2400"/>
            </a:br>
            <a:r>
              <a:rPr lang="en-US" sz="2400"/>
              <a:t>Disaster </a:t>
            </a:r>
            <a:r>
              <a:rPr lang="en-US" sz="2400" dirty="0"/>
              <a:t>Health </a:t>
            </a:r>
            <a:r>
              <a:rPr lang="en-US" sz="2400"/>
              <a:t>Response System</a:t>
            </a:r>
            <a:endParaRPr lang="en-US" sz="2400" dirty="0"/>
          </a:p>
        </p:txBody>
      </p:sp>
      <p:pic>
        <p:nvPicPr>
          <p:cNvPr id="3" name="Picture 2" descr="Graphic showing elements of a potential regional disaster health response system: regional, responsive, aware, ready, and resourced" title="Regional Disaster Health Response System Graphi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770" y="985532"/>
            <a:ext cx="6218459" cy="328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332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Building Regional Surge Capacity</a:t>
            </a:r>
          </a:p>
        </p:txBody>
      </p:sp>
      <p:pic>
        <p:nvPicPr>
          <p:cNvPr id="32" name="Picture 31" descr="Graphic showing elements of regional surge capacity in a horizontal hierarchy: from left to right, a region contains multiple states which contain multiple coalitions" title="Building Regional Surge Capacity Graphi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591" y="1774553"/>
            <a:ext cx="2999492" cy="1792379"/>
          </a:xfrm>
          <a:prstGeom prst="rect">
            <a:avLst/>
          </a:prstGeom>
        </p:spPr>
      </p:pic>
      <p:pic>
        <p:nvPicPr>
          <p:cNvPr id="6" name="Picture 5" descr="Pyramid graphic showing the tiered resources within a region: trauma systems within coalitions; burn/pediatric/infectious disease resources at the state level; and radiation/nuclear resources at the regional level" title="Pyramid Graphic of Regional Surge Capacity Tier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1203" y="936279"/>
            <a:ext cx="4395597" cy="346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53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/>
              <a:t>Enhance Health Care Coalitions</a:t>
            </a:r>
          </a:p>
        </p:txBody>
      </p:sp>
      <p:pic>
        <p:nvPicPr>
          <p:cNvPr id="3" name="Picture 2" descr="Circular graphic showing the four core members of health care coalitions: hospitals, public health departments, EMS, and emergency management organizations" title="Health Care Coalition Graph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01470"/>
            <a:ext cx="3109229" cy="3109229"/>
          </a:xfrm>
          <a:prstGeom prst="rect">
            <a:avLst/>
          </a:prstGeom>
        </p:spPr>
      </p:pic>
      <p:pic>
        <p:nvPicPr>
          <p:cNvPr id="4" name="Picture 3" descr="Circular graphic showing the four core members of health care coalitions, as well as other members of the health care system: trauma/burn centers, pediatric centers, outpatient care, federal health care, blood banks/clinical labs, and medical supply chain/pharmacy" title="Expanded Health Care Coalition Graphi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276" y="1201470"/>
            <a:ext cx="3170195" cy="312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88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/>
              <a:t>Improve Regional Coordination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 indent="-228600" fontAlgn="base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Regional Structure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Sharing of resources across jurisdictions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SzPct val="75000"/>
              <a:buFont typeface="Wingdings" panose="05000000000000000000" pitchFamily="2" charset="2"/>
              <a:buChar char="Ø"/>
            </a:pPr>
            <a:r>
              <a:rPr lang="en-US" sz="1400"/>
              <a:t>Medical </a:t>
            </a:r>
            <a:r>
              <a:rPr lang="en-US" sz="1400">
                <a:solidFill>
                  <a:schemeClr val="tx1"/>
                </a:solidFill>
              </a:rPr>
              <a:t>EMAC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Common plans, procedures, and policies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Placement of federal resources within the region </a:t>
            </a:r>
          </a:p>
          <a:p>
            <a:pPr lvl="2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1400"/>
              <a:t>Deployment of resources by state governor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57200" y="2859618"/>
            <a:ext cx="4114800" cy="855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25000"/>
              <a:buFont typeface="Arial" panose="020B0604020202020204" pitchFamily="34" charset="0"/>
              <a:buChar char="•"/>
              <a:defRPr sz="2200" kern="120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1800" kern="120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Localized centers of excellence that can provide expertise for complicated injuries/illnesses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92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/>
              <a:t>Expand Response Partners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1585413"/>
          </a:xfrm>
        </p:spPr>
        <p:txBody>
          <a:bodyPr>
            <a:noAutofit/>
          </a:bodyPr>
          <a:lstStyle/>
          <a:p>
            <a:pPr marL="228600" lvl="1" indent="-228600" fontAlgn="base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Responsive</a:t>
            </a:r>
          </a:p>
          <a:p>
            <a:pPr marL="685800" lvl="1" indent="-228600" fontAlgn="ctr">
              <a:spcBef>
                <a:spcPts val="200"/>
              </a:spcBef>
              <a:spcAft>
                <a:spcPts val="2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Expand the capacity and capabilities of health care system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SzPct val="75000"/>
              <a:buFont typeface="Wingdings" panose="05000000000000000000" pitchFamily="2" charset="2"/>
              <a:buChar char="Ø"/>
            </a:pPr>
            <a:r>
              <a:rPr lang="en-US" sz="1400"/>
              <a:t>Expand NDMS hospital membership to all hospitals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SzPct val="75000"/>
              <a:buFont typeface="Wingdings" panose="05000000000000000000" pitchFamily="2" charset="2"/>
              <a:buChar char="Ø"/>
            </a:pPr>
            <a:r>
              <a:rPr lang="en-US" sz="1400"/>
              <a:t>Hospital sponsored Disaster Medical Assistance Teams (DMAT) in each state </a:t>
            </a:r>
          </a:p>
          <a:p>
            <a:pPr lvl="3">
              <a:spcBef>
                <a:spcPts val="200"/>
              </a:spcBef>
              <a:spcAft>
                <a:spcPts val="200"/>
              </a:spcAft>
              <a:buSzPct val="75000"/>
              <a:buFont typeface="Wingdings" panose="05000000000000000000" pitchFamily="2" charset="2"/>
              <a:buChar char="v"/>
            </a:pPr>
            <a:r>
              <a:rPr lang="en-US" sz="1400"/>
              <a:t>Increases response team capacity by ~100%</a:t>
            </a:r>
          </a:p>
          <a:p>
            <a:pPr lvl="3">
              <a:spcBef>
                <a:spcPts val="200"/>
              </a:spcBef>
              <a:spcAft>
                <a:spcPts val="200"/>
              </a:spcAft>
              <a:buSzPct val="75000"/>
              <a:buFont typeface="Wingdings" panose="05000000000000000000" pitchFamily="2" charset="2"/>
              <a:buChar char="v"/>
            </a:pPr>
            <a:r>
              <a:rPr lang="en-US" sz="1400"/>
              <a:t>Increases care capability</a:t>
            </a:r>
          </a:p>
          <a:p>
            <a:pPr marL="685800" lvl="1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endParaRPr lang="en-US" sz="1400">
              <a:solidFill>
                <a:schemeClr val="tx1"/>
              </a:solidFill>
            </a:endParaRP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79400" y="2709363"/>
            <a:ext cx="4652943" cy="1687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25000"/>
              <a:buFont typeface="Arial" panose="020B0604020202020204" pitchFamily="34" charset="0"/>
              <a:buChar char="•"/>
              <a:defRPr sz="2200" kern="120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1800" kern="120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1" indent="-228600" fontAlgn="ctr">
              <a:spcBef>
                <a:spcPts val="200"/>
              </a:spcBef>
              <a:spcAft>
                <a:spcPts val="2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Using telemedicine and mobile teams to provide subject matter expertise across the system</a:t>
            </a:r>
          </a:p>
          <a:p>
            <a:pPr marL="685800" lvl="1" indent="-228600" fontAlgn="ctr">
              <a:spcBef>
                <a:spcPts val="200"/>
              </a:spcBef>
              <a:spcAft>
                <a:spcPts val="2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Engagement of EMS</a:t>
            </a:r>
          </a:p>
          <a:p>
            <a:pPr marL="685800" lvl="1" indent="-228600" fontAlgn="ctr">
              <a:spcBef>
                <a:spcPts val="200"/>
              </a:spcBef>
              <a:spcAft>
                <a:spcPts val="2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Revised engagement of VA and DoD</a:t>
            </a:r>
          </a:p>
          <a:p>
            <a:pPr lvl="2" fontAlgn="ctr">
              <a:spcBef>
                <a:spcPts val="200"/>
              </a:spcBef>
              <a:spcAft>
                <a:spcPts val="200"/>
              </a:spcAft>
              <a:buClr>
                <a:srgbClr val="203D77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1400"/>
              <a:t>VA sponsored teams, training </a:t>
            </a:r>
          </a:p>
          <a:p>
            <a:pPr marL="685800" lvl="1" indent="-228600" fontAlgn="ctr">
              <a:spcBef>
                <a:spcPts val="200"/>
              </a:spcBef>
              <a:spcAft>
                <a:spcPts val="2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Training of civilian community </a:t>
            </a:r>
          </a:p>
        </p:txBody>
      </p:sp>
    </p:spTree>
    <p:extLst>
      <p:ext uri="{BB962C8B-B14F-4D97-AF65-F5344CB8AC3E}">
        <p14:creationId xmlns:p14="http://schemas.microsoft.com/office/powerpoint/2010/main" val="3795517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/>
              <a:t>Enhance Awareness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4800600" cy="3276599"/>
          </a:xfrm>
        </p:spPr>
        <p:txBody>
          <a:bodyPr>
            <a:noAutofit/>
          </a:bodyPr>
          <a:lstStyle/>
          <a:p>
            <a:pPr marL="228600" lvl="1" indent="-228600" fontAlgn="base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Situational Awareness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Collecting and sharing information on a daily basis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Developing essential elements of information for operational decision-making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Regional and state-level operations centers to collect and analyze data</a:t>
            </a:r>
          </a:p>
          <a:p>
            <a:pPr marL="685800" lvl="1" indent="-228600" fontAlgn="ctr">
              <a:spcBef>
                <a:spcPts val="300"/>
              </a:spcBef>
              <a:spcAft>
                <a:spcPts val="300"/>
              </a:spcAft>
              <a:buClr>
                <a:srgbClr val="203D77"/>
              </a:buClr>
              <a:buSzPct val="75000"/>
            </a:pPr>
            <a:r>
              <a:rPr lang="en-US" sz="1400">
                <a:solidFill>
                  <a:schemeClr val="tx1"/>
                </a:solidFill>
              </a:rPr>
              <a:t>Using databases to assess population health demographics in affected areas to inform response</a:t>
            </a:r>
          </a:p>
        </p:txBody>
      </p:sp>
    </p:spTree>
    <p:extLst>
      <p:ext uri="{BB962C8B-B14F-4D97-AF65-F5344CB8AC3E}">
        <p14:creationId xmlns:p14="http://schemas.microsoft.com/office/powerpoint/2010/main" val="3748850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R1">
      <a:dk1>
        <a:srgbClr val="102B62"/>
      </a:dk1>
      <a:lt1>
        <a:sysClr val="window" lastClr="FFFFFF"/>
      </a:lt1>
      <a:dk2>
        <a:srgbClr val="1F497D"/>
      </a:dk2>
      <a:lt2>
        <a:srgbClr val="EEECE1"/>
      </a:lt2>
      <a:accent1>
        <a:srgbClr val="5482E1"/>
      </a:accent1>
      <a:accent2>
        <a:srgbClr val="C9C9C9"/>
      </a:accent2>
      <a:accent3>
        <a:srgbClr val="00BCB8"/>
      </a:accent3>
      <a:accent4>
        <a:srgbClr val="C15853"/>
      </a:accent4>
      <a:accent5>
        <a:srgbClr val="BACCF3"/>
      </a:accent5>
      <a:accent6>
        <a:srgbClr val="B7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6776</TotalTime>
  <Words>457</Words>
  <Application>Microsoft Office PowerPoint</Application>
  <PresentationFormat>On-screen Show (16:9)</PresentationFormat>
  <Paragraphs>78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Enhancing Medical Surge Capacity</vt:lpstr>
      <vt:lpstr>Need for a New Approach to Health Care  Emergency Preparedness and Response</vt:lpstr>
      <vt:lpstr>Existing Health Care Preparedness Activities</vt:lpstr>
      <vt:lpstr>Key Elements of a Potential Regional  Disaster Health Response System</vt:lpstr>
      <vt:lpstr>Building Regional Surge Capacity</vt:lpstr>
      <vt:lpstr>Enhance Health Care Coalitions</vt:lpstr>
      <vt:lpstr>Improve Regional Coordination</vt:lpstr>
      <vt:lpstr>Expand Response Partners</vt:lpstr>
      <vt:lpstr>Enhance Awareness</vt:lpstr>
      <vt:lpstr>Ensure Readiness to Respond</vt:lpstr>
      <vt:lpstr>Improve Federal Programs</vt:lpstr>
      <vt:lpstr>PowerPoint Presentation</vt:lpstr>
    </vt:vector>
  </TitlesOfParts>
  <Company>DHHS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Medical Surge Capacity</dc:title>
  <dc:subject>Enhancing Medical Surge Capacity</dc:subject>
  <dc:creator>HHS ASPR</dc:creator>
  <cp:lastModifiedBy>Stoen, Shawn</cp:lastModifiedBy>
  <cp:revision>434</cp:revision>
  <dcterms:created xsi:type="dcterms:W3CDTF">2018-01-29T20:56:18Z</dcterms:created>
  <dcterms:modified xsi:type="dcterms:W3CDTF">2018-06-19T22:36:45Z</dcterms:modified>
</cp:coreProperties>
</file>