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304" r:id="rId11"/>
    <p:sldId id="306" r:id="rId12"/>
    <p:sldId id="305" r:id="rId13"/>
    <p:sldId id="265" r:id="rId14"/>
    <p:sldId id="266" r:id="rId15"/>
    <p:sldId id="312" r:id="rId16"/>
    <p:sldId id="267" r:id="rId17"/>
    <p:sldId id="320" r:id="rId18"/>
    <p:sldId id="331" r:id="rId19"/>
    <p:sldId id="332" r:id="rId20"/>
    <p:sldId id="333" r:id="rId21"/>
    <p:sldId id="334" r:id="rId22"/>
    <p:sldId id="335" r:id="rId23"/>
    <p:sldId id="278" r:id="rId24"/>
    <p:sldId id="324" r:id="rId25"/>
    <p:sldId id="268" r:id="rId26"/>
    <p:sldId id="316" r:id="rId27"/>
    <p:sldId id="279" r:id="rId28"/>
    <p:sldId id="336" r:id="rId29"/>
    <p:sldId id="337" r:id="rId30"/>
    <p:sldId id="338" r:id="rId31"/>
    <p:sldId id="280" r:id="rId32"/>
    <p:sldId id="283" r:id="rId33"/>
    <p:sldId id="286" r:id="rId34"/>
    <p:sldId id="321" r:id="rId35"/>
    <p:sldId id="322" r:id="rId36"/>
    <p:sldId id="327" r:id="rId37"/>
    <p:sldId id="323" r:id="rId38"/>
    <p:sldId id="289" r:id="rId39"/>
    <p:sldId id="290" r:id="rId40"/>
    <p:sldId id="291" r:id="rId41"/>
    <p:sldId id="292" r:id="rId42"/>
    <p:sldId id="340" r:id="rId43"/>
    <p:sldId id="297"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472" autoAdjust="0"/>
  </p:normalViewPr>
  <p:slideViewPr>
    <p:cSldViewPr snapToGrid="0">
      <p:cViewPr varScale="1">
        <p:scale>
          <a:sx n="60" d="100"/>
          <a:sy n="60" d="100"/>
        </p:scale>
        <p:origin x="40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739516-90D6-478F-BB40-276C4572DAC3}"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65C3AC60-1E18-446E-8D69-67593848656C}">
      <dgm:prSet/>
      <dgm:spPr/>
      <dgm:t>
        <a:bodyPr/>
        <a:lstStyle/>
        <a:p>
          <a:r>
            <a:rPr lang="en-US"/>
            <a:t>People who access communication differently:</a:t>
          </a:r>
        </a:p>
      </dgm:t>
    </dgm:pt>
    <dgm:pt modelId="{ACF11D9F-C7DD-4811-9667-226D092453FD}" type="parTrans" cxnId="{5A76ACF7-0DF1-4CE7-8DED-CB7A51929776}">
      <dgm:prSet/>
      <dgm:spPr/>
      <dgm:t>
        <a:bodyPr/>
        <a:lstStyle/>
        <a:p>
          <a:endParaRPr lang="en-US"/>
        </a:p>
      </dgm:t>
    </dgm:pt>
    <dgm:pt modelId="{FA49C24E-774D-40CA-B5DA-98DCBB63C352}" type="sibTrans" cxnId="{5A76ACF7-0DF1-4CE7-8DED-CB7A51929776}">
      <dgm:prSet/>
      <dgm:spPr/>
      <dgm:t>
        <a:bodyPr/>
        <a:lstStyle/>
        <a:p>
          <a:endParaRPr lang="en-US"/>
        </a:p>
      </dgm:t>
    </dgm:pt>
    <dgm:pt modelId="{99BECADA-59D3-410C-98A2-01552A25B55C}">
      <dgm:prSet/>
      <dgm:spPr/>
      <dgm:t>
        <a:bodyPr/>
        <a:lstStyle/>
        <a:p>
          <a:r>
            <a:rPr lang="en-US"/>
            <a:t>See</a:t>
          </a:r>
        </a:p>
      </dgm:t>
    </dgm:pt>
    <dgm:pt modelId="{C8324F13-6F51-44B1-8010-D8FCCFE2C37F}" type="parTrans" cxnId="{D3F52EFE-C3E9-4ED4-A879-8E7F5F080A78}">
      <dgm:prSet/>
      <dgm:spPr/>
      <dgm:t>
        <a:bodyPr/>
        <a:lstStyle/>
        <a:p>
          <a:endParaRPr lang="en-US"/>
        </a:p>
      </dgm:t>
    </dgm:pt>
    <dgm:pt modelId="{16EA08E3-E94D-4E95-9A33-F58EB0612788}" type="sibTrans" cxnId="{D3F52EFE-C3E9-4ED4-A879-8E7F5F080A78}">
      <dgm:prSet/>
      <dgm:spPr/>
      <dgm:t>
        <a:bodyPr/>
        <a:lstStyle/>
        <a:p>
          <a:endParaRPr lang="en-US"/>
        </a:p>
      </dgm:t>
    </dgm:pt>
    <dgm:pt modelId="{456BFB76-D199-4156-B952-C9D332F74771}">
      <dgm:prSet/>
      <dgm:spPr/>
      <dgm:t>
        <a:bodyPr/>
        <a:lstStyle/>
        <a:p>
          <a:r>
            <a:rPr lang="en-US"/>
            <a:t>Hear</a:t>
          </a:r>
        </a:p>
      </dgm:t>
    </dgm:pt>
    <dgm:pt modelId="{9F5FFA56-9ED2-4FA9-8678-954B1AD3AC10}" type="parTrans" cxnId="{7B982815-9974-4BB1-ABDB-F70D3265575F}">
      <dgm:prSet/>
      <dgm:spPr/>
      <dgm:t>
        <a:bodyPr/>
        <a:lstStyle/>
        <a:p>
          <a:endParaRPr lang="en-US"/>
        </a:p>
      </dgm:t>
    </dgm:pt>
    <dgm:pt modelId="{F8406D07-9763-42C3-B873-40DE09E8546D}" type="sibTrans" cxnId="{7B982815-9974-4BB1-ABDB-F70D3265575F}">
      <dgm:prSet/>
      <dgm:spPr/>
      <dgm:t>
        <a:bodyPr/>
        <a:lstStyle/>
        <a:p>
          <a:endParaRPr lang="en-US"/>
        </a:p>
      </dgm:t>
    </dgm:pt>
    <dgm:pt modelId="{66F2A05C-76F1-4DAA-93B9-3951890EC717}">
      <dgm:prSet/>
      <dgm:spPr/>
      <dgm:t>
        <a:bodyPr/>
        <a:lstStyle/>
        <a:p>
          <a:r>
            <a:rPr lang="en-US"/>
            <a:t>Speak</a:t>
          </a:r>
        </a:p>
      </dgm:t>
    </dgm:pt>
    <dgm:pt modelId="{4B35E3B7-55C9-4D74-82CE-1E60B83694A2}" type="parTrans" cxnId="{D63848B6-415D-4E62-B1BF-E1CFB6E72CB6}">
      <dgm:prSet/>
      <dgm:spPr/>
      <dgm:t>
        <a:bodyPr/>
        <a:lstStyle/>
        <a:p>
          <a:endParaRPr lang="en-US"/>
        </a:p>
      </dgm:t>
    </dgm:pt>
    <dgm:pt modelId="{37AF8317-CD76-449C-A94E-6AC72BAA4A2A}" type="sibTrans" cxnId="{D63848B6-415D-4E62-B1BF-E1CFB6E72CB6}">
      <dgm:prSet/>
      <dgm:spPr/>
      <dgm:t>
        <a:bodyPr/>
        <a:lstStyle/>
        <a:p>
          <a:endParaRPr lang="en-US"/>
        </a:p>
      </dgm:t>
    </dgm:pt>
    <dgm:pt modelId="{030C161D-4A28-4C91-A572-8C5A552FD658}">
      <dgm:prSet/>
      <dgm:spPr/>
      <dgm:t>
        <a:bodyPr/>
        <a:lstStyle/>
        <a:p>
          <a:r>
            <a:rPr lang="en-US"/>
            <a:t>Move</a:t>
          </a:r>
        </a:p>
      </dgm:t>
    </dgm:pt>
    <dgm:pt modelId="{69E8EFC3-82B4-4242-BBF3-BB397A33E8D7}" type="parTrans" cxnId="{E56BF847-D621-49C1-8DAA-BC15DABFA1A2}">
      <dgm:prSet/>
      <dgm:spPr/>
      <dgm:t>
        <a:bodyPr/>
        <a:lstStyle/>
        <a:p>
          <a:endParaRPr lang="en-US"/>
        </a:p>
      </dgm:t>
    </dgm:pt>
    <dgm:pt modelId="{94A25ADD-B736-4402-B1FB-73001AECBD6D}" type="sibTrans" cxnId="{E56BF847-D621-49C1-8DAA-BC15DABFA1A2}">
      <dgm:prSet/>
      <dgm:spPr/>
      <dgm:t>
        <a:bodyPr/>
        <a:lstStyle/>
        <a:p>
          <a:endParaRPr lang="en-US"/>
        </a:p>
      </dgm:t>
    </dgm:pt>
    <dgm:pt modelId="{793B4FA3-298A-4625-BE8D-0637AAA4CDE0}">
      <dgm:prSet/>
      <dgm:spPr/>
      <dgm:t>
        <a:bodyPr/>
        <a:lstStyle/>
        <a:p>
          <a:r>
            <a:rPr lang="en-US"/>
            <a:t>Read</a:t>
          </a:r>
        </a:p>
      </dgm:t>
    </dgm:pt>
    <dgm:pt modelId="{EE9FAB29-6616-4AB1-A3EB-D80A24298CCD}" type="parTrans" cxnId="{CBAEB694-FFE5-42F4-8EB0-1DCD65308351}">
      <dgm:prSet/>
      <dgm:spPr/>
      <dgm:t>
        <a:bodyPr/>
        <a:lstStyle/>
        <a:p>
          <a:endParaRPr lang="en-US"/>
        </a:p>
      </dgm:t>
    </dgm:pt>
    <dgm:pt modelId="{19C3463C-5345-41DA-94BA-8AECE445E9AC}" type="sibTrans" cxnId="{CBAEB694-FFE5-42F4-8EB0-1DCD65308351}">
      <dgm:prSet/>
      <dgm:spPr/>
      <dgm:t>
        <a:bodyPr/>
        <a:lstStyle/>
        <a:p>
          <a:endParaRPr lang="en-US"/>
        </a:p>
      </dgm:t>
    </dgm:pt>
    <dgm:pt modelId="{E6020AB1-39B0-4E87-AD85-AE2D99C451A9}">
      <dgm:prSet/>
      <dgm:spPr/>
      <dgm:t>
        <a:bodyPr/>
        <a:lstStyle/>
        <a:p>
          <a:r>
            <a:rPr lang="en-US"/>
            <a:t>Learn</a:t>
          </a:r>
        </a:p>
      </dgm:t>
    </dgm:pt>
    <dgm:pt modelId="{7ECC5D2E-08CF-4440-BDF1-D9F3E50241E2}" type="parTrans" cxnId="{A583B4D8-550D-49C6-8BFF-3FEFD0EA2793}">
      <dgm:prSet/>
      <dgm:spPr/>
      <dgm:t>
        <a:bodyPr/>
        <a:lstStyle/>
        <a:p>
          <a:endParaRPr lang="en-US"/>
        </a:p>
      </dgm:t>
    </dgm:pt>
    <dgm:pt modelId="{4656EC3C-4F79-4C0A-993E-684E990CBBE4}" type="sibTrans" cxnId="{A583B4D8-550D-49C6-8BFF-3FEFD0EA2793}">
      <dgm:prSet/>
      <dgm:spPr/>
      <dgm:t>
        <a:bodyPr/>
        <a:lstStyle/>
        <a:p>
          <a:endParaRPr lang="en-US"/>
        </a:p>
      </dgm:t>
    </dgm:pt>
    <dgm:pt modelId="{66BB94EA-EE94-42B8-96B1-AF63B26C6566}">
      <dgm:prSet/>
      <dgm:spPr/>
      <dgm:t>
        <a:bodyPr/>
        <a:lstStyle/>
        <a:p>
          <a:r>
            <a:rPr lang="en-US"/>
            <a:t>Remember</a:t>
          </a:r>
        </a:p>
      </dgm:t>
    </dgm:pt>
    <dgm:pt modelId="{50B2DF31-0D1C-4396-9B23-FAB84B735BF4}" type="parTrans" cxnId="{72D0A561-78EB-4D68-8353-266300BD94D3}">
      <dgm:prSet/>
      <dgm:spPr/>
      <dgm:t>
        <a:bodyPr/>
        <a:lstStyle/>
        <a:p>
          <a:endParaRPr lang="en-US"/>
        </a:p>
      </dgm:t>
    </dgm:pt>
    <dgm:pt modelId="{263D7AAA-10B5-495C-9A71-D549CBB6A818}" type="sibTrans" cxnId="{72D0A561-78EB-4D68-8353-266300BD94D3}">
      <dgm:prSet/>
      <dgm:spPr/>
      <dgm:t>
        <a:bodyPr/>
        <a:lstStyle/>
        <a:p>
          <a:endParaRPr lang="en-US"/>
        </a:p>
      </dgm:t>
    </dgm:pt>
    <dgm:pt modelId="{1DE9FF30-F1FB-421F-ABC9-447EA8255199}">
      <dgm:prSet/>
      <dgm:spPr/>
      <dgm:t>
        <a:bodyPr/>
        <a:lstStyle/>
        <a:p>
          <a:r>
            <a:rPr lang="en-US"/>
            <a:t>Understand</a:t>
          </a:r>
        </a:p>
      </dgm:t>
    </dgm:pt>
    <dgm:pt modelId="{3FEB6843-1297-46A7-BD76-13C387B2D3DE}" type="parTrans" cxnId="{43FB032B-09A2-4C1F-A429-37A8D76F2C22}">
      <dgm:prSet/>
      <dgm:spPr/>
      <dgm:t>
        <a:bodyPr/>
        <a:lstStyle/>
        <a:p>
          <a:endParaRPr lang="en-US"/>
        </a:p>
      </dgm:t>
    </dgm:pt>
    <dgm:pt modelId="{74DDBA5A-DCD7-4644-B174-3B98B58408F0}" type="sibTrans" cxnId="{43FB032B-09A2-4C1F-A429-37A8D76F2C22}">
      <dgm:prSet/>
      <dgm:spPr/>
      <dgm:t>
        <a:bodyPr/>
        <a:lstStyle/>
        <a:p>
          <a:endParaRPr lang="en-US"/>
        </a:p>
      </dgm:t>
    </dgm:pt>
    <dgm:pt modelId="{3A60B5EC-FFE0-44D0-91FA-678935194130}" type="pres">
      <dgm:prSet presAssocID="{CC739516-90D6-478F-BB40-276C4572DAC3}" presName="Name0" presStyleCnt="0">
        <dgm:presLayoutVars>
          <dgm:dir/>
          <dgm:animLvl val="lvl"/>
          <dgm:resizeHandles val="exact"/>
        </dgm:presLayoutVars>
      </dgm:prSet>
      <dgm:spPr/>
    </dgm:pt>
    <dgm:pt modelId="{E4F96E43-A883-45E2-90AC-A6400DA31D9E}" type="pres">
      <dgm:prSet presAssocID="{65C3AC60-1E18-446E-8D69-67593848656C}" presName="linNode" presStyleCnt="0"/>
      <dgm:spPr/>
    </dgm:pt>
    <dgm:pt modelId="{BAAB0A90-FD23-4268-B643-1EF266AD55D8}" type="pres">
      <dgm:prSet presAssocID="{65C3AC60-1E18-446E-8D69-67593848656C}" presName="parentText" presStyleLbl="node1" presStyleIdx="0" presStyleCnt="1">
        <dgm:presLayoutVars>
          <dgm:chMax val="1"/>
          <dgm:bulletEnabled val="1"/>
        </dgm:presLayoutVars>
      </dgm:prSet>
      <dgm:spPr/>
    </dgm:pt>
    <dgm:pt modelId="{55F17CA5-A75D-4340-B5D1-5805EE2B9A68}" type="pres">
      <dgm:prSet presAssocID="{65C3AC60-1E18-446E-8D69-67593848656C}" presName="descendantText" presStyleLbl="alignAccFollowNode1" presStyleIdx="0" presStyleCnt="1">
        <dgm:presLayoutVars>
          <dgm:bulletEnabled val="1"/>
        </dgm:presLayoutVars>
      </dgm:prSet>
      <dgm:spPr/>
    </dgm:pt>
  </dgm:ptLst>
  <dgm:cxnLst>
    <dgm:cxn modelId="{7B982815-9974-4BB1-ABDB-F70D3265575F}" srcId="{65C3AC60-1E18-446E-8D69-67593848656C}" destId="{456BFB76-D199-4156-B952-C9D332F74771}" srcOrd="1" destOrd="0" parTransId="{9F5FFA56-9ED2-4FA9-8678-954B1AD3AC10}" sibTransId="{F8406D07-9763-42C3-B873-40DE09E8546D}"/>
    <dgm:cxn modelId="{957EBB1E-7AB2-4329-973F-808C4E7114B7}" type="presOf" srcId="{65C3AC60-1E18-446E-8D69-67593848656C}" destId="{BAAB0A90-FD23-4268-B643-1EF266AD55D8}" srcOrd="0" destOrd="0" presId="urn:microsoft.com/office/officeart/2005/8/layout/vList5"/>
    <dgm:cxn modelId="{84360321-CDA8-4E70-9945-3AF387E01220}" type="presOf" srcId="{E6020AB1-39B0-4E87-AD85-AE2D99C451A9}" destId="{55F17CA5-A75D-4340-B5D1-5805EE2B9A68}" srcOrd="0" destOrd="5" presId="urn:microsoft.com/office/officeart/2005/8/layout/vList5"/>
    <dgm:cxn modelId="{43FB032B-09A2-4C1F-A429-37A8D76F2C22}" srcId="{65C3AC60-1E18-446E-8D69-67593848656C}" destId="{1DE9FF30-F1FB-421F-ABC9-447EA8255199}" srcOrd="7" destOrd="0" parTransId="{3FEB6843-1297-46A7-BD76-13C387B2D3DE}" sibTransId="{74DDBA5A-DCD7-4644-B174-3B98B58408F0}"/>
    <dgm:cxn modelId="{EE332C2C-D265-4407-A7B3-180BE9C51999}" type="presOf" srcId="{1DE9FF30-F1FB-421F-ABC9-447EA8255199}" destId="{55F17CA5-A75D-4340-B5D1-5805EE2B9A68}" srcOrd="0" destOrd="7" presId="urn:microsoft.com/office/officeart/2005/8/layout/vList5"/>
    <dgm:cxn modelId="{B951F02E-4A5A-48A8-85EB-2492E2383E6E}" type="presOf" srcId="{CC739516-90D6-478F-BB40-276C4572DAC3}" destId="{3A60B5EC-FFE0-44D0-91FA-678935194130}" srcOrd="0" destOrd="0" presId="urn:microsoft.com/office/officeart/2005/8/layout/vList5"/>
    <dgm:cxn modelId="{28F29060-4C05-4232-96B0-C483AABBDD2A}" type="presOf" srcId="{793B4FA3-298A-4625-BE8D-0637AAA4CDE0}" destId="{55F17CA5-A75D-4340-B5D1-5805EE2B9A68}" srcOrd="0" destOrd="4" presId="urn:microsoft.com/office/officeart/2005/8/layout/vList5"/>
    <dgm:cxn modelId="{72D0A561-78EB-4D68-8353-266300BD94D3}" srcId="{65C3AC60-1E18-446E-8D69-67593848656C}" destId="{66BB94EA-EE94-42B8-96B1-AF63B26C6566}" srcOrd="6" destOrd="0" parTransId="{50B2DF31-0D1C-4396-9B23-FAB84B735BF4}" sibTransId="{263D7AAA-10B5-495C-9A71-D549CBB6A818}"/>
    <dgm:cxn modelId="{64A94167-2C1A-4165-9AF9-39B33961D568}" type="presOf" srcId="{456BFB76-D199-4156-B952-C9D332F74771}" destId="{55F17CA5-A75D-4340-B5D1-5805EE2B9A68}" srcOrd="0" destOrd="1" presId="urn:microsoft.com/office/officeart/2005/8/layout/vList5"/>
    <dgm:cxn modelId="{E56BF847-D621-49C1-8DAA-BC15DABFA1A2}" srcId="{65C3AC60-1E18-446E-8D69-67593848656C}" destId="{030C161D-4A28-4C91-A572-8C5A552FD658}" srcOrd="3" destOrd="0" parTransId="{69E8EFC3-82B4-4242-BBF3-BB397A33E8D7}" sibTransId="{94A25ADD-B736-4402-B1FB-73001AECBD6D}"/>
    <dgm:cxn modelId="{1BABDD6D-B154-4322-9E92-B391C7B1FC73}" type="presOf" srcId="{99BECADA-59D3-410C-98A2-01552A25B55C}" destId="{55F17CA5-A75D-4340-B5D1-5805EE2B9A68}" srcOrd="0" destOrd="0" presId="urn:microsoft.com/office/officeart/2005/8/layout/vList5"/>
    <dgm:cxn modelId="{E2E5304E-6B6B-4059-A5C9-F5D9B0C39D6E}" type="presOf" srcId="{66F2A05C-76F1-4DAA-93B9-3951890EC717}" destId="{55F17CA5-A75D-4340-B5D1-5805EE2B9A68}" srcOrd="0" destOrd="2" presId="urn:microsoft.com/office/officeart/2005/8/layout/vList5"/>
    <dgm:cxn modelId="{B97F3052-6CD3-4182-9449-30C5DF268FE4}" type="presOf" srcId="{66BB94EA-EE94-42B8-96B1-AF63B26C6566}" destId="{55F17CA5-A75D-4340-B5D1-5805EE2B9A68}" srcOrd="0" destOrd="6" presId="urn:microsoft.com/office/officeart/2005/8/layout/vList5"/>
    <dgm:cxn modelId="{CBAEB694-FFE5-42F4-8EB0-1DCD65308351}" srcId="{65C3AC60-1E18-446E-8D69-67593848656C}" destId="{793B4FA3-298A-4625-BE8D-0637AAA4CDE0}" srcOrd="4" destOrd="0" parTransId="{EE9FAB29-6616-4AB1-A3EB-D80A24298CCD}" sibTransId="{19C3463C-5345-41DA-94BA-8AECE445E9AC}"/>
    <dgm:cxn modelId="{B7010FB1-2880-4C83-9325-F5E939C28392}" type="presOf" srcId="{030C161D-4A28-4C91-A572-8C5A552FD658}" destId="{55F17CA5-A75D-4340-B5D1-5805EE2B9A68}" srcOrd="0" destOrd="3" presId="urn:microsoft.com/office/officeart/2005/8/layout/vList5"/>
    <dgm:cxn modelId="{D63848B6-415D-4E62-B1BF-E1CFB6E72CB6}" srcId="{65C3AC60-1E18-446E-8D69-67593848656C}" destId="{66F2A05C-76F1-4DAA-93B9-3951890EC717}" srcOrd="2" destOrd="0" parTransId="{4B35E3B7-55C9-4D74-82CE-1E60B83694A2}" sibTransId="{37AF8317-CD76-449C-A94E-6AC72BAA4A2A}"/>
    <dgm:cxn modelId="{A583B4D8-550D-49C6-8BFF-3FEFD0EA2793}" srcId="{65C3AC60-1E18-446E-8D69-67593848656C}" destId="{E6020AB1-39B0-4E87-AD85-AE2D99C451A9}" srcOrd="5" destOrd="0" parTransId="{7ECC5D2E-08CF-4440-BDF1-D9F3E50241E2}" sibTransId="{4656EC3C-4F79-4C0A-993E-684E990CBBE4}"/>
    <dgm:cxn modelId="{5A76ACF7-0DF1-4CE7-8DED-CB7A51929776}" srcId="{CC739516-90D6-478F-BB40-276C4572DAC3}" destId="{65C3AC60-1E18-446E-8D69-67593848656C}" srcOrd="0" destOrd="0" parTransId="{ACF11D9F-C7DD-4811-9667-226D092453FD}" sibTransId="{FA49C24E-774D-40CA-B5DA-98DCBB63C352}"/>
    <dgm:cxn modelId="{D3F52EFE-C3E9-4ED4-A879-8E7F5F080A78}" srcId="{65C3AC60-1E18-446E-8D69-67593848656C}" destId="{99BECADA-59D3-410C-98A2-01552A25B55C}" srcOrd="0" destOrd="0" parTransId="{C8324F13-6F51-44B1-8010-D8FCCFE2C37F}" sibTransId="{16EA08E3-E94D-4E95-9A33-F58EB0612788}"/>
    <dgm:cxn modelId="{8CE4A294-9C85-421F-BA1C-3DB955DAD7BB}" type="presParOf" srcId="{3A60B5EC-FFE0-44D0-91FA-678935194130}" destId="{E4F96E43-A883-45E2-90AC-A6400DA31D9E}" srcOrd="0" destOrd="0" presId="urn:microsoft.com/office/officeart/2005/8/layout/vList5"/>
    <dgm:cxn modelId="{A4F4AC4F-796E-47CE-82EB-23B064427421}" type="presParOf" srcId="{E4F96E43-A883-45E2-90AC-A6400DA31D9E}" destId="{BAAB0A90-FD23-4268-B643-1EF266AD55D8}" srcOrd="0" destOrd="0" presId="urn:microsoft.com/office/officeart/2005/8/layout/vList5"/>
    <dgm:cxn modelId="{DDC11AF8-26B2-43C2-A80B-DC5A9E72A81E}" type="presParOf" srcId="{E4F96E43-A883-45E2-90AC-A6400DA31D9E}" destId="{55F17CA5-A75D-4340-B5D1-5805EE2B9A6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0017CE-BEFE-476F-9195-F179E6228E15}" type="doc">
      <dgm:prSet loTypeId="urn:microsoft.com/office/officeart/2005/8/layout/default" loCatId="list" qsTypeId="urn:microsoft.com/office/officeart/2005/8/quickstyle/simple5" qsCatId="simple" csTypeId="urn:microsoft.com/office/officeart/2005/8/colors/accent1_2" csCatId="accent1"/>
      <dgm:spPr/>
      <dgm:t>
        <a:bodyPr/>
        <a:lstStyle/>
        <a:p>
          <a:endParaRPr lang="en-US"/>
        </a:p>
      </dgm:t>
    </dgm:pt>
    <dgm:pt modelId="{4E2CC1F2-3D95-4103-8D54-73F351087809}">
      <dgm:prSet/>
      <dgm:spPr/>
      <dgm:t>
        <a:bodyPr/>
        <a:lstStyle/>
        <a:p>
          <a:r>
            <a:rPr lang="en-US"/>
            <a:t>Staging</a:t>
          </a:r>
        </a:p>
      </dgm:t>
    </dgm:pt>
    <dgm:pt modelId="{E9733622-E6F9-46EE-AFE3-9477DD079BBB}" type="parTrans" cxnId="{825F6139-229A-4CAD-BD59-AD462336C1D8}">
      <dgm:prSet/>
      <dgm:spPr/>
      <dgm:t>
        <a:bodyPr/>
        <a:lstStyle/>
        <a:p>
          <a:endParaRPr lang="en-US"/>
        </a:p>
      </dgm:t>
    </dgm:pt>
    <dgm:pt modelId="{C187F95D-20A7-4084-A8A2-34C3208FAA27}" type="sibTrans" cxnId="{825F6139-229A-4CAD-BD59-AD462336C1D8}">
      <dgm:prSet/>
      <dgm:spPr/>
      <dgm:t>
        <a:bodyPr/>
        <a:lstStyle/>
        <a:p>
          <a:endParaRPr lang="en-US"/>
        </a:p>
      </dgm:t>
    </dgm:pt>
    <dgm:pt modelId="{0602384A-3F02-4472-804B-3E02E7C0BC9C}">
      <dgm:prSet/>
      <dgm:spPr/>
      <dgm:t>
        <a:bodyPr/>
        <a:lstStyle/>
        <a:p>
          <a:r>
            <a:rPr lang="en-US"/>
            <a:t>Embarkation points</a:t>
          </a:r>
        </a:p>
      </dgm:t>
    </dgm:pt>
    <dgm:pt modelId="{109D5C18-F915-4A97-A6BC-1A3070793C31}" type="parTrans" cxnId="{E1EE7FCD-E141-4440-B1F6-3C18990DC57E}">
      <dgm:prSet/>
      <dgm:spPr/>
      <dgm:t>
        <a:bodyPr/>
        <a:lstStyle/>
        <a:p>
          <a:endParaRPr lang="en-US"/>
        </a:p>
      </dgm:t>
    </dgm:pt>
    <dgm:pt modelId="{9BA17FD6-C8A3-437D-8EBD-C3124165FF39}" type="sibTrans" cxnId="{E1EE7FCD-E141-4440-B1F6-3C18990DC57E}">
      <dgm:prSet/>
      <dgm:spPr/>
      <dgm:t>
        <a:bodyPr/>
        <a:lstStyle/>
        <a:p>
          <a:endParaRPr lang="en-US"/>
        </a:p>
      </dgm:t>
    </dgm:pt>
    <dgm:pt modelId="{0A8110AD-6E30-429B-932E-6876B9091B9A}">
      <dgm:prSet/>
      <dgm:spPr/>
      <dgm:t>
        <a:bodyPr/>
        <a:lstStyle/>
        <a:p>
          <a:r>
            <a:rPr lang="en-US"/>
            <a:t>Evacuee locations</a:t>
          </a:r>
        </a:p>
      </dgm:t>
    </dgm:pt>
    <dgm:pt modelId="{A2222428-9133-4BA9-AA88-842CD81C7312}" type="parTrans" cxnId="{7261F5A6-9F0E-47B3-AD5A-B6535B7DF53B}">
      <dgm:prSet/>
      <dgm:spPr/>
      <dgm:t>
        <a:bodyPr/>
        <a:lstStyle/>
        <a:p>
          <a:endParaRPr lang="en-US"/>
        </a:p>
      </dgm:t>
    </dgm:pt>
    <dgm:pt modelId="{947B6DE1-2B77-4E73-82C1-937B7317FB46}" type="sibTrans" cxnId="{7261F5A6-9F0E-47B3-AD5A-B6535B7DF53B}">
      <dgm:prSet/>
      <dgm:spPr/>
      <dgm:t>
        <a:bodyPr/>
        <a:lstStyle/>
        <a:p>
          <a:endParaRPr lang="en-US"/>
        </a:p>
      </dgm:t>
    </dgm:pt>
    <dgm:pt modelId="{9A9217FC-C325-445A-B935-43FA1EAA57F2}">
      <dgm:prSet/>
      <dgm:spPr/>
      <dgm:t>
        <a:bodyPr/>
        <a:lstStyle/>
        <a:p>
          <a:r>
            <a:rPr lang="en-US"/>
            <a:t>Care en route</a:t>
          </a:r>
        </a:p>
      </dgm:t>
    </dgm:pt>
    <dgm:pt modelId="{8543D86C-6EAC-49E5-8749-2F686C8527A1}" type="parTrans" cxnId="{DD436C9D-21F1-437F-A345-5CA85536CB8E}">
      <dgm:prSet/>
      <dgm:spPr/>
      <dgm:t>
        <a:bodyPr/>
        <a:lstStyle/>
        <a:p>
          <a:endParaRPr lang="en-US"/>
        </a:p>
      </dgm:t>
    </dgm:pt>
    <dgm:pt modelId="{05ADF350-19F8-4E82-9639-33A7A69EBF55}" type="sibTrans" cxnId="{DD436C9D-21F1-437F-A345-5CA85536CB8E}">
      <dgm:prSet/>
      <dgm:spPr/>
      <dgm:t>
        <a:bodyPr/>
        <a:lstStyle/>
        <a:p>
          <a:endParaRPr lang="en-US"/>
        </a:p>
      </dgm:t>
    </dgm:pt>
    <dgm:pt modelId="{3810C390-80E5-48D0-BAE7-903A2C3E767C}">
      <dgm:prSet/>
      <dgm:spPr/>
      <dgm:t>
        <a:bodyPr/>
        <a:lstStyle/>
        <a:p>
          <a:r>
            <a:rPr lang="en-US"/>
            <a:t>Documentation of evacuees</a:t>
          </a:r>
        </a:p>
      </dgm:t>
    </dgm:pt>
    <dgm:pt modelId="{0D57E134-EAC9-4C72-901A-DEA657A5CBFD}" type="parTrans" cxnId="{8800593D-7D93-4480-BBC8-9056376506C7}">
      <dgm:prSet/>
      <dgm:spPr/>
      <dgm:t>
        <a:bodyPr/>
        <a:lstStyle/>
        <a:p>
          <a:endParaRPr lang="en-US"/>
        </a:p>
      </dgm:t>
    </dgm:pt>
    <dgm:pt modelId="{8D6E7B75-BB6F-4094-AA02-0C1ADF61D71B}" type="sibTrans" cxnId="{8800593D-7D93-4480-BBC8-9056376506C7}">
      <dgm:prSet/>
      <dgm:spPr/>
      <dgm:t>
        <a:bodyPr/>
        <a:lstStyle/>
        <a:p>
          <a:endParaRPr lang="en-US"/>
        </a:p>
      </dgm:t>
    </dgm:pt>
    <dgm:pt modelId="{352F0118-B376-4300-A88C-99650E585CCF}">
      <dgm:prSet/>
      <dgm:spPr/>
      <dgm:t>
        <a:bodyPr/>
        <a:lstStyle/>
        <a:p>
          <a:r>
            <a:rPr lang="en-US"/>
            <a:t>Procedures for those who do not want to provide information</a:t>
          </a:r>
        </a:p>
      </dgm:t>
    </dgm:pt>
    <dgm:pt modelId="{8F60069B-B4C8-4C41-89D9-58308A400007}" type="parTrans" cxnId="{A58405C6-CA79-476E-971A-C83541EF9EAB}">
      <dgm:prSet/>
      <dgm:spPr/>
      <dgm:t>
        <a:bodyPr/>
        <a:lstStyle/>
        <a:p>
          <a:endParaRPr lang="en-US"/>
        </a:p>
      </dgm:t>
    </dgm:pt>
    <dgm:pt modelId="{851F9DDD-0255-4E01-AB5C-36B1D2C9500F}" type="sibTrans" cxnId="{A58405C6-CA79-476E-971A-C83541EF9EAB}">
      <dgm:prSet/>
      <dgm:spPr/>
      <dgm:t>
        <a:bodyPr/>
        <a:lstStyle/>
        <a:p>
          <a:endParaRPr lang="en-US"/>
        </a:p>
      </dgm:t>
    </dgm:pt>
    <dgm:pt modelId="{407D1D82-9AB7-43F4-ACDE-F3DD66827DF3}" type="pres">
      <dgm:prSet presAssocID="{A20017CE-BEFE-476F-9195-F179E6228E15}" presName="diagram" presStyleCnt="0">
        <dgm:presLayoutVars>
          <dgm:dir/>
          <dgm:resizeHandles val="exact"/>
        </dgm:presLayoutVars>
      </dgm:prSet>
      <dgm:spPr/>
    </dgm:pt>
    <dgm:pt modelId="{643E4D2B-DB99-45EC-873E-E05F8B24C076}" type="pres">
      <dgm:prSet presAssocID="{4E2CC1F2-3D95-4103-8D54-73F351087809}" presName="node" presStyleLbl="node1" presStyleIdx="0" presStyleCnt="6">
        <dgm:presLayoutVars>
          <dgm:bulletEnabled val="1"/>
        </dgm:presLayoutVars>
      </dgm:prSet>
      <dgm:spPr/>
    </dgm:pt>
    <dgm:pt modelId="{41DDE4B3-A684-4E3D-A829-3B115928229B}" type="pres">
      <dgm:prSet presAssocID="{C187F95D-20A7-4084-A8A2-34C3208FAA27}" presName="sibTrans" presStyleCnt="0"/>
      <dgm:spPr/>
    </dgm:pt>
    <dgm:pt modelId="{1D894D04-2630-4591-825B-2AA0B7B8B188}" type="pres">
      <dgm:prSet presAssocID="{0602384A-3F02-4472-804B-3E02E7C0BC9C}" presName="node" presStyleLbl="node1" presStyleIdx="1" presStyleCnt="6">
        <dgm:presLayoutVars>
          <dgm:bulletEnabled val="1"/>
        </dgm:presLayoutVars>
      </dgm:prSet>
      <dgm:spPr/>
    </dgm:pt>
    <dgm:pt modelId="{5875C1C8-9CEC-4F5A-B1A6-1C62E94C91C1}" type="pres">
      <dgm:prSet presAssocID="{9BA17FD6-C8A3-437D-8EBD-C3124165FF39}" presName="sibTrans" presStyleCnt="0"/>
      <dgm:spPr/>
    </dgm:pt>
    <dgm:pt modelId="{CACD9668-B66C-4B8E-A810-3EC2DE64F511}" type="pres">
      <dgm:prSet presAssocID="{0A8110AD-6E30-429B-932E-6876B9091B9A}" presName="node" presStyleLbl="node1" presStyleIdx="2" presStyleCnt="6">
        <dgm:presLayoutVars>
          <dgm:bulletEnabled val="1"/>
        </dgm:presLayoutVars>
      </dgm:prSet>
      <dgm:spPr/>
    </dgm:pt>
    <dgm:pt modelId="{3F930193-0E15-406D-984B-D5D0A773216A}" type="pres">
      <dgm:prSet presAssocID="{947B6DE1-2B77-4E73-82C1-937B7317FB46}" presName="sibTrans" presStyleCnt="0"/>
      <dgm:spPr/>
    </dgm:pt>
    <dgm:pt modelId="{07DAB19A-5234-4F6D-BF17-EEC307F9DC15}" type="pres">
      <dgm:prSet presAssocID="{9A9217FC-C325-445A-B935-43FA1EAA57F2}" presName="node" presStyleLbl="node1" presStyleIdx="3" presStyleCnt="6">
        <dgm:presLayoutVars>
          <dgm:bulletEnabled val="1"/>
        </dgm:presLayoutVars>
      </dgm:prSet>
      <dgm:spPr/>
    </dgm:pt>
    <dgm:pt modelId="{000AAD9D-13C8-42C3-8A42-5A4F49D943D4}" type="pres">
      <dgm:prSet presAssocID="{05ADF350-19F8-4E82-9639-33A7A69EBF55}" presName="sibTrans" presStyleCnt="0"/>
      <dgm:spPr/>
    </dgm:pt>
    <dgm:pt modelId="{AA65052A-89CC-4FAA-9DD3-44EAE2CF999D}" type="pres">
      <dgm:prSet presAssocID="{3810C390-80E5-48D0-BAE7-903A2C3E767C}" presName="node" presStyleLbl="node1" presStyleIdx="4" presStyleCnt="6">
        <dgm:presLayoutVars>
          <dgm:bulletEnabled val="1"/>
        </dgm:presLayoutVars>
      </dgm:prSet>
      <dgm:spPr/>
    </dgm:pt>
    <dgm:pt modelId="{ED8DD681-2733-4027-80B7-20689D58BBDC}" type="pres">
      <dgm:prSet presAssocID="{8D6E7B75-BB6F-4094-AA02-0C1ADF61D71B}" presName="sibTrans" presStyleCnt="0"/>
      <dgm:spPr/>
    </dgm:pt>
    <dgm:pt modelId="{C0732DC4-42D2-451C-848E-D7791778631A}" type="pres">
      <dgm:prSet presAssocID="{352F0118-B376-4300-A88C-99650E585CCF}" presName="node" presStyleLbl="node1" presStyleIdx="5" presStyleCnt="6">
        <dgm:presLayoutVars>
          <dgm:bulletEnabled val="1"/>
        </dgm:presLayoutVars>
      </dgm:prSet>
      <dgm:spPr/>
    </dgm:pt>
  </dgm:ptLst>
  <dgm:cxnLst>
    <dgm:cxn modelId="{CFF7A714-3849-4210-A357-0FE358AE25DF}" type="presOf" srcId="{9A9217FC-C325-445A-B935-43FA1EAA57F2}" destId="{07DAB19A-5234-4F6D-BF17-EEC307F9DC15}" srcOrd="0" destOrd="0" presId="urn:microsoft.com/office/officeart/2005/8/layout/default"/>
    <dgm:cxn modelId="{18D3C620-72EA-4798-9D53-2D5F95AFABEB}" type="presOf" srcId="{4E2CC1F2-3D95-4103-8D54-73F351087809}" destId="{643E4D2B-DB99-45EC-873E-E05F8B24C076}" srcOrd="0" destOrd="0" presId="urn:microsoft.com/office/officeart/2005/8/layout/default"/>
    <dgm:cxn modelId="{825F6139-229A-4CAD-BD59-AD462336C1D8}" srcId="{A20017CE-BEFE-476F-9195-F179E6228E15}" destId="{4E2CC1F2-3D95-4103-8D54-73F351087809}" srcOrd="0" destOrd="0" parTransId="{E9733622-E6F9-46EE-AFE3-9477DD079BBB}" sibTransId="{C187F95D-20A7-4084-A8A2-34C3208FAA27}"/>
    <dgm:cxn modelId="{EEAFFE3C-90FE-428E-89F4-30A1C48FD0E8}" type="presOf" srcId="{3810C390-80E5-48D0-BAE7-903A2C3E767C}" destId="{AA65052A-89CC-4FAA-9DD3-44EAE2CF999D}" srcOrd="0" destOrd="0" presId="urn:microsoft.com/office/officeart/2005/8/layout/default"/>
    <dgm:cxn modelId="{8800593D-7D93-4480-BBC8-9056376506C7}" srcId="{A20017CE-BEFE-476F-9195-F179E6228E15}" destId="{3810C390-80E5-48D0-BAE7-903A2C3E767C}" srcOrd="4" destOrd="0" parTransId="{0D57E134-EAC9-4C72-901A-DEA657A5CBFD}" sibTransId="{8D6E7B75-BB6F-4094-AA02-0C1ADF61D71B}"/>
    <dgm:cxn modelId="{DD436C9D-21F1-437F-A345-5CA85536CB8E}" srcId="{A20017CE-BEFE-476F-9195-F179E6228E15}" destId="{9A9217FC-C325-445A-B935-43FA1EAA57F2}" srcOrd="3" destOrd="0" parTransId="{8543D86C-6EAC-49E5-8749-2F686C8527A1}" sibTransId="{05ADF350-19F8-4E82-9639-33A7A69EBF55}"/>
    <dgm:cxn modelId="{7261F5A6-9F0E-47B3-AD5A-B6535B7DF53B}" srcId="{A20017CE-BEFE-476F-9195-F179E6228E15}" destId="{0A8110AD-6E30-429B-932E-6876B9091B9A}" srcOrd="2" destOrd="0" parTransId="{A2222428-9133-4BA9-AA88-842CD81C7312}" sibTransId="{947B6DE1-2B77-4E73-82C1-937B7317FB46}"/>
    <dgm:cxn modelId="{2A6A42C4-C108-4074-BC70-A542B32B5CD9}" type="presOf" srcId="{0A8110AD-6E30-429B-932E-6876B9091B9A}" destId="{CACD9668-B66C-4B8E-A810-3EC2DE64F511}" srcOrd="0" destOrd="0" presId="urn:microsoft.com/office/officeart/2005/8/layout/default"/>
    <dgm:cxn modelId="{A58405C6-CA79-476E-971A-C83541EF9EAB}" srcId="{A20017CE-BEFE-476F-9195-F179E6228E15}" destId="{352F0118-B376-4300-A88C-99650E585CCF}" srcOrd="5" destOrd="0" parTransId="{8F60069B-B4C8-4C41-89D9-58308A400007}" sibTransId="{851F9DDD-0255-4E01-AB5C-36B1D2C9500F}"/>
    <dgm:cxn modelId="{AFCBCFC7-870F-4CB6-AF62-B1B4DE955BD7}" type="presOf" srcId="{0602384A-3F02-4472-804B-3E02E7C0BC9C}" destId="{1D894D04-2630-4591-825B-2AA0B7B8B188}" srcOrd="0" destOrd="0" presId="urn:microsoft.com/office/officeart/2005/8/layout/default"/>
    <dgm:cxn modelId="{E1EE7FCD-E141-4440-B1F6-3C18990DC57E}" srcId="{A20017CE-BEFE-476F-9195-F179E6228E15}" destId="{0602384A-3F02-4472-804B-3E02E7C0BC9C}" srcOrd="1" destOrd="0" parTransId="{109D5C18-F915-4A97-A6BC-1A3070793C31}" sibTransId="{9BA17FD6-C8A3-437D-8EBD-C3124165FF39}"/>
    <dgm:cxn modelId="{211865CF-369C-414F-8675-273224AA7197}" type="presOf" srcId="{A20017CE-BEFE-476F-9195-F179E6228E15}" destId="{407D1D82-9AB7-43F4-ACDE-F3DD66827DF3}" srcOrd="0" destOrd="0" presId="urn:microsoft.com/office/officeart/2005/8/layout/default"/>
    <dgm:cxn modelId="{53120FDF-1E4E-4CB5-AD0C-2855E48D17AB}" type="presOf" srcId="{352F0118-B376-4300-A88C-99650E585CCF}" destId="{C0732DC4-42D2-451C-848E-D7791778631A}" srcOrd="0" destOrd="0" presId="urn:microsoft.com/office/officeart/2005/8/layout/default"/>
    <dgm:cxn modelId="{C4C69DB2-616E-4C83-BBDE-F90BD364ECD4}" type="presParOf" srcId="{407D1D82-9AB7-43F4-ACDE-F3DD66827DF3}" destId="{643E4D2B-DB99-45EC-873E-E05F8B24C076}" srcOrd="0" destOrd="0" presId="urn:microsoft.com/office/officeart/2005/8/layout/default"/>
    <dgm:cxn modelId="{33DC6702-F9FD-4DD3-8574-482E21EF3026}" type="presParOf" srcId="{407D1D82-9AB7-43F4-ACDE-F3DD66827DF3}" destId="{41DDE4B3-A684-4E3D-A829-3B115928229B}" srcOrd="1" destOrd="0" presId="urn:microsoft.com/office/officeart/2005/8/layout/default"/>
    <dgm:cxn modelId="{2069CFED-CB5D-4183-A203-98442D489311}" type="presParOf" srcId="{407D1D82-9AB7-43F4-ACDE-F3DD66827DF3}" destId="{1D894D04-2630-4591-825B-2AA0B7B8B188}" srcOrd="2" destOrd="0" presId="urn:microsoft.com/office/officeart/2005/8/layout/default"/>
    <dgm:cxn modelId="{8B856916-0416-41E0-8678-8478D2F220CC}" type="presParOf" srcId="{407D1D82-9AB7-43F4-ACDE-F3DD66827DF3}" destId="{5875C1C8-9CEC-4F5A-B1A6-1C62E94C91C1}" srcOrd="3" destOrd="0" presId="urn:microsoft.com/office/officeart/2005/8/layout/default"/>
    <dgm:cxn modelId="{5B50BA26-1A8C-4403-8E2D-7B7E09D47B47}" type="presParOf" srcId="{407D1D82-9AB7-43F4-ACDE-F3DD66827DF3}" destId="{CACD9668-B66C-4B8E-A810-3EC2DE64F511}" srcOrd="4" destOrd="0" presId="urn:microsoft.com/office/officeart/2005/8/layout/default"/>
    <dgm:cxn modelId="{10C361B1-A104-49E0-A1AE-17DAE651FE83}" type="presParOf" srcId="{407D1D82-9AB7-43F4-ACDE-F3DD66827DF3}" destId="{3F930193-0E15-406D-984B-D5D0A773216A}" srcOrd="5" destOrd="0" presId="urn:microsoft.com/office/officeart/2005/8/layout/default"/>
    <dgm:cxn modelId="{B4AFFABE-0A86-4B1F-AE04-8DE3192B7924}" type="presParOf" srcId="{407D1D82-9AB7-43F4-ACDE-F3DD66827DF3}" destId="{07DAB19A-5234-4F6D-BF17-EEC307F9DC15}" srcOrd="6" destOrd="0" presId="urn:microsoft.com/office/officeart/2005/8/layout/default"/>
    <dgm:cxn modelId="{C4B589FD-A997-49CB-905E-C7820B5FE432}" type="presParOf" srcId="{407D1D82-9AB7-43F4-ACDE-F3DD66827DF3}" destId="{000AAD9D-13C8-42C3-8A42-5A4F49D943D4}" srcOrd="7" destOrd="0" presId="urn:microsoft.com/office/officeart/2005/8/layout/default"/>
    <dgm:cxn modelId="{B3CB7E76-1194-4025-ADE2-0564B263A162}" type="presParOf" srcId="{407D1D82-9AB7-43F4-ACDE-F3DD66827DF3}" destId="{AA65052A-89CC-4FAA-9DD3-44EAE2CF999D}" srcOrd="8" destOrd="0" presId="urn:microsoft.com/office/officeart/2005/8/layout/default"/>
    <dgm:cxn modelId="{3077ABE7-AEC2-4B92-922D-33C7A6823054}" type="presParOf" srcId="{407D1D82-9AB7-43F4-ACDE-F3DD66827DF3}" destId="{ED8DD681-2733-4027-80B7-20689D58BBDC}" srcOrd="9" destOrd="0" presId="urn:microsoft.com/office/officeart/2005/8/layout/default"/>
    <dgm:cxn modelId="{EFCC55A5-021D-43E5-A982-35B0E78CAF9C}" type="presParOf" srcId="{407D1D82-9AB7-43F4-ACDE-F3DD66827DF3}" destId="{C0732DC4-42D2-451C-848E-D7791778631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5FB8C4-8AF8-49B4-A1E3-A67EE5796834}" type="doc">
      <dgm:prSet loTypeId="urn:microsoft.com/office/officeart/2005/8/layout/process4" loCatId="process" qsTypeId="urn:microsoft.com/office/officeart/2005/8/quickstyle/simple1" qsCatId="simple" csTypeId="urn:microsoft.com/office/officeart/2005/8/colors/accent2_2" csCatId="accent2"/>
      <dgm:spPr/>
      <dgm:t>
        <a:bodyPr/>
        <a:lstStyle/>
        <a:p>
          <a:endParaRPr lang="en-US"/>
        </a:p>
      </dgm:t>
    </dgm:pt>
    <dgm:pt modelId="{3986D6D6-B690-4B2F-A631-F6C462AAE517}">
      <dgm:prSet/>
      <dgm:spPr/>
      <dgm:t>
        <a:bodyPr/>
        <a:lstStyle/>
        <a:p>
          <a:r>
            <a:rPr lang="en-US"/>
            <a:t>Should be pre-identified</a:t>
          </a:r>
        </a:p>
      </dgm:t>
    </dgm:pt>
    <dgm:pt modelId="{5A51F4FA-B99B-474E-AED4-18ADE995D583}" type="parTrans" cxnId="{FFABB985-DE1F-42A6-9EE4-232CF99DEB96}">
      <dgm:prSet/>
      <dgm:spPr/>
      <dgm:t>
        <a:bodyPr/>
        <a:lstStyle/>
        <a:p>
          <a:endParaRPr lang="en-US"/>
        </a:p>
      </dgm:t>
    </dgm:pt>
    <dgm:pt modelId="{A1E29D8B-DBA8-4010-B49A-698CDD380BDD}" type="sibTrans" cxnId="{FFABB985-DE1F-42A6-9EE4-232CF99DEB96}">
      <dgm:prSet/>
      <dgm:spPr/>
      <dgm:t>
        <a:bodyPr/>
        <a:lstStyle/>
        <a:p>
          <a:endParaRPr lang="en-US"/>
        </a:p>
      </dgm:t>
    </dgm:pt>
    <dgm:pt modelId="{81D6A893-C4B4-4590-8201-E84AF39A20EE}">
      <dgm:prSet/>
      <dgm:spPr/>
      <dgm:t>
        <a:bodyPr/>
        <a:lstStyle/>
        <a:p>
          <a:r>
            <a:rPr lang="en-US"/>
            <a:t>Evacuation plans must be in place</a:t>
          </a:r>
        </a:p>
      </dgm:t>
    </dgm:pt>
    <dgm:pt modelId="{275F35A0-391C-4443-9309-07AB4C20F17F}" type="parTrans" cxnId="{3DE89804-96B2-42CF-80E9-A593304C6100}">
      <dgm:prSet/>
      <dgm:spPr/>
      <dgm:t>
        <a:bodyPr/>
        <a:lstStyle/>
        <a:p>
          <a:endParaRPr lang="en-US"/>
        </a:p>
      </dgm:t>
    </dgm:pt>
    <dgm:pt modelId="{A97DCF30-19FF-4DAA-AA7E-BEF557AD80EB}" type="sibTrans" cxnId="{3DE89804-96B2-42CF-80E9-A593304C6100}">
      <dgm:prSet/>
      <dgm:spPr/>
      <dgm:t>
        <a:bodyPr/>
        <a:lstStyle/>
        <a:p>
          <a:endParaRPr lang="en-US"/>
        </a:p>
      </dgm:t>
    </dgm:pt>
    <dgm:pt modelId="{1231DD5B-509A-4053-AD2E-6D753C4A5EDC}">
      <dgm:prSet/>
      <dgm:spPr/>
      <dgm:t>
        <a:bodyPr/>
        <a:lstStyle/>
        <a:p>
          <a:r>
            <a:rPr lang="en-US"/>
            <a:t>Includes facilities housing for seniors or people with mental illnesses or developmental disabilities</a:t>
          </a:r>
        </a:p>
      </dgm:t>
    </dgm:pt>
    <dgm:pt modelId="{FC8E3989-E5A1-4740-90FD-8486D8C2EE8B}" type="parTrans" cxnId="{FCA7604F-71C4-4E7A-B184-722A351D6B50}">
      <dgm:prSet/>
      <dgm:spPr/>
      <dgm:t>
        <a:bodyPr/>
        <a:lstStyle/>
        <a:p>
          <a:endParaRPr lang="en-US"/>
        </a:p>
      </dgm:t>
    </dgm:pt>
    <dgm:pt modelId="{9570F966-D776-4681-B1D1-4CB2283D3ECF}" type="sibTrans" cxnId="{FCA7604F-71C4-4E7A-B184-722A351D6B50}">
      <dgm:prSet/>
      <dgm:spPr/>
      <dgm:t>
        <a:bodyPr/>
        <a:lstStyle/>
        <a:p>
          <a:endParaRPr lang="en-US"/>
        </a:p>
      </dgm:t>
    </dgm:pt>
    <dgm:pt modelId="{8C0F4E37-2740-480D-A0EA-7AF50F000B86}" type="pres">
      <dgm:prSet presAssocID="{C45FB8C4-8AF8-49B4-A1E3-A67EE5796834}" presName="Name0" presStyleCnt="0">
        <dgm:presLayoutVars>
          <dgm:dir/>
          <dgm:animLvl val="lvl"/>
          <dgm:resizeHandles val="exact"/>
        </dgm:presLayoutVars>
      </dgm:prSet>
      <dgm:spPr/>
    </dgm:pt>
    <dgm:pt modelId="{3263674F-3691-4CA8-A946-06CDDCC55D8E}" type="pres">
      <dgm:prSet presAssocID="{1231DD5B-509A-4053-AD2E-6D753C4A5EDC}" presName="boxAndChildren" presStyleCnt="0"/>
      <dgm:spPr/>
    </dgm:pt>
    <dgm:pt modelId="{43E7CAEA-1334-4780-91E4-F8B316842069}" type="pres">
      <dgm:prSet presAssocID="{1231DD5B-509A-4053-AD2E-6D753C4A5EDC}" presName="parentTextBox" presStyleLbl="node1" presStyleIdx="0" presStyleCnt="3"/>
      <dgm:spPr/>
    </dgm:pt>
    <dgm:pt modelId="{87EA78DB-40BD-440C-B17B-5D63B5DB23E7}" type="pres">
      <dgm:prSet presAssocID="{A97DCF30-19FF-4DAA-AA7E-BEF557AD80EB}" presName="sp" presStyleCnt="0"/>
      <dgm:spPr/>
    </dgm:pt>
    <dgm:pt modelId="{98410C9C-D9EE-496D-9706-C1059D8ABA7B}" type="pres">
      <dgm:prSet presAssocID="{81D6A893-C4B4-4590-8201-E84AF39A20EE}" presName="arrowAndChildren" presStyleCnt="0"/>
      <dgm:spPr/>
    </dgm:pt>
    <dgm:pt modelId="{3FADDD05-8BF8-4478-B0ED-69824153EF03}" type="pres">
      <dgm:prSet presAssocID="{81D6A893-C4B4-4590-8201-E84AF39A20EE}" presName="parentTextArrow" presStyleLbl="node1" presStyleIdx="1" presStyleCnt="3"/>
      <dgm:spPr/>
    </dgm:pt>
    <dgm:pt modelId="{61B5B4F4-4429-4576-9733-9915DCF796D6}" type="pres">
      <dgm:prSet presAssocID="{A1E29D8B-DBA8-4010-B49A-698CDD380BDD}" presName="sp" presStyleCnt="0"/>
      <dgm:spPr/>
    </dgm:pt>
    <dgm:pt modelId="{DEC96BAB-8264-45B7-A50A-7F5E7F3D283E}" type="pres">
      <dgm:prSet presAssocID="{3986D6D6-B690-4B2F-A631-F6C462AAE517}" presName="arrowAndChildren" presStyleCnt="0"/>
      <dgm:spPr/>
    </dgm:pt>
    <dgm:pt modelId="{2D97D9FD-D80E-4617-835C-05B242DDF9DB}" type="pres">
      <dgm:prSet presAssocID="{3986D6D6-B690-4B2F-A631-F6C462AAE517}" presName="parentTextArrow" presStyleLbl="node1" presStyleIdx="2" presStyleCnt="3"/>
      <dgm:spPr/>
    </dgm:pt>
  </dgm:ptLst>
  <dgm:cxnLst>
    <dgm:cxn modelId="{3DE89804-96B2-42CF-80E9-A593304C6100}" srcId="{C45FB8C4-8AF8-49B4-A1E3-A67EE5796834}" destId="{81D6A893-C4B4-4590-8201-E84AF39A20EE}" srcOrd="1" destOrd="0" parTransId="{275F35A0-391C-4443-9309-07AB4C20F17F}" sibTransId="{A97DCF30-19FF-4DAA-AA7E-BEF557AD80EB}"/>
    <dgm:cxn modelId="{796D4E12-5EDF-4C34-A223-DDDB2D3CE6FC}" type="presOf" srcId="{C45FB8C4-8AF8-49B4-A1E3-A67EE5796834}" destId="{8C0F4E37-2740-480D-A0EA-7AF50F000B86}" srcOrd="0" destOrd="0" presId="urn:microsoft.com/office/officeart/2005/8/layout/process4"/>
    <dgm:cxn modelId="{2E79BC68-7AC2-4598-9339-A2B753C2B6F1}" type="presOf" srcId="{81D6A893-C4B4-4590-8201-E84AF39A20EE}" destId="{3FADDD05-8BF8-4478-B0ED-69824153EF03}" srcOrd="0" destOrd="0" presId="urn:microsoft.com/office/officeart/2005/8/layout/process4"/>
    <dgm:cxn modelId="{FCA7604F-71C4-4E7A-B184-722A351D6B50}" srcId="{C45FB8C4-8AF8-49B4-A1E3-A67EE5796834}" destId="{1231DD5B-509A-4053-AD2E-6D753C4A5EDC}" srcOrd="2" destOrd="0" parTransId="{FC8E3989-E5A1-4740-90FD-8486D8C2EE8B}" sibTransId="{9570F966-D776-4681-B1D1-4CB2283D3ECF}"/>
    <dgm:cxn modelId="{FFABB985-DE1F-42A6-9EE4-232CF99DEB96}" srcId="{C45FB8C4-8AF8-49B4-A1E3-A67EE5796834}" destId="{3986D6D6-B690-4B2F-A631-F6C462AAE517}" srcOrd="0" destOrd="0" parTransId="{5A51F4FA-B99B-474E-AED4-18ADE995D583}" sibTransId="{A1E29D8B-DBA8-4010-B49A-698CDD380BDD}"/>
    <dgm:cxn modelId="{25B29393-823A-43F3-AB61-84F91A3AB8AE}" type="presOf" srcId="{3986D6D6-B690-4B2F-A631-F6C462AAE517}" destId="{2D97D9FD-D80E-4617-835C-05B242DDF9DB}" srcOrd="0" destOrd="0" presId="urn:microsoft.com/office/officeart/2005/8/layout/process4"/>
    <dgm:cxn modelId="{32AEA9A9-4236-45D0-89C5-34AB50A05E05}" type="presOf" srcId="{1231DD5B-509A-4053-AD2E-6D753C4A5EDC}" destId="{43E7CAEA-1334-4780-91E4-F8B316842069}" srcOrd="0" destOrd="0" presId="urn:microsoft.com/office/officeart/2005/8/layout/process4"/>
    <dgm:cxn modelId="{83FCEEE1-AEC2-4A71-938F-DF212BC8945B}" type="presParOf" srcId="{8C0F4E37-2740-480D-A0EA-7AF50F000B86}" destId="{3263674F-3691-4CA8-A946-06CDDCC55D8E}" srcOrd="0" destOrd="0" presId="urn:microsoft.com/office/officeart/2005/8/layout/process4"/>
    <dgm:cxn modelId="{5F27345E-2544-466B-AB86-A5222AAD9603}" type="presParOf" srcId="{3263674F-3691-4CA8-A946-06CDDCC55D8E}" destId="{43E7CAEA-1334-4780-91E4-F8B316842069}" srcOrd="0" destOrd="0" presId="urn:microsoft.com/office/officeart/2005/8/layout/process4"/>
    <dgm:cxn modelId="{76DD389F-15C9-4AF0-8D40-ACA761C18709}" type="presParOf" srcId="{8C0F4E37-2740-480D-A0EA-7AF50F000B86}" destId="{87EA78DB-40BD-440C-B17B-5D63B5DB23E7}" srcOrd="1" destOrd="0" presId="urn:microsoft.com/office/officeart/2005/8/layout/process4"/>
    <dgm:cxn modelId="{FE035232-8C17-4EBA-A061-E5BA5255EFAC}" type="presParOf" srcId="{8C0F4E37-2740-480D-A0EA-7AF50F000B86}" destId="{98410C9C-D9EE-496D-9706-C1059D8ABA7B}" srcOrd="2" destOrd="0" presId="urn:microsoft.com/office/officeart/2005/8/layout/process4"/>
    <dgm:cxn modelId="{F2E0B1C2-9D35-41D1-B8CA-36E02DC39C60}" type="presParOf" srcId="{98410C9C-D9EE-496D-9706-C1059D8ABA7B}" destId="{3FADDD05-8BF8-4478-B0ED-69824153EF03}" srcOrd="0" destOrd="0" presId="urn:microsoft.com/office/officeart/2005/8/layout/process4"/>
    <dgm:cxn modelId="{F2A1EFA8-83E4-4F18-906B-AD3F2919D6EC}" type="presParOf" srcId="{8C0F4E37-2740-480D-A0EA-7AF50F000B86}" destId="{61B5B4F4-4429-4576-9733-9915DCF796D6}" srcOrd="3" destOrd="0" presId="urn:microsoft.com/office/officeart/2005/8/layout/process4"/>
    <dgm:cxn modelId="{0D02CA7E-7B84-413F-AF53-05CE7202805B}" type="presParOf" srcId="{8C0F4E37-2740-480D-A0EA-7AF50F000B86}" destId="{DEC96BAB-8264-45B7-A50A-7F5E7F3D283E}" srcOrd="4" destOrd="0" presId="urn:microsoft.com/office/officeart/2005/8/layout/process4"/>
    <dgm:cxn modelId="{1CA30720-158B-4F60-88BD-B6F154EF12BC}" type="presParOf" srcId="{DEC96BAB-8264-45B7-A50A-7F5E7F3D283E}" destId="{2D97D9FD-D80E-4617-835C-05B242DDF9DB}"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67D59E-529E-4657-BC2C-0998D3EFEF80}" type="doc">
      <dgm:prSet loTypeId="urn:microsoft.com/office/officeart/2016/7/layout/RepeatingBendingProcessNew" loCatId="process" qsTypeId="urn:microsoft.com/office/officeart/2005/8/quickstyle/simple1" qsCatId="simple" csTypeId="urn:microsoft.com/office/officeart/2005/8/colors/accent3_2" csCatId="accent3"/>
      <dgm:spPr/>
      <dgm:t>
        <a:bodyPr/>
        <a:lstStyle/>
        <a:p>
          <a:endParaRPr lang="en-US"/>
        </a:p>
      </dgm:t>
    </dgm:pt>
    <dgm:pt modelId="{DC3C2F7A-5E7E-4C6A-AC0E-52A2547EB203}">
      <dgm:prSet/>
      <dgm:spPr/>
      <dgm:t>
        <a:bodyPr/>
        <a:lstStyle/>
        <a:p>
          <a:r>
            <a:rPr lang="en-US"/>
            <a:t>Mutual aid resources may also have transportation concerns:</a:t>
          </a:r>
        </a:p>
      </dgm:t>
    </dgm:pt>
    <dgm:pt modelId="{0DB295DC-CAC3-4BED-B413-EB9723B35034}" type="parTrans" cxnId="{A74AD979-B23B-42CF-B35C-75416BFA5AD8}">
      <dgm:prSet/>
      <dgm:spPr/>
      <dgm:t>
        <a:bodyPr/>
        <a:lstStyle/>
        <a:p>
          <a:endParaRPr lang="en-US"/>
        </a:p>
      </dgm:t>
    </dgm:pt>
    <dgm:pt modelId="{E4E0BA10-55A3-4E5F-9734-0CEC6DD33A31}" type="sibTrans" cxnId="{A74AD979-B23B-42CF-B35C-75416BFA5AD8}">
      <dgm:prSet/>
      <dgm:spPr/>
      <dgm:t>
        <a:bodyPr/>
        <a:lstStyle/>
        <a:p>
          <a:endParaRPr lang="en-US"/>
        </a:p>
      </dgm:t>
    </dgm:pt>
    <dgm:pt modelId="{C07A7F1A-A9E1-41AE-80B6-996A4F319579}">
      <dgm:prSet/>
      <dgm:spPr/>
      <dgm:t>
        <a:bodyPr/>
        <a:lstStyle/>
        <a:p>
          <a:r>
            <a:rPr lang="en-US"/>
            <a:t>Equipment/supplies</a:t>
          </a:r>
        </a:p>
      </dgm:t>
    </dgm:pt>
    <dgm:pt modelId="{9AC10D7E-8D32-44CD-B1D2-1D9935BA1DB2}" type="parTrans" cxnId="{DEE00A06-26B1-4162-BF28-6DD8BABC9C10}">
      <dgm:prSet/>
      <dgm:spPr/>
      <dgm:t>
        <a:bodyPr/>
        <a:lstStyle/>
        <a:p>
          <a:endParaRPr lang="en-US"/>
        </a:p>
      </dgm:t>
    </dgm:pt>
    <dgm:pt modelId="{4ECE8103-2F53-49FB-8BAB-C64250C26423}" type="sibTrans" cxnId="{DEE00A06-26B1-4162-BF28-6DD8BABC9C10}">
      <dgm:prSet/>
      <dgm:spPr/>
      <dgm:t>
        <a:bodyPr/>
        <a:lstStyle/>
        <a:p>
          <a:endParaRPr lang="en-US"/>
        </a:p>
      </dgm:t>
    </dgm:pt>
    <dgm:pt modelId="{6D920017-F616-46F4-A259-CF4C572A6312}">
      <dgm:prSet/>
      <dgm:spPr/>
      <dgm:t>
        <a:bodyPr/>
        <a:lstStyle/>
        <a:p>
          <a:r>
            <a:rPr lang="en-US"/>
            <a:t>Shelter personnel</a:t>
          </a:r>
        </a:p>
      </dgm:t>
    </dgm:pt>
    <dgm:pt modelId="{7605D957-1856-45A2-A44D-D9EA3BDF593C}" type="parTrans" cxnId="{E3701139-38A7-4D28-AF10-41CFEEF6095C}">
      <dgm:prSet/>
      <dgm:spPr/>
      <dgm:t>
        <a:bodyPr/>
        <a:lstStyle/>
        <a:p>
          <a:endParaRPr lang="en-US"/>
        </a:p>
      </dgm:t>
    </dgm:pt>
    <dgm:pt modelId="{9C4B4C20-D33E-493F-A879-62B3A90F1B47}" type="sibTrans" cxnId="{E3701139-38A7-4D28-AF10-41CFEEF6095C}">
      <dgm:prSet/>
      <dgm:spPr/>
      <dgm:t>
        <a:bodyPr/>
        <a:lstStyle/>
        <a:p>
          <a:endParaRPr lang="en-US"/>
        </a:p>
      </dgm:t>
    </dgm:pt>
    <dgm:pt modelId="{24C7604B-82A6-41A7-B3F1-183C92B510FF}">
      <dgm:prSet/>
      <dgm:spPr/>
      <dgm:t>
        <a:bodyPr/>
        <a:lstStyle/>
        <a:p>
          <a:r>
            <a:rPr lang="en-US"/>
            <a:t>Personal assistance service providers</a:t>
          </a:r>
        </a:p>
      </dgm:t>
    </dgm:pt>
    <dgm:pt modelId="{8A07B7A7-B7C2-4828-8297-A57C9950FB31}" type="parTrans" cxnId="{C2D6BAC8-BE9F-42E2-B4BF-23B9B5E1BB41}">
      <dgm:prSet/>
      <dgm:spPr/>
      <dgm:t>
        <a:bodyPr/>
        <a:lstStyle/>
        <a:p>
          <a:endParaRPr lang="en-US"/>
        </a:p>
      </dgm:t>
    </dgm:pt>
    <dgm:pt modelId="{9D3F22DF-0D05-4B0C-9348-F03243D764C6}" type="sibTrans" cxnId="{C2D6BAC8-BE9F-42E2-B4BF-23B9B5E1BB41}">
      <dgm:prSet/>
      <dgm:spPr/>
      <dgm:t>
        <a:bodyPr/>
        <a:lstStyle/>
        <a:p>
          <a:endParaRPr lang="en-US"/>
        </a:p>
      </dgm:t>
    </dgm:pt>
    <dgm:pt modelId="{4C1AE8FC-9F85-4CE6-AED9-39B42C5FBBAF}" type="pres">
      <dgm:prSet presAssocID="{0E67D59E-529E-4657-BC2C-0998D3EFEF80}" presName="Name0" presStyleCnt="0">
        <dgm:presLayoutVars>
          <dgm:dir/>
          <dgm:resizeHandles val="exact"/>
        </dgm:presLayoutVars>
      </dgm:prSet>
      <dgm:spPr/>
    </dgm:pt>
    <dgm:pt modelId="{896EE3F8-BB23-4A38-91CD-868E261877C7}" type="pres">
      <dgm:prSet presAssocID="{DC3C2F7A-5E7E-4C6A-AC0E-52A2547EB203}" presName="node" presStyleLbl="node1" presStyleIdx="0" presStyleCnt="1">
        <dgm:presLayoutVars>
          <dgm:bulletEnabled val="1"/>
        </dgm:presLayoutVars>
      </dgm:prSet>
      <dgm:spPr/>
    </dgm:pt>
  </dgm:ptLst>
  <dgm:cxnLst>
    <dgm:cxn modelId="{DEE00A06-26B1-4162-BF28-6DD8BABC9C10}" srcId="{DC3C2F7A-5E7E-4C6A-AC0E-52A2547EB203}" destId="{C07A7F1A-A9E1-41AE-80B6-996A4F319579}" srcOrd="0" destOrd="0" parTransId="{9AC10D7E-8D32-44CD-B1D2-1D9935BA1DB2}" sibTransId="{4ECE8103-2F53-49FB-8BAB-C64250C26423}"/>
    <dgm:cxn modelId="{3A5D6922-B07D-4CB8-9255-F87590DCC7BF}" type="presOf" srcId="{C07A7F1A-A9E1-41AE-80B6-996A4F319579}" destId="{896EE3F8-BB23-4A38-91CD-868E261877C7}" srcOrd="0" destOrd="1" presId="urn:microsoft.com/office/officeart/2016/7/layout/RepeatingBendingProcessNew"/>
    <dgm:cxn modelId="{E3701139-38A7-4D28-AF10-41CFEEF6095C}" srcId="{DC3C2F7A-5E7E-4C6A-AC0E-52A2547EB203}" destId="{6D920017-F616-46F4-A259-CF4C572A6312}" srcOrd="1" destOrd="0" parTransId="{7605D957-1856-45A2-A44D-D9EA3BDF593C}" sibTransId="{9C4B4C20-D33E-493F-A879-62B3A90F1B47}"/>
    <dgm:cxn modelId="{E2138E3B-A1AB-435A-9D7B-0E112728E8AD}" type="presOf" srcId="{DC3C2F7A-5E7E-4C6A-AC0E-52A2547EB203}" destId="{896EE3F8-BB23-4A38-91CD-868E261877C7}" srcOrd="0" destOrd="0" presId="urn:microsoft.com/office/officeart/2016/7/layout/RepeatingBendingProcessNew"/>
    <dgm:cxn modelId="{DDE5D358-1BC0-48B8-AAB6-9967E246F81C}" type="presOf" srcId="{0E67D59E-529E-4657-BC2C-0998D3EFEF80}" destId="{4C1AE8FC-9F85-4CE6-AED9-39B42C5FBBAF}" srcOrd="0" destOrd="0" presId="urn:microsoft.com/office/officeart/2016/7/layout/RepeatingBendingProcessNew"/>
    <dgm:cxn modelId="{A74AD979-B23B-42CF-B35C-75416BFA5AD8}" srcId="{0E67D59E-529E-4657-BC2C-0998D3EFEF80}" destId="{DC3C2F7A-5E7E-4C6A-AC0E-52A2547EB203}" srcOrd="0" destOrd="0" parTransId="{0DB295DC-CAC3-4BED-B413-EB9723B35034}" sibTransId="{E4E0BA10-55A3-4E5F-9734-0CEC6DD33A31}"/>
    <dgm:cxn modelId="{C2D6BAC8-BE9F-42E2-B4BF-23B9B5E1BB41}" srcId="{DC3C2F7A-5E7E-4C6A-AC0E-52A2547EB203}" destId="{24C7604B-82A6-41A7-B3F1-183C92B510FF}" srcOrd="2" destOrd="0" parTransId="{8A07B7A7-B7C2-4828-8297-A57C9950FB31}" sibTransId="{9D3F22DF-0D05-4B0C-9348-F03243D764C6}"/>
    <dgm:cxn modelId="{BBC6F5CB-C087-4FBB-8533-285E78EAB7DA}" type="presOf" srcId="{24C7604B-82A6-41A7-B3F1-183C92B510FF}" destId="{896EE3F8-BB23-4A38-91CD-868E261877C7}" srcOrd="0" destOrd="3" presId="urn:microsoft.com/office/officeart/2016/7/layout/RepeatingBendingProcessNew"/>
    <dgm:cxn modelId="{9535ECD3-76C9-444A-BEDE-4FD5B3873883}" type="presOf" srcId="{6D920017-F616-46F4-A259-CF4C572A6312}" destId="{896EE3F8-BB23-4A38-91CD-868E261877C7}" srcOrd="0" destOrd="2" presId="urn:microsoft.com/office/officeart/2016/7/layout/RepeatingBendingProcessNew"/>
    <dgm:cxn modelId="{69D6D616-3192-4DFC-A813-899486E86E18}" type="presParOf" srcId="{4C1AE8FC-9F85-4CE6-AED9-39B42C5FBBAF}" destId="{896EE3F8-BB23-4A38-91CD-868E261877C7}" srcOrd="0"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ECDD5C-3006-4F40-8BD6-8F834A20D386}"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801CE729-DCCF-4EC1-BAE3-B522F690FB2F}">
      <dgm:prSet/>
      <dgm:spPr/>
      <dgm:t>
        <a:bodyPr/>
        <a:lstStyle/>
        <a:p>
          <a:r>
            <a:rPr lang="en-US"/>
            <a:t>Do evacuation plans address areas of the community not served by transit?</a:t>
          </a:r>
        </a:p>
      </dgm:t>
    </dgm:pt>
    <dgm:pt modelId="{9C194A35-14DB-43C3-9E35-2C00BA936058}" type="parTrans" cxnId="{C9630A2C-4CE6-45A9-B287-078ABA3887E2}">
      <dgm:prSet/>
      <dgm:spPr/>
      <dgm:t>
        <a:bodyPr/>
        <a:lstStyle/>
        <a:p>
          <a:endParaRPr lang="en-US"/>
        </a:p>
      </dgm:t>
    </dgm:pt>
    <dgm:pt modelId="{085EAE7E-B998-4234-8718-D78AC5011A0A}" type="sibTrans" cxnId="{C9630A2C-4CE6-45A9-B287-078ABA3887E2}">
      <dgm:prSet/>
      <dgm:spPr/>
      <dgm:t>
        <a:bodyPr/>
        <a:lstStyle/>
        <a:p>
          <a:endParaRPr lang="en-US"/>
        </a:p>
      </dgm:t>
    </dgm:pt>
    <dgm:pt modelId="{FDDB7363-5A43-4300-ABE4-59444B512801}">
      <dgm:prSet/>
      <dgm:spPr/>
      <dgm:t>
        <a:bodyPr/>
        <a:lstStyle/>
        <a:p>
          <a:r>
            <a:rPr lang="en-US"/>
            <a:t>Do you know where people with access and functional needs frequently get on your transit system?</a:t>
          </a:r>
        </a:p>
      </dgm:t>
    </dgm:pt>
    <dgm:pt modelId="{CA2624EB-A91B-4435-8E74-EA1CA8A5ABC9}" type="parTrans" cxnId="{8CBFEB65-A1F0-4EDE-A6C8-DF3A93EC7555}">
      <dgm:prSet/>
      <dgm:spPr/>
      <dgm:t>
        <a:bodyPr/>
        <a:lstStyle/>
        <a:p>
          <a:endParaRPr lang="en-US"/>
        </a:p>
      </dgm:t>
    </dgm:pt>
    <dgm:pt modelId="{402644C6-8F69-4D0C-8E5D-50B8BE25449B}" type="sibTrans" cxnId="{8CBFEB65-A1F0-4EDE-A6C8-DF3A93EC7555}">
      <dgm:prSet/>
      <dgm:spPr/>
      <dgm:t>
        <a:bodyPr/>
        <a:lstStyle/>
        <a:p>
          <a:endParaRPr lang="en-US"/>
        </a:p>
      </dgm:t>
    </dgm:pt>
    <dgm:pt modelId="{633C4F9C-0A74-418D-8F39-6402A0B83591}">
      <dgm:prSet/>
      <dgm:spPr/>
      <dgm:t>
        <a:bodyPr/>
        <a:lstStyle/>
        <a:p>
          <a:r>
            <a:rPr lang="en-US"/>
            <a:t>Can neighboring transportation jurisdictions assist in emergencies?</a:t>
          </a:r>
        </a:p>
      </dgm:t>
    </dgm:pt>
    <dgm:pt modelId="{C47ABA3C-53C6-4F3E-895E-02313BF480FE}" type="parTrans" cxnId="{8710BA3E-C338-4351-B8F5-0543EB742259}">
      <dgm:prSet/>
      <dgm:spPr/>
      <dgm:t>
        <a:bodyPr/>
        <a:lstStyle/>
        <a:p>
          <a:endParaRPr lang="en-US"/>
        </a:p>
      </dgm:t>
    </dgm:pt>
    <dgm:pt modelId="{F4504E30-1429-4337-827B-DAD16BFAD238}" type="sibTrans" cxnId="{8710BA3E-C338-4351-B8F5-0543EB742259}">
      <dgm:prSet/>
      <dgm:spPr/>
      <dgm:t>
        <a:bodyPr/>
        <a:lstStyle/>
        <a:p>
          <a:endParaRPr lang="en-US"/>
        </a:p>
      </dgm:t>
    </dgm:pt>
    <dgm:pt modelId="{2A9B5BA2-A925-4362-857D-945CA9980DF8}" type="pres">
      <dgm:prSet presAssocID="{10ECDD5C-3006-4F40-8BD6-8F834A20D386}" presName="hierChild1" presStyleCnt="0">
        <dgm:presLayoutVars>
          <dgm:chPref val="1"/>
          <dgm:dir/>
          <dgm:animOne val="branch"/>
          <dgm:animLvl val="lvl"/>
          <dgm:resizeHandles/>
        </dgm:presLayoutVars>
      </dgm:prSet>
      <dgm:spPr/>
    </dgm:pt>
    <dgm:pt modelId="{EEE43AF6-54AA-47B7-923C-746DB55FDEDD}" type="pres">
      <dgm:prSet presAssocID="{801CE729-DCCF-4EC1-BAE3-B522F690FB2F}" presName="hierRoot1" presStyleCnt="0"/>
      <dgm:spPr/>
    </dgm:pt>
    <dgm:pt modelId="{A5893583-058F-461B-86EC-29879535E53F}" type="pres">
      <dgm:prSet presAssocID="{801CE729-DCCF-4EC1-BAE3-B522F690FB2F}" presName="composite" presStyleCnt="0"/>
      <dgm:spPr/>
    </dgm:pt>
    <dgm:pt modelId="{EF2C03D9-37F8-4122-84FA-5AF4643FACEE}" type="pres">
      <dgm:prSet presAssocID="{801CE729-DCCF-4EC1-BAE3-B522F690FB2F}" presName="background" presStyleLbl="node0" presStyleIdx="0" presStyleCnt="3"/>
      <dgm:spPr/>
    </dgm:pt>
    <dgm:pt modelId="{BF838D76-4188-4A9C-82F3-3426FDD4CF2B}" type="pres">
      <dgm:prSet presAssocID="{801CE729-DCCF-4EC1-BAE3-B522F690FB2F}" presName="text" presStyleLbl="fgAcc0" presStyleIdx="0" presStyleCnt="3">
        <dgm:presLayoutVars>
          <dgm:chPref val="3"/>
        </dgm:presLayoutVars>
      </dgm:prSet>
      <dgm:spPr/>
    </dgm:pt>
    <dgm:pt modelId="{AAC5B682-628B-4E84-ABA8-ADAFDFE6C7FA}" type="pres">
      <dgm:prSet presAssocID="{801CE729-DCCF-4EC1-BAE3-B522F690FB2F}" presName="hierChild2" presStyleCnt="0"/>
      <dgm:spPr/>
    </dgm:pt>
    <dgm:pt modelId="{5841934D-5758-4616-9A0F-D27CF9F35AFA}" type="pres">
      <dgm:prSet presAssocID="{FDDB7363-5A43-4300-ABE4-59444B512801}" presName="hierRoot1" presStyleCnt="0"/>
      <dgm:spPr/>
    </dgm:pt>
    <dgm:pt modelId="{2E5B71D3-3DCA-4013-96D5-3FDD949A6172}" type="pres">
      <dgm:prSet presAssocID="{FDDB7363-5A43-4300-ABE4-59444B512801}" presName="composite" presStyleCnt="0"/>
      <dgm:spPr/>
    </dgm:pt>
    <dgm:pt modelId="{171332B4-D45D-4560-9F80-1DEDA8F4AFD5}" type="pres">
      <dgm:prSet presAssocID="{FDDB7363-5A43-4300-ABE4-59444B512801}" presName="background" presStyleLbl="node0" presStyleIdx="1" presStyleCnt="3"/>
      <dgm:spPr/>
    </dgm:pt>
    <dgm:pt modelId="{8F366FA5-63DC-41C2-B1E7-329D628B0AF1}" type="pres">
      <dgm:prSet presAssocID="{FDDB7363-5A43-4300-ABE4-59444B512801}" presName="text" presStyleLbl="fgAcc0" presStyleIdx="1" presStyleCnt="3">
        <dgm:presLayoutVars>
          <dgm:chPref val="3"/>
        </dgm:presLayoutVars>
      </dgm:prSet>
      <dgm:spPr/>
    </dgm:pt>
    <dgm:pt modelId="{410DB6F2-2ABD-4F96-930E-37FA28FF07F5}" type="pres">
      <dgm:prSet presAssocID="{FDDB7363-5A43-4300-ABE4-59444B512801}" presName="hierChild2" presStyleCnt="0"/>
      <dgm:spPr/>
    </dgm:pt>
    <dgm:pt modelId="{4F97EB86-784A-4C31-B0FF-D0120231EB22}" type="pres">
      <dgm:prSet presAssocID="{633C4F9C-0A74-418D-8F39-6402A0B83591}" presName="hierRoot1" presStyleCnt="0"/>
      <dgm:spPr/>
    </dgm:pt>
    <dgm:pt modelId="{C32B1D37-7170-4BB4-AD23-A0049C0C2858}" type="pres">
      <dgm:prSet presAssocID="{633C4F9C-0A74-418D-8F39-6402A0B83591}" presName="composite" presStyleCnt="0"/>
      <dgm:spPr/>
    </dgm:pt>
    <dgm:pt modelId="{736BD8D4-6525-4C8D-9B11-5102AFA0C351}" type="pres">
      <dgm:prSet presAssocID="{633C4F9C-0A74-418D-8F39-6402A0B83591}" presName="background" presStyleLbl="node0" presStyleIdx="2" presStyleCnt="3"/>
      <dgm:spPr/>
    </dgm:pt>
    <dgm:pt modelId="{EA1181E0-5B02-4614-BB54-C70E6B528A56}" type="pres">
      <dgm:prSet presAssocID="{633C4F9C-0A74-418D-8F39-6402A0B83591}" presName="text" presStyleLbl="fgAcc0" presStyleIdx="2" presStyleCnt="3">
        <dgm:presLayoutVars>
          <dgm:chPref val="3"/>
        </dgm:presLayoutVars>
      </dgm:prSet>
      <dgm:spPr/>
    </dgm:pt>
    <dgm:pt modelId="{B9EBC8C9-9409-4803-861A-078C0021A99F}" type="pres">
      <dgm:prSet presAssocID="{633C4F9C-0A74-418D-8F39-6402A0B83591}" presName="hierChild2" presStyleCnt="0"/>
      <dgm:spPr/>
    </dgm:pt>
  </dgm:ptLst>
  <dgm:cxnLst>
    <dgm:cxn modelId="{0203FF0B-38ED-4016-BFFA-F97F29747243}" type="presOf" srcId="{10ECDD5C-3006-4F40-8BD6-8F834A20D386}" destId="{2A9B5BA2-A925-4362-857D-945CA9980DF8}" srcOrd="0" destOrd="0" presId="urn:microsoft.com/office/officeart/2005/8/layout/hierarchy1"/>
    <dgm:cxn modelId="{BEFFE612-EA86-44F1-9605-E069B985E913}" type="presOf" srcId="{801CE729-DCCF-4EC1-BAE3-B522F690FB2F}" destId="{BF838D76-4188-4A9C-82F3-3426FDD4CF2B}" srcOrd="0" destOrd="0" presId="urn:microsoft.com/office/officeart/2005/8/layout/hierarchy1"/>
    <dgm:cxn modelId="{C9630A2C-4CE6-45A9-B287-078ABA3887E2}" srcId="{10ECDD5C-3006-4F40-8BD6-8F834A20D386}" destId="{801CE729-DCCF-4EC1-BAE3-B522F690FB2F}" srcOrd="0" destOrd="0" parTransId="{9C194A35-14DB-43C3-9E35-2C00BA936058}" sibTransId="{085EAE7E-B998-4234-8718-D78AC5011A0A}"/>
    <dgm:cxn modelId="{8710BA3E-C338-4351-B8F5-0543EB742259}" srcId="{10ECDD5C-3006-4F40-8BD6-8F834A20D386}" destId="{633C4F9C-0A74-418D-8F39-6402A0B83591}" srcOrd="2" destOrd="0" parTransId="{C47ABA3C-53C6-4F3E-895E-02313BF480FE}" sibTransId="{F4504E30-1429-4337-827B-DAD16BFAD238}"/>
    <dgm:cxn modelId="{8CBFEB65-A1F0-4EDE-A6C8-DF3A93EC7555}" srcId="{10ECDD5C-3006-4F40-8BD6-8F834A20D386}" destId="{FDDB7363-5A43-4300-ABE4-59444B512801}" srcOrd="1" destOrd="0" parTransId="{CA2624EB-A91B-4435-8E74-EA1CA8A5ABC9}" sibTransId="{402644C6-8F69-4D0C-8E5D-50B8BE25449B}"/>
    <dgm:cxn modelId="{2F0901D5-E2AE-46F8-9642-D45345666D4C}" type="presOf" srcId="{FDDB7363-5A43-4300-ABE4-59444B512801}" destId="{8F366FA5-63DC-41C2-B1E7-329D628B0AF1}" srcOrd="0" destOrd="0" presId="urn:microsoft.com/office/officeart/2005/8/layout/hierarchy1"/>
    <dgm:cxn modelId="{2CE3F2D9-D1EC-4FA1-8979-324D707B9F25}" type="presOf" srcId="{633C4F9C-0A74-418D-8F39-6402A0B83591}" destId="{EA1181E0-5B02-4614-BB54-C70E6B528A56}" srcOrd="0" destOrd="0" presId="urn:microsoft.com/office/officeart/2005/8/layout/hierarchy1"/>
    <dgm:cxn modelId="{BFE898C2-801C-46DF-B9D7-FF8E68E6D51B}" type="presParOf" srcId="{2A9B5BA2-A925-4362-857D-945CA9980DF8}" destId="{EEE43AF6-54AA-47B7-923C-746DB55FDEDD}" srcOrd="0" destOrd="0" presId="urn:microsoft.com/office/officeart/2005/8/layout/hierarchy1"/>
    <dgm:cxn modelId="{B63705F0-0FB9-4C6F-8401-776C546A2577}" type="presParOf" srcId="{EEE43AF6-54AA-47B7-923C-746DB55FDEDD}" destId="{A5893583-058F-461B-86EC-29879535E53F}" srcOrd="0" destOrd="0" presId="urn:microsoft.com/office/officeart/2005/8/layout/hierarchy1"/>
    <dgm:cxn modelId="{ED4CAD1F-AC6B-482A-845C-218A11654B9A}" type="presParOf" srcId="{A5893583-058F-461B-86EC-29879535E53F}" destId="{EF2C03D9-37F8-4122-84FA-5AF4643FACEE}" srcOrd="0" destOrd="0" presId="urn:microsoft.com/office/officeart/2005/8/layout/hierarchy1"/>
    <dgm:cxn modelId="{B19156EA-5ED6-4DA0-98AD-EC421750B3C4}" type="presParOf" srcId="{A5893583-058F-461B-86EC-29879535E53F}" destId="{BF838D76-4188-4A9C-82F3-3426FDD4CF2B}" srcOrd="1" destOrd="0" presId="urn:microsoft.com/office/officeart/2005/8/layout/hierarchy1"/>
    <dgm:cxn modelId="{0EE652F3-16A6-4139-A45A-50EA9EEA31E5}" type="presParOf" srcId="{EEE43AF6-54AA-47B7-923C-746DB55FDEDD}" destId="{AAC5B682-628B-4E84-ABA8-ADAFDFE6C7FA}" srcOrd="1" destOrd="0" presId="urn:microsoft.com/office/officeart/2005/8/layout/hierarchy1"/>
    <dgm:cxn modelId="{A1DB5F58-0436-4879-8AF2-7AB91E9DEA10}" type="presParOf" srcId="{2A9B5BA2-A925-4362-857D-945CA9980DF8}" destId="{5841934D-5758-4616-9A0F-D27CF9F35AFA}" srcOrd="1" destOrd="0" presId="urn:microsoft.com/office/officeart/2005/8/layout/hierarchy1"/>
    <dgm:cxn modelId="{DB589027-E407-4F3F-8A45-B3308FCB308B}" type="presParOf" srcId="{5841934D-5758-4616-9A0F-D27CF9F35AFA}" destId="{2E5B71D3-3DCA-4013-96D5-3FDD949A6172}" srcOrd="0" destOrd="0" presId="urn:microsoft.com/office/officeart/2005/8/layout/hierarchy1"/>
    <dgm:cxn modelId="{8086B5DF-313B-46C6-A825-76562E170A1D}" type="presParOf" srcId="{2E5B71D3-3DCA-4013-96D5-3FDD949A6172}" destId="{171332B4-D45D-4560-9F80-1DEDA8F4AFD5}" srcOrd="0" destOrd="0" presId="urn:microsoft.com/office/officeart/2005/8/layout/hierarchy1"/>
    <dgm:cxn modelId="{E86DE01B-FF67-4411-B4FF-5BD0436BF4DF}" type="presParOf" srcId="{2E5B71D3-3DCA-4013-96D5-3FDD949A6172}" destId="{8F366FA5-63DC-41C2-B1E7-329D628B0AF1}" srcOrd="1" destOrd="0" presId="urn:microsoft.com/office/officeart/2005/8/layout/hierarchy1"/>
    <dgm:cxn modelId="{21256329-5C19-4E8D-9984-DDB53B238F15}" type="presParOf" srcId="{5841934D-5758-4616-9A0F-D27CF9F35AFA}" destId="{410DB6F2-2ABD-4F96-930E-37FA28FF07F5}" srcOrd="1" destOrd="0" presId="urn:microsoft.com/office/officeart/2005/8/layout/hierarchy1"/>
    <dgm:cxn modelId="{92C4A855-B91D-42F3-96A4-4D13730F497A}" type="presParOf" srcId="{2A9B5BA2-A925-4362-857D-945CA9980DF8}" destId="{4F97EB86-784A-4C31-B0FF-D0120231EB22}" srcOrd="2" destOrd="0" presId="urn:microsoft.com/office/officeart/2005/8/layout/hierarchy1"/>
    <dgm:cxn modelId="{6D53B3AD-133B-4855-8320-BBAE90042DD5}" type="presParOf" srcId="{4F97EB86-784A-4C31-B0FF-D0120231EB22}" destId="{C32B1D37-7170-4BB4-AD23-A0049C0C2858}" srcOrd="0" destOrd="0" presId="urn:microsoft.com/office/officeart/2005/8/layout/hierarchy1"/>
    <dgm:cxn modelId="{927DFF18-F061-45E8-BC77-F8183826A370}" type="presParOf" srcId="{C32B1D37-7170-4BB4-AD23-A0049C0C2858}" destId="{736BD8D4-6525-4C8D-9B11-5102AFA0C351}" srcOrd="0" destOrd="0" presId="urn:microsoft.com/office/officeart/2005/8/layout/hierarchy1"/>
    <dgm:cxn modelId="{BC660438-447C-4BA7-9EA1-A24E781A0C32}" type="presParOf" srcId="{C32B1D37-7170-4BB4-AD23-A0049C0C2858}" destId="{EA1181E0-5B02-4614-BB54-C70E6B528A56}" srcOrd="1" destOrd="0" presId="urn:microsoft.com/office/officeart/2005/8/layout/hierarchy1"/>
    <dgm:cxn modelId="{D702D907-9B53-42C7-9FAC-022AB587BD27}" type="presParOf" srcId="{4F97EB86-784A-4C31-B0FF-D0120231EB22}" destId="{B9EBC8C9-9409-4803-861A-078C0021A99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17CA5-A75D-4340-B5D1-5805EE2B9A68}">
      <dsp:nvSpPr>
        <dsp:cNvPr id="0" name=""/>
        <dsp:cNvSpPr/>
      </dsp:nvSpPr>
      <dsp:spPr>
        <a:xfrm rot="5400000">
          <a:off x="2026158" y="785685"/>
          <a:ext cx="4462780" cy="400710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en-US" sz="3200" kern="1200"/>
            <a:t>See</a:t>
          </a:r>
        </a:p>
        <a:p>
          <a:pPr marL="285750" lvl="1" indent="-285750" algn="l" defTabSz="1422400">
            <a:lnSpc>
              <a:spcPct val="90000"/>
            </a:lnSpc>
            <a:spcBef>
              <a:spcPct val="0"/>
            </a:spcBef>
            <a:spcAft>
              <a:spcPct val="15000"/>
            </a:spcAft>
            <a:buChar char="•"/>
          </a:pPr>
          <a:r>
            <a:rPr lang="en-US" sz="3200" kern="1200"/>
            <a:t>Hear</a:t>
          </a:r>
        </a:p>
        <a:p>
          <a:pPr marL="285750" lvl="1" indent="-285750" algn="l" defTabSz="1422400">
            <a:lnSpc>
              <a:spcPct val="90000"/>
            </a:lnSpc>
            <a:spcBef>
              <a:spcPct val="0"/>
            </a:spcBef>
            <a:spcAft>
              <a:spcPct val="15000"/>
            </a:spcAft>
            <a:buChar char="•"/>
          </a:pPr>
          <a:r>
            <a:rPr lang="en-US" sz="3200" kern="1200"/>
            <a:t>Speak</a:t>
          </a:r>
        </a:p>
        <a:p>
          <a:pPr marL="285750" lvl="1" indent="-285750" algn="l" defTabSz="1422400">
            <a:lnSpc>
              <a:spcPct val="90000"/>
            </a:lnSpc>
            <a:spcBef>
              <a:spcPct val="0"/>
            </a:spcBef>
            <a:spcAft>
              <a:spcPct val="15000"/>
            </a:spcAft>
            <a:buChar char="•"/>
          </a:pPr>
          <a:r>
            <a:rPr lang="en-US" sz="3200" kern="1200"/>
            <a:t>Move</a:t>
          </a:r>
        </a:p>
        <a:p>
          <a:pPr marL="285750" lvl="1" indent="-285750" algn="l" defTabSz="1422400">
            <a:lnSpc>
              <a:spcPct val="90000"/>
            </a:lnSpc>
            <a:spcBef>
              <a:spcPct val="0"/>
            </a:spcBef>
            <a:spcAft>
              <a:spcPct val="15000"/>
            </a:spcAft>
            <a:buChar char="•"/>
          </a:pPr>
          <a:r>
            <a:rPr lang="en-US" sz="3200" kern="1200"/>
            <a:t>Read</a:t>
          </a:r>
        </a:p>
        <a:p>
          <a:pPr marL="285750" lvl="1" indent="-285750" algn="l" defTabSz="1422400">
            <a:lnSpc>
              <a:spcPct val="90000"/>
            </a:lnSpc>
            <a:spcBef>
              <a:spcPct val="0"/>
            </a:spcBef>
            <a:spcAft>
              <a:spcPct val="15000"/>
            </a:spcAft>
            <a:buChar char="•"/>
          </a:pPr>
          <a:r>
            <a:rPr lang="en-US" sz="3200" kern="1200"/>
            <a:t>Learn</a:t>
          </a:r>
        </a:p>
        <a:p>
          <a:pPr marL="285750" lvl="1" indent="-285750" algn="l" defTabSz="1422400">
            <a:lnSpc>
              <a:spcPct val="90000"/>
            </a:lnSpc>
            <a:spcBef>
              <a:spcPct val="0"/>
            </a:spcBef>
            <a:spcAft>
              <a:spcPct val="15000"/>
            </a:spcAft>
            <a:buChar char="•"/>
          </a:pPr>
          <a:r>
            <a:rPr lang="en-US" sz="3200" kern="1200"/>
            <a:t>Remember</a:t>
          </a:r>
        </a:p>
        <a:p>
          <a:pPr marL="285750" lvl="1" indent="-285750" algn="l" defTabSz="1422400">
            <a:lnSpc>
              <a:spcPct val="90000"/>
            </a:lnSpc>
            <a:spcBef>
              <a:spcPct val="0"/>
            </a:spcBef>
            <a:spcAft>
              <a:spcPct val="15000"/>
            </a:spcAft>
            <a:buChar char="•"/>
          </a:pPr>
          <a:r>
            <a:rPr lang="en-US" sz="3200" kern="1200"/>
            <a:t>Understand</a:t>
          </a:r>
        </a:p>
      </dsp:txBody>
      <dsp:txXfrm rot="-5400000">
        <a:off x="2253996" y="753459"/>
        <a:ext cx="3811493" cy="4071558"/>
      </dsp:txXfrm>
    </dsp:sp>
    <dsp:sp modelId="{BAAB0A90-FD23-4268-B643-1EF266AD55D8}">
      <dsp:nvSpPr>
        <dsp:cNvPr id="0" name=""/>
        <dsp:cNvSpPr/>
      </dsp:nvSpPr>
      <dsp:spPr>
        <a:xfrm>
          <a:off x="0" y="0"/>
          <a:ext cx="2253996" cy="55784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People who access communication differently:</a:t>
          </a:r>
        </a:p>
      </dsp:txBody>
      <dsp:txXfrm>
        <a:off x="110031" y="110031"/>
        <a:ext cx="2033934" cy="53584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E4D2B-DB99-45EC-873E-E05F8B24C076}">
      <dsp:nvSpPr>
        <dsp:cNvPr id="0" name=""/>
        <dsp:cNvSpPr/>
      </dsp:nvSpPr>
      <dsp:spPr>
        <a:xfrm>
          <a:off x="989988" y="1640"/>
          <a:ext cx="2765832" cy="1659499"/>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Staging</a:t>
          </a:r>
        </a:p>
      </dsp:txBody>
      <dsp:txXfrm>
        <a:off x="989988" y="1640"/>
        <a:ext cx="2765832" cy="1659499"/>
      </dsp:txXfrm>
    </dsp:sp>
    <dsp:sp modelId="{1D894D04-2630-4591-825B-2AA0B7B8B188}">
      <dsp:nvSpPr>
        <dsp:cNvPr id="0" name=""/>
        <dsp:cNvSpPr/>
      </dsp:nvSpPr>
      <dsp:spPr>
        <a:xfrm>
          <a:off x="4032404" y="1640"/>
          <a:ext cx="2765832" cy="1659499"/>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Embarkation points</a:t>
          </a:r>
        </a:p>
      </dsp:txBody>
      <dsp:txXfrm>
        <a:off x="4032404" y="1640"/>
        <a:ext cx="2765832" cy="1659499"/>
      </dsp:txXfrm>
    </dsp:sp>
    <dsp:sp modelId="{CACD9668-B66C-4B8E-A810-3EC2DE64F511}">
      <dsp:nvSpPr>
        <dsp:cNvPr id="0" name=""/>
        <dsp:cNvSpPr/>
      </dsp:nvSpPr>
      <dsp:spPr>
        <a:xfrm>
          <a:off x="7074820" y="1640"/>
          <a:ext cx="2765832" cy="1659499"/>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Evacuee locations</a:t>
          </a:r>
        </a:p>
      </dsp:txBody>
      <dsp:txXfrm>
        <a:off x="7074820" y="1640"/>
        <a:ext cx="2765832" cy="1659499"/>
      </dsp:txXfrm>
    </dsp:sp>
    <dsp:sp modelId="{07DAB19A-5234-4F6D-BF17-EEC307F9DC15}">
      <dsp:nvSpPr>
        <dsp:cNvPr id="0" name=""/>
        <dsp:cNvSpPr/>
      </dsp:nvSpPr>
      <dsp:spPr>
        <a:xfrm>
          <a:off x="989988" y="1937723"/>
          <a:ext cx="2765832" cy="1659499"/>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Care en route</a:t>
          </a:r>
        </a:p>
      </dsp:txBody>
      <dsp:txXfrm>
        <a:off x="989988" y="1937723"/>
        <a:ext cx="2765832" cy="1659499"/>
      </dsp:txXfrm>
    </dsp:sp>
    <dsp:sp modelId="{AA65052A-89CC-4FAA-9DD3-44EAE2CF999D}">
      <dsp:nvSpPr>
        <dsp:cNvPr id="0" name=""/>
        <dsp:cNvSpPr/>
      </dsp:nvSpPr>
      <dsp:spPr>
        <a:xfrm>
          <a:off x="4032404" y="1937723"/>
          <a:ext cx="2765832" cy="1659499"/>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Documentation of evacuees</a:t>
          </a:r>
        </a:p>
      </dsp:txBody>
      <dsp:txXfrm>
        <a:off x="4032404" y="1937723"/>
        <a:ext cx="2765832" cy="1659499"/>
      </dsp:txXfrm>
    </dsp:sp>
    <dsp:sp modelId="{C0732DC4-42D2-451C-848E-D7791778631A}">
      <dsp:nvSpPr>
        <dsp:cNvPr id="0" name=""/>
        <dsp:cNvSpPr/>
      </dsp:nvSpPr>
      <dsp:spPr>
        <a:xfrm>
          <a:off x="7074820" y="1937723"/>
          <a:ext cx="2765832" cy="1659499"/>
        </a:xfrm>
        <a:prstGeom prst="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Procedures for those who do not want to provide information</a:t>
          </a:r>
        </a:p>
      </dsp:txBody>
      <dsp:txXfrm>
        <a:off x="7074820" y="1937723"/>
        <a:ext cx="2765832" cy="1659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7CAEA-1334-4780-91E4-F8B316842069}">
      <dsp:nvSpPr>
        <dsp:cNvPr id="0" name=""/>
        <dsp:cNvSpPr/>
      </dsp:nvSpPr>
      <dsp:spPr>
        <a:xfrm>
          <a:off x="0" y="4053841"/>
          <a:ext cx="5955658" cy="13305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Includes facilities housing for seniors or people with mental illnesses or developmental disabilities</a:t>
          </a:r>
        </a:p>
      </dsp:txBody>
      <dsp:txXfrm>
        <a:off x="0" y="4053841"/>
        <a:ext cx="5955658" cy="1330561"/>
      </dsp:txXfrm>
    </dsp:sp>
    <dsp:sp modelId="{3FADDD05-8BF8-4478-B0ED-69824153EF03}">
      <dsp:nvSpPr>
        <dsp:cNvPr id="0" name=""/>
        <dsp:cNvSpPr/>
      </dsp:nvSpPr>
      <dsp:spPr>
        <a:xfrm rot="10800000">
          <a:off x="0" y="2027396"/>
          <a:ext cx="5955658" cy="2046402"/>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Evacuation plans must be in place</a:t>
          </a:r>
        </a:p>
      </dsp:txBody>
      <dsp:txXfrm rot="10800000">
        <a:off x="0" y="2027396"/>
        <a:ext cx="5955658" cy="1329691"/>
      </dsp:txXfrm>
    </dsp:sp>
    <dsp:sp modelId="{2D97D9FD-D80E-4617-835C-05B242DDF9DB}">
      <dsp:nvSpPr>
        <dsp:cNvPr id="0" name=""/>
        <dsp:cNvSpPr/>
      </dsp:nvSpPr>
      <dsp:spPr>
        <a:xfrm rot="10800000">
          <a:off x="0" y="951"/>
          <a:ext cx="5955658" cy="2046402"/>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Should be pre-identified</a:t>
          </a:r>
        </a:p>
      </dsp:txBody>
      <dsp:txXfrm rot="10800000">
        <a:off x="0" y="951"/>
        <a:ext cx="5955658" cy="13296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EE3F8-BB23-4A38-91CD-868E261877C7}">
      <dsp:nvSpPr>
        <dsp:cNvPr id="0" name=""/>
        <dsp:cNvSpPr/>
      </dsp:nvSpPr>
      <dsp:spPr>
        <a:xfrm>
          <a:off x="0" y="905979"/>
          <a:ext cx="5955658" cy="357339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2" tIns="306329" rIns="291832" bIns="306329" numCol="1" spcCol="1270" anchor="t" anchorCtr="0">
          <a:noAutofit/>
        </a:bodyPr>
        <a:lstStyle/>
        <a:p>
          <a:pPr marL="0" lvl="0" indent="0" algn="l" defTabSz="1422400">
            <a:lnSpc>
              <a:spcPct val="90000"/>
            </a:lnSpc>
            <a:spcBef>
              <a:spcPct val="0"/>
            </a:spcBef>
            <a:spcAft>
              <a:spcPct val="35000"/>
            </a:spcAft>
            <a:buNone/>
          </a:pPr>
          <a:r>
            <a:rPr lang="en-US" sz="3200" kern="1200"/>
            <a:t>Mutual aid resources may also have transportation concerns:</a:t>
          </a:r>
        </a:p>
        <a:p>
          <a:pPr marL="228600" lvl="1" indent="-228600" algn="l" defTabSz="1111250">
            <a:lnSpc>
              <a:spcPct val="90000"/>
            </a:lnSpc>
            <a:spcBef>
              <a:spcPct val="0"/>
            </a:spcBef>
            <a:spcAft>
              <a:spcPct val="15000"/>
            </a:spcAft>
            <a:buChar char="•"/>
          </a:pPr>
          <a:r>
            <a:rPr lang="en-US" sz="2500" kern="1200"/>
            <a:t>Equipment/supplies</a:t>
          </a:r>
        </a:p>
        <a:p>
          <a:pPr marL="228600" lvl="1" indent="-228600" algn="l" defTabSz="1111250">
            <a:lnSpc>
              <a:spcPct val="90000"/>
            </a:lnSpc>
            <a:spcBef>
              <a:spcPct val="0"/>
            </a:spcBef>
            <a:spcAft>
              <a:spcPct val="15000"/>
            </a:spcAft>
            <a:buChar char="•"/>
          </a:pPr>
          <a:r>
            <a:rPr lang="en-US" sz="2500" kern="1200"/>
            <a:t>Shelter personnel</a:t>
          </a:r>
        </a:p>
        <a:p>
          <a:pPr marL="228600" lvl="1" indent="-228600" algn="l" defTabSz="1111250">
            <a:lnSpc>
              <a:spcPct val="90000"/>
            </a:lnSpc>
            <a:spcBef>
              <a:spcPct val="0"/>
            </a:spcBef>
            <a:spcAft>
              <a:spcPct val="15000"/>
            </a:spcAft>
            <a:buChar char="•"/>
          </a:pPr>
          <a:r>
            <a:rPr lang="en-US" sz="2500" kern="1200"/>
            <a:t>Personal assistance service providers</a:t>
          </a:r>
        </a:p>
      </dsp:txBody>
      <dsp:txXfrm>
        <a:off x="0" y="905979"/>
        <a:ext cx="5955658" cy="35733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C03D9-37F8-4122-84FA-5AF4643FACEE}">
      <dsp:nvSpPr>
        <dsp:cNvPr id="0" name=""/>
        <dsp:cNvSpPr/>
      </dsp:nvSpPr>
      <dsp:spPr>
        <a:xfrm>
          <a:off x="0" y="671521"/>
          <a:ext cx="3046117" cy="1934284"/>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F838D76-4188-4A9C-82F3-3426FDD4CF2B}">
      <dsp:nvSpPr>
        <dsp:cNvPr id="0" name=""/>
        <dsp:cNvSpPr/>
      </dsp:nvSpPr>
      <dsp:spPr>
        <a:xfrm>
          <a:off x="338457" y="993056"/>
          <a:ext cx="3046117" cy="193428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Do evacuation plans address areas of the community not served by transit?</a:t>
          </a:r>
        </a:p>
      </dsp:txBody>
      <dsp:txXfrm>
        <a:off x="395110" y="1049709"/>
        <a:ext cx="2932811" cy="1820978"/>
      </dsp:txXfrm>
    </dsp:sp>
    <dsp:sp modelId="{171332B4-D45D-4560-9F80-1DEDA8F4AFD5}">
      <dsp:nvSpPr>
        <dsp:cNvPr id="0" name=""/>
        <dsp:cNvSpPr/>
      </dsp:nvSpPr>
      <dsp:spPr>
        <a:xfrm>
          <a:off x="3723032" y="671521"/>
          <a:ext cx="3046117" cy="1934284"/>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F366FA5-63DC-41C2-B1E7-329D628B0AF1}">
      <dsp:nvSpPr>
        <dsp:cNvPr id="0" name=""/>
        <dsp:cNvSpPr/>
      </dsp:nvSpPr>
      <dsp:spPr>
        <a:xfrm>
          <a:off x="4061490" y="993056"/>
          <a:ext cx="3046117" cy="193428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Do you know where people with access and functional needs frequently get on your transit system?</a:t>
          </a:r>
        </a:p>
      </dsp:txBody>
      <dsp:txXfrm>
        <a:off x="4118143" y="1049709"/>
        <a:ext cx="2932811" cy="1820978"/>
      </dsp:txXfrm>
    </dsp:sp>
    <dsp:sp modelId="{736BD8D4-6525-4C8D-9B11-5102AFA0C351}">
      <dsp:nvSpPr>
        <dsp:cNvPr id="0" name=""/>
        <dsp:cNvSpPr/>
      </dsp:nvSpPr>
      <dsp:spPr>
        <a:xfrm>
          <a:off x="7446065" y="671521"/>
          <a:ext cx="3046117" cy="1934284"/>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A1181E0-5B02-4614-BB54-C70E6B528A56}">
      <dsp:nvSpPr>
        <dsp:cNvPr id="0" name=""/>
        <dsp:cNvSpPr/>
      </dsp:nvSpPr>
      <dsp:spPr>
        <a:xfrm>
          <a:off x="7784523" y="993056"/>
          <a:ext cx="3046117" cy="193428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Can neighboring transportation jurisdictions assist in emergencies?</a:t>
          </a:r>
        </a:p>
      </dsp:txBody>
      <dsp:txXfrm>
        <a:off x="7841176" y="1049709"/>
        <a:ext cx="2932811" cy="182097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6C90C-7AD6-4E01-A773-BA9F7A822915}" type="datetimeFigureOut">
              <a:rPr lang="en-US" smtClean="0"/>
              <a:t>7/8/2018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E217AB-5AE3-4E55-9125-26260B925BBF}" type="slidenum">
              <a:rPr lang="en-US" smtClean="0"/>
              <a:t>‹#›</a:t>
            </a:fld>
            <a:endParaRPr lang="en-US"/>
          </a:p>
        </p:txBody>
      </p:sp>
    </p:spTree>
    <p:extLst>
      <p:ext uri="{BB962C8B-B14F-4D97-AF65-F5344CB8AC3E}">
        <p14:creationId xmlns:p14="http://schemas.microsoft.com/office/powerpoint/2010/main" val="1688773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message should be simple - not higher than a third grade reading level. Messages should be tested with a diversity of users for clarity of message (children, people who are deaf, people with cognitive disabilities,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Communications is always an issue in real events and in exercises…… communication access is the cornerstone of successful planning, response, and recovery; however, it is complex and the least understood of all the areas of inclusive planning, response, and recovery.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E217AB-5AE3-4E55-9125-26260B925BBF}" type="slidenum">
              <a:rPr lang="en-US" smtClean="0"/>
              <a:t>5</a:t>
            </a:fld>
            <a:endParaRPr lang="en-US"/>
          </a:p>
        </p:txBody>
      </p:sp>
    </p:spTree>
    <p:extLst>
      <p:ext uri="{BB962C8B-B14F-4D97-AF65-F5344CB8AC3E}">
        <p14:creationId xmlns:p14="http://schemas.microsoft.com/office/powerpoint/2010/main" val="1173495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cap="all" dirty="0">
                <a:solidFill>
                  <a:schemeClr val="tx1"/>
                </a:solidFill>
                <a:effectLst/>
                <a:latin typeface="+mn-lt"/>
                <a:ea typeface="+mn-ea"/>
                <a:cs typeface="+mn-cs"/>
              </a:rPr>
              <a:t>Operational Considerations </a:t>
            </a:r>
            <a:endParaRPr lang="en-US" sz="1200" b="1" kern="1200" cap="all"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single agency can provide all of the expertise needed for comprehensive planning. An inclusive approach should use expertise from the local individuals, organizations, and agencies. These groups and individuals should be involved in all stages of the planning process. Health care need to work closely with the community partners to identify gaps/needs and resources available – discussion must include prioritization and where those community partners are able to help.</a:t>
            </a:r>
            <a:endParaRPr lang="en-US" sz="10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Resource Identification</a:t>
            </a:r>
          </a:p>
          <a:p>
            <a:pPr lvl="1"/>
            <a:r>
              <a:rPr lang="en-US" sz="1200" kern="1200" dirty="0">
                <a:solidFill>
                  <a:schemeClr val="tx1"/>
                </a:solidFill>
                <a:effectLst/>
                <a:latin typeface="+mn-lt"/>
                <a:ea typeface="+mn-ea"/>
                <a:cs typeface="+mn-cs"/>
              </a:rPr>
              <a:t>What accessible transportation resources exist in the community?</a:t>
            </a:r>
          </a:p>
          <a:p>
            <a:pPr lvl="1"/>
            <a:r>
              <a:rPr lang="en-US" sz="1200" kern="1200" dirty="0">
                <a:solidFill>
                  <a:schemeClr val="tx1"/>
                </a:solidFill>
                <a:effectLst/>
                <a:latin typeface="+mn-lt"/>
                <a:ea typeface="+mn-ea"/>
                <a:cs typeface="+mn-cs"/>
              </a:rPr>
              <a:t>How to determine available resources based on impact of specific hazards? (i.e., will assets be lost from areas if flooding, limited access)</a:t>
            </a:r>
          </a:p>
          <a:p>
            <a:pPr lvl="1"/>
            <a:r>
              <a:rPr lang="en-US" sz="1200" kern="1200" dirty="0">
                <a:solidFill>
                  <a:schemeClr val="tx1"/>
                </a:solidFill>
                <a:effectLst/>
                <a:latin typeface="+mn-lt"/>
                <a:ea typeface="+mn-ea"/>
                <a:cs typeface="+mn-cs"/>
              </a:rPr>
              <a:t>Who has priority for using these resources?</a:t>
            </a:r>
          </a:p>
          <a:p>
            <a:pPr lvl="0"/>
            <a:r>
              <a:rPr lang="en-US" sz="1200" b="1" kern="1200" dirty="0">
                <a:solidFill>
                  <a:schemeClr val="tx1"/>
                </a:solidFill>
                <a:effectLst/>
                <a:latin typeface="+mn-lt"/>
                <a:ea typeface="+mn-ea"/>
                <a:cs typeface="+mn-cs"/>
              </a:rPr>
              <a:t>Resource Coordination</a:t>
            </a:r>
          </a:p>
          <a:p>
            <a:pPr lvl="1"/>
            <a:r>
              <a:rPr lang="en-US" sz="1200" kern="1200" dirty="0">
                <a:solidFill>
                  <a:schemeClr val="tx1"/>
                </a:solidFill>
                <a:effectLst/>
                <a:latin typeface="+mn-lt"/>
                <a:ea typeface="+mn-ea"/>
                <a:cs typeface="+mn-cs"/>
              </a:rPr>
              <a:t>How to integrate and obtain these transportation resources</a:t>
            </a:r>
          </a:p>
          <a:p>
            <a:pPr lvl="1"/>
            <a:r>
              <a:rPr lang="en-US" sz="1200" kern="1200" dirty="0">
                <a:solidFill>
                  <a:schemeClr val="tx1"/>
                </a:solidFill>
                <a:effectLst/>
                <a:latin typeface="+mn-lt"/>
                <a:ea typeface="+mn-ea"/>
                <a:cs typeface="+mn-cs"/>
              </a:rPr>
              <a:t>Personal assistance services (PAS) – Some people may need assistance during transportation. Does your emergency plan identify resources for drivers who are trained to assist individuals when boarding accessible vehicles? What about individuals who may need PAS in transit?</a:t>
            </a:r>
          </a:p>
          <a:p>
            <a:pPr lvl="0"/>
            <a:r>
              <a:rPr lang="en-US" sz="1200" b="1" kern="1200" dirty="0">
                <a:solidFill>
                  <a:schemeClr val="tx1"/>
                </a:solidFill>
                <a:effectLst/>
                <a:latin typeface="+mn-lt"/>
                <a:ea typeface="+mn-ea"/>
                <a:cs typeface="+mn-cs"/>
              </a:rPr>
              <a:t>Interagency Communication</a:t>
            </a:r>
          </a:p>
          <a:p>
            <a:pPr lvl="1"/>
            <a:r>
              <a:rPr lang="en-US" sz="1200" kern="1200" dirty="0">
                <a:solidFill>
                  <a:schemeClr val="tx1"/>
                </a:solidFill>
                <a:effectLst/>
                <a:latin typeface="+mn-lt"/>
                <a:ea typeface="+mn-ea"/>
                <a:cs typeface="+mn-cs"/>
              </a:rPr>
              <a:t>Can transportation resources communicate with each other? How?</a:t>
            </a:r>
          </a:p>
          <a:p>
            <a:pPr lvl="1"/>
            <a:r>
              <a:rPr lang="en-US" sz="1200" kern="1200" dirty="0">
                <a:solidFill>
                  <a:schemeClr val="tx1"/>
                </a:solidFill>
                <a:effectLst/>
                <a:latin typeface="+mn-lt"/>
                <a:ea typeface="+mn-ea"/>
                <a:cs typeface="+mn-cs"/>
              </a:rPr>
              <a:t>How does transportation communicate and coordinate with emergency management, law enforcement and fire?</a:t>
            </a:r>
          </a:p>
          <a:p>
            <a:pPr lvl="1"/>
            <a:r>
              <a:rPr lang="en-US" sz="1200" kern="1200" dirty="0">
                <a:solidFill>
                  <a:schemeClr val="tx1"/>
                </a:solidFill>
                <a:effectLst/>
                <a:latin typeface="+mn-lt"/>
                <a:ea typeface="+mn-ea"/>
                <a:cs typeface="+mn-cs"/>
              </a:rPr>
              <a:t>How will inaccurate information about transportation options be corrected?</a:t>
            </a:r>
          </a:p>
          <a:p>
            <a:pPr lvl="0"/>
            <a:r>
              <a:rPr lang="en-US" sz="1200" b="1" kern="1200" dirty="0">
                <a:solidFill>
                  <a:schemeClr val="tx1"/>
                </a:solidFill>
                <a:effectLst/>
                <a:latin typeface="+mn-lt"/>
                <a:ea typeface="+mn-ea"/>
                <a:cs typeface="+mn-cs"/>
              </a:rPr>
              <a:t>Operational Continuity</a:t>
            </a:r>
          </a:p>
          <a:p>
            <a:pPr lvl="1"/>
            <a:r>
              <a:rPr lang="en-US" sz="1200" kern="1200" dirty="0">
                <a:solidFill>
                  <a:schemeClr val="tx1"/>
                </a:solidFill>
                <a:effectLst/>
                <a:latin typeface="+mn-lt"/>
                <a:ea typeface="+mn-ea"/>
                <a:cs typeface="+mn-cs"/>
              </a:rPr>
              <a:t>What services should be maintained the longest and restarted first?</a:t>
            </a:r>
          </a:p>
          <a:p>
            <a:pPr lvl="1"/>
            <a:r>
              <a:rPr lang="en-US" sz="1200" kern="1200" dirty="0">
                <a:solidFill>
                  <a:schemeClr val="tx1"/>
                </a:solidFill>
                <a:effectLst/>
                <a:latin typeface="+mn-lt"/>
                <a:ea typeface="+mn-ea"/>
                <a:cs typeface="+mn-cs"/>
              </a:rPr>
              <a:t>What are the thresholds for suspending transportation services?</a:t>
            </a:r>
          </a:p>
          <a:p>
            <a:pPr lvl="1"/>
            <a:r>
              <a:rPr lang="en-US" sz="1200" kern="1200" dirty="0">
                <a:solidFill>
                  <a:schemeClr val="tx1"/>
                </a:solidFill>
                <a:effectLst/>
                <a:latin typeface="+mn-lt"/>
                <a:ea typeface="+mn-ea"/>
                <a:cs typeface="+mn-cs"/>
              </a:rPr>
              <a:t>What are the protocols and procedures to inform transit users and the community?</a:t>
            </a:r>
          </a:p>
          <a:p>
            <a:pPr lvl="0"/>
            <a:r>
              <a:rPr lang="en-US" sz="1200" b="1" kern="1200" dirty="0">
                <a:solidFill>
                  <a:schemeClr val="tx1"/>
                </a:solidFill>
                <a:effectLst/>
                <a:latin typeface="+mn-lt"/>
                <a:ea typeface="+mn-ea"/>
                <a:cs typeface="+mn-cs"/>
              </a:rPr>
              <a:t>Jurisdictional Considerations</a:t>
            </a:r>
          </a:p>
          <a:p>
            <a:pPr lvl="1"/>
            <a:r>
              <a:rPr lang="en-US" sz="1200" kern="1200" dirty="0">
                <a:solidFill>
                  <a:schemeClr val="tx1"/>
                </a:solidFill>
                <a:effectLst/>
                <a:latin typeface="+mn-lt"/>
                <a:ea typeface="+mn-ea"/>
                <a:cs typeface="+mn-cs"/>
              </a:rPr>
              <a:t>There are at least two, and sometimes multiple, jurisdictions with Emergency Operations Plans (EOPs)</a:t>
            </a:r>
          </a:p>
          <a:p>
            <a:pPr lvl="1"/>
            <a:r>
              <a:rPr lang="en-US" sz="1200" kern="1200" dirty="0">
                <a:solidFill>
                  <a:schemeClr val="tx1"/>
                </a:solidFill>
                <a:effectLst/>
                <a:latin typeface="+mn-lt"/>
                <a:ea typeface="+mn-ea"/>
                <a:cs typeface="+mn-cs"/>
              </a:rPr>
              <a:t>It is critical to know what jurisdictions have EOPs to ensure all EOPs are inclusive, meaning they include planning elements for people who have disabilities and other people who have access and/or functional needs.</a:t>
            </a:r>
          </a:p>
          <a:p>
            <a:pPr lvl="1"/>
            <a:r>
              <a:rPr lang="en-US" sz="1200" kern="1200" dirty="0">
                <a:solidFill>
                  <a:schemeClr val="tx1"/>
                </a:solidFill>
                <a:effectLst/>
                <a:latin typeface="+mn-lt"/>
                <a:ea typeface="+mn-ea"/>
                <a:cs typeface="+mn-cs"/>
              </a:rPr>
              <a:t>Does your plan list a resource (</a:t>
            </a:r>
            <a:r>
              <a:rPr lang="en-US" sz="1200" kern="1200" dirty="0" err="1">
                <a:solidFill>
                  <a:schemeClr val="tx1"/>
                </a:solidFill>
                <a:effectLst/>
                <a:latin typeface="+mn-lt"/>
                <a:ea typeface="+mn-ea"/>
                <a:cs typeface="+mn-cs"/>
              </a:rPr>
              <a:t>ie</a:t>
            </a:r>
            <a:r>
              <a:rPr lang="en-US" sz="1200" kern="1200" dirty="0">
                <a:solidFill>
                  <a:schemeClr val="tx1"/>
                </a:solidFill>
                <a:effectLst/>
                <a:latin typeface="+mn-lt"/>
                <a:ea typeface="+mn-ea"/>
                <a:cs typeface="+mn-cs"/>
              </a:rPr>
              <a:t> local bus company) that may be on other agencies lists?  Who gets the service first?  Need to have these discussions before the emergency.</a:t>
            </a:r>
          </a:p>
          <a:p>
            <a:pPr lvl="0"/>
            <a:r>
              <a:rPr lang="en-US" sz="1200" kern="1200" dirty="0">
                <a:solidFill>
                  <a:schemeClr val="tx1"/>
                </a:solidFill>
                <a:effectLst/>
                <a:latin typeface="+mn-lt"/>
                <a:ea typeface="+mn-ea"/>
                <a:cs typeface="+mn-cs"/>
              </a:rPr>
              <a:t>It is also critical to know in order to make contact with the emergency manager:</a:t>
            </a:r>
          </a:p>
          <a:p>
            <a:pPr lvl="0"/>
            <a:r>
              <a:rPr lang="en-US" sz="1200" kern="1200" dirty="0">
                <a:solidFill>
                  <a:schemeClr val="tx1"/>
                </a:solidFill>
                <a:effectLst/>
                <a:latin typeface="+mn-lt"/>
                <a:ea typeface="+mn-ea"/>
                <a:cs typeface="+mn-cs"/>
              </a:rPr>
              <a:t>Individuals who have disabilities and/or disability service providers should make contact with local emergency managers to offer planning assistance, resource awareness, and subject matter expertise for training and planning.</a:t>
            </a:r>
          </a:p>
          <a:p>
            <a:pPr lvl="0"/>
            <a:r>
              <a:rPr lang="en-US" sz="1200" b="1" kern="1200" dirty="0">
                <a:solidFill>
                  <a:schemeClr val="tx1"/>
                </a:solidFill>
                <a:effectLst/>
                <a:latin typeface="+mn-lt"/>
                <a:ea typeface="+mn-ea"/>
                <a:cs typeface="+mn-cs"/>
              </a:rPr>
              <a:t>People with disabilities are a rich resource for emergency planners.</a:t>
            </a:r>
          </a:p>
          <a:p>
            <a:pPr lvl="0"/>
            <a:r>
              <a:rPr lang="en-US" sz="1200" kern="1200" dirty="0">
                <a:solidFill>
                  <a:schemeClr val="tx1"/>
                </a:solidFill>
                <a:effectLst/>
                <a:latin typeface="+mn-lt"/>
                <a:ea typeface="+mn-ea"/>
                <a:cs typeface="+mn-cs"/>
              </a:rPr>
              <a:t>Leveraging Existing Networks</a:t>
            </a:r>
          </a:p>
          <a:p>
            <a:pPr lvl="1"/>
            <a:r>
              <a:rPr lang="en-US" sz="1200" kern="1200" dirty="0">
                <a:solidFill>
                  <a:schemeClr val="tx1"/>
                </a:solidFill>
                <a:effectLst/>
                <a:latin typeface="+mn-lt"/>
                <a:ea typeface="+mn-ea"/>
                <a:cs typeface="+mn-cs"/>
              </a:rPr>
              <a:t>What disability and service support networks exist which might identify and/or provide resources, information and training for emergencies? Possible networks include aging, disabilities, children, veterans, mental health, people experiencing homelessness, etc.</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0E217AB-5AE3-4E55-9125-26260B925BBF}" type="slidenum">
              <a:rPr lang="en-US" smtClean="0"/>
              <a:t>18</a:t>
            </a:fld>
            <a:endParaRPr lang="en-US"/>
          </a:p>
        </p:txBody>
      </p:sp>
    </p:spTree>
    <p:extLst>
      <p:ext uri="{BB962C8B-B14F-4D97-AF65-F5344CB8AC3E}">
        <p14:creationId xmlns:p14="http://schemas.microsoft.com/office/powerpoint/2010/main" val="3806810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that health care facilities work with locals to identify </a:t>
            </a:r>
            <a:r>
              <a:rPr lang="en-US" dirty="0" err="1"/>
              <a:t>healths</a:t>
            </a:r>
            <a:r>
              <a:rPr lang="en-US" dirty="0"/>
              <a:t> specific needs to access transportation assets – which include discussion about how to ensure that individuals have access to the health care facility……road blocks </a:t>
            </a:r>
            <a:r>
              <a:rPr lang="en-US" dirty="0" err="1"/>
              <a:t>etc</a:t>
            </a:r>
            <a:r>
              <a:rPr lang="en-US" dirty="0"/>
              <a:t> need to ensure that there is access to and from the health care facility.</a:t>
            </a:r>
          </a:p>
        </p:txBody>
      </p:sp>
      <p:sp>
        <p:nvSpPr>
          <p:cNvPr id="4" name="Slide Number Placeholder 3"/>
          <p:cNvSpPr>
            <a:spLocks noGrp="1"/>
          </p:cNvSpPr>
          <p:nvPr>
            <p:ph type="sldNum" sz="quarter" idx="10"/>
          </p:nvPr>
        </p:nvSpPr>
        <p:spPr/>
        <p:txBody>
          <a:bodyPr/>
          <a:lstStyle/>
          <a:p>
            <a:fld id="{10E217AB-5AE3-4E55-9125-26260B925BBF}" type="slidenum">
              <a:rPr lang="en-US" smtClean="0"/>
              <a:t>19</a:t>
            </a:fld>
            <a:endParaRPr lang="en-US"/>
          </a:p>
        </p:txBody>
      </p:sp>
    </p:spTree>
    <p:extLst>
      <p:ext uri="{BB962C8B-B14F-4D97-AF65-F5344CB8AC3E}">
        <p14:creationId xmlns:p14="http://schemas.microsoft.com/office/powerpoint/2010/main" val="1054087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evacuation it is imperative that plans be made that address access to transportation assets. </a:t>
            </a:r>
          </a:p>
          <a:p>
            <a:pPr lvl="0"/>
            <a:r>
              <a:rPr lang="en-US" sz="1200" kern="1200" dirty="0">
                <a:solidFill>
                  <a:schemeClr val="tx1"/>
                </a:solidFill>
                <a:effectLst/>
                <a:latin typeface="+mn-lt"/>
                <a:ea typeface="+mn-ea"/>
                <a:cs typeface="+mn-cs"/>
              </a:rPr>
              <a:t>Location of staged accessible resources</a:t>
            </a:r>
          </a:p>
          <a:p>
            <a:pPr lvl="0"/>
            <a:r>
              <a:rPr lang="en-US" sz="1200" kern="1200" dirty="0">
                <a:solidFill>
                  <a:schemeClr val="tx1"/>
                </a:solidFill>
                <a:effectLst/>
                <a:latin typeface="+mn-lt"/>
                <a:ea typeface="+mn-ea"/>
                <a:cs typeface="+mn-cs"/>
              </a:rPr>
              <a:t>Embarkation points</a:t>
            </a:r>
          </a:p>
          <a:p>
            <a:pPr lvl="0"/>
            <a:r>
              <a:rPr lang="en-US" sz="1200" kern="1200" dirty="0">
                <a:solidFill>
                  <a:schemeClr val="tx1"/>
                </a:solidFill>
                <a:effectLst/>
                <a:latin typeface="+mn-lt"/>
                <a:ea typeface="+mn-ea"/>
                <a:cs typeface="+mn-cs"/>
              </a:rPr>
              <a:t>Where will evacuees be taken? Where are alternative locations?</a:t>
            </a:r>
          </a:p>
          <a:p>
            <a:pPr lvl="0"/>
            <a:r>
              <a:rPr lang="en-US" sz="1200" kern="1200" dirty="0">
                <a:solidFill>
                  <a:schemeClr val="tx1"/>
                </a:solidFill>
                <a:effectLst/>
                <a:latin typeface="+mn-lt"/>
                <a:ea typeface="+mn-ea"/>
                <a:cs typeface="+mn-cs"/>
              </a:rPr>
              <a:t>Is assistance needed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route? How would you provide assistance for those already on the vehicles? Examples may include those who need personal assistance services, people using oxygen, people with diabetes, and people who have difficulty regulating body temperature.</a:t>
            </a:r>
          </a:p>
          <a:p>
            <a:pPr lvl="0"/>
            <a:r>
              <a:rPr lang="en-US" sz="1200" kern="1200" dirty="0">
                <a:solidFill>
                  <a:schemeClr val="tx1"/>
                </a:solidFill>
                <a:effectLst/>
                <a:latin typeface="+mn-lt"/>
                <a:ea typeface="+mn-ea"/>
                <a:cs typeface="+mn-cs"/>
              </a:rPr>
              <a:t>Documentation to record who was transported and where for all people transported.     PATIENT TRACKING</a:t>
            </a:r>
          </a:p>
          <a:p>
            <a:pPr lvl="0"/>
            <a:r>
              <a:rPr lang="en-US" sz="1200" kern="1200" dirty="0">
                <a:solidFill>
                  <a:schemeClr val="tx1"/>
                </a:solidFill>
                <a:effectLst/>
                <a:latin typeface="+mn-lt"/>
                <a:ea typeface="+mn-ea"/>
                <a:cs typeface="+mn-cs"/>
              </a:rPr>
              <a:t>Work out procedures for people who do not want to provide their information.</a:t>
            </a:r>
          </a:p>
          <a:p>
            <a:endParaRPr lang="en-US" dirty="0"/>
          </a:p>
        </p:txBody>
      </p:sp>
      <p:sp>
        <p:nvSpPr>
          <p:cNvPr id="4" name="Slide Number Placeholder 3"/>
          <p:cNvSpPr>
            <a:spLocks noGrp="1"/>
          </p:cNvSpPr>
          <p:nvPr>
            <p:ph type="sldNum" sz="quarter" idx="10"/>
          </p:nvPr>
        </p:nvSpPr>
        <p:spPr/>
        <p:txBody>
          <a:bodyPr/>
          <a:lstStyle/>
          <a:p>
            <a:fld id="{10E217AB-5AE3-4E55-9125-26260B925BBF}" type="slidenum">
              <a:rPr lang="en-US" smtClean="0"/>
              <a:t>20</a:t>
            </a:fld>
            <a:endParaRPr lang="en-US"/>
          </a:p>
        </p:txBody>
      </p:sp>
    </p:spTree>
    <p:extLst>
      <p:ext uri="{BB962C8B-B14F-4D97-AF65-F5344CB8AC3E}">
        <p14:creationId xmlns:p14="http://schemas.microsoft.com/office/powerpoint/2010/main" val="3767944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Service Continuity: </a:t>
            </a:r>
            <a:r>
              <a:rPr lang="en-US" sz="1200" kern="1200" dirty="0">
                <a:solidFill>
                  <a:schemeClr val="tx1"/>
                </a:solidFill>
                <a:effectLst/>
                <a:latin typeface="+mn-lt"/>
                <a:ea typeface="+mn-ea"/>
                <a:cs typeface="+mn-cs"/>
              </a:rPr>
              <a:t>Service continuity decisions have wide-ranging impacts. Reducing tertiary and secondary routes can maximize emergency response capacity. However, this requires inclusive preplanning and communication with clients and transportation officials. </a:t>
            </a:r>
          </a:p>
          <a:p>
            <a:pPr lvl="0"/>
            <a:r>
              <a:rPr lang="en-US" sz="1200" b="1" kern="1200" dirty="0">
                <a:solidFill>
                  <a:schemeClr val="tx1"/>
                </a:solidFill>
                <a:effectLst/>
                <a:latin typeface="+mn-lt"/>
                <a:ea typeface="+mn-ea"/>
                <a:cs typeface="+mn-cs"/>
              </a:rPr>
              <a:t>Temporary Service Changes</a:t>
            </a:r>
            <a:r>
              <a:rPr lang="en-US" sz="1200" kern="1200" dirty="0">
                <a:solidFill>
                  <a:schemeClr val="tx1"/>
                </a:solidFill>
                <a:effectLst/>
                <a:latin typeface="+mn-lt"/>
                <a:ea typeface="+mn-ea"/>
                <a:cs typeface="+mn-cs"/>
              </a:rPr>
              <a:t>: During and following disasters, temporary and sometimes permanent changes to points of origin and destinations may be necessary. Transit providers may have to adjust their service plan. It may be necessary to allow individuals needing accessible public transportation to access Paratransit and other services, even if they are not registered to use these services in the steady state.</a:t>
            </a:r>
          </a:p>
          <a:p>
            <a:pPr lvl="0"/>
            <a:r>
              <a:rPr lang="en-US" sz="1200" b="1" kern="1200" dirty="0">
                <a:solidFill>
                  <a:schemeClr val="tx1"/>
                </a:solidFill>
                <a:effectLst/>
                <a:latin typeface="+mn-lt"/>
                <a:ea typeface="+mn-ea"/>
                <a:cs typeface="+mn-cs"/>
              </a:rPr>
              <a:t>Shelter Transportation: </a:t>
            </a:r>
            <a:r>
              <a:rPr lang="en-US" sz="1200" kern="1200" dirty="0">
                <a:solidFill>
                  <a:schemeClr val="tx1"/>
                </a:solidFill>
                <a:effectLst/>
                <a:latin typeface="+mn-lt"/>
                <a:ea typeface="+mn-ea"/>
                <a:cs typeface="+mn-cs"/>
              </a:rPr>
              <a:t>People in emergency shelters may have a higher-than-average dependence on public transportation. Transit planning should ensure adequate accessible transportation is available. </a:t>
            </a:r>
          </a:p>
          <a:p>
            <a:pPr lvl="0"/>
            <a:r>
              <a:rPr lang="en-US" sz="1200" b="1" kern="1200" dirty="0">
                <a:solidFill>
                  <a:schemeClr val="tx1"/>
                </a:solidFill>
                <a:effectLst/>
                <a:latin typeface="+mn-lt"/>
                <a:ea typeface="+mn-ea"/>
                <a:cs typeface="+mn-cs"/>
              </a:rPr>
              <a:t>Surge Capacity:</a:t>
            </a:r>
          </a:p>
          <a:p>
            <a:pPr lvl="1"/>
            <a:r>
              <a:rPr lang="en-US" sz="1200" kern="1200" dirty="0">
                <a:solidFill>
                  <a:schemeClr val="tx1"/>
                </a:solidFill>
                <a:effectLst/>
                <a:latin typeface="+mn-lt"/>
                <a:ea typeface="+mn-ea"/>
                <a:cs typeface="+mn-cs"/>
              </a:rPr>
              <a:t>Who might be used to augment regular transit staff? What other accessible forms of transportation exist and what are alternatives?</a:t>
            </a:r>
          </a:p>
          <a:p>
            <a:pPr lvl="1"/>
            <a:r>
              <a:rPr lang="en-US" sz="1200" kern="1200" dirty="0">
                <a:solidFill>
                  <a:schemeClr val="tx1"/>
                </a:solidFill>
                <a:effectLst/>
                <a:latin typeface="+mn-lt"/>
                <a:ea typeface="+mn-ea"/>
                <a:cs typeface="+mn-cs"/>
              </a:rPr>
              <a:t>Who has been trained to operate accessible vehicles, and are contracts in place?</a:t>
            </a:r>
          </a:p>
          <a:p>
            <a:pPr lvl="1"/>
            <a:r>
              <a:rPr lang="en-US" sz="1200" kern="1200" dirty="0">
                <a:solidFill>
                  <a:schemeClr val="tx1"/>
                </a:solidFill>
                <a:effectLst/>
                <a:latin typeface="+mn-lt"/>
                <a:ea typeface="+mn-ea"/>
                <a:cs typeface="+mn-cs"/>
              </a:rPr>
              <a:t>How to provide just-in-time training.</a:t>
            </a:r>
          </a:p>
          <a:p>
            <a:pPr lvl="1"/>
            <a:r>
              <a:rPr lang="en-US" sz="1200" kern="1200" dirty="0">
                <a:solidFill>
                  <a:schemeClr val="tx1"/>
                </a:solidFill>
                <a:effectLst/>
                <a:latin typeface="+mn-lt"/>
                <a:ea typeface="+mn-ea"/>
                <a:cs typeface="+mn-cs"/>
              </a:rPr>
              <a:t>Personal assistance services</a:t>
            </a:r>
          </a:p>
          <a:p>
            <a:pPr lvl="1"/>
            <a:r>
              <a:rPr lang="en-US" sz="1200" kern="1200" dirty="0">
                <a:solidFill>
                  <a:schemeClr val="tx1"/>
                </a:solidFill>
                <a:effectLst/>
                <a:latin typeface="+mn-lt"/>
                <a:ea typeface="+mn-ea"/>
                <a:cs typeface="+mn-cs"/>
              </a:rPr>
              <a:t>Inclusive planning may help government officials become aware of resources and adaptations about which they would otherwise have no knowledge</a:t>
            </a:r>
          </a:p>
          <a:p>
            <a:r>
              <a:rPr lang="en-US" sz="1200" b="1" kern="1200" dirty="0">
                <a:solidFill>
                  <a:schemeClr val="tx1"/>
                </a:solidFill>
                <a:effectLst/>
                <a:latin typeface="+mn-lt"/>
                <a:ea typeface="+mn-ea"/>
                <a:cs typeface="+mn-cs"/>
              </a:rPr>
              <a:t>Sustainability: </a:t>
            </a:r>
            <a:r>
              <a:rPr lang="en-US" sz="1200" kern="1200" dirty="0">
                <a:solidFill>
                  <a:schemeClr val="tx1"/>
                </a:solidFill>
                <a:effectLst/>
                <a:latin typeface="+mn-lt"/>
                <a:ea typeface="+mn-ea"/>
                <a:cs typeface="+mn-cs"/>
              </a:rPr>
              <a:t>Developing plans that provide essential personnel rest and recuperation sustains response and recovery operations over multiple operational periods. Transportation agencies should understand the distinction between normal and emergency operations and adapt to these variations</a:t>
            </a:r>
            <a:endParaRPr lang="en-US" dirty="0"/>
          </a:p>
        </p:txBody>
      </p:sp>
      <p:sp>
        <p:nvSpPr>
          <p:cNvPr id="4" name="Slide Number Placeholder 3"/>
          <p:cNvSpPr>
            <a:spLocks noGrp="1"/>
          </p:cNvSpPr>
          <p:nvPr>
            <p:ph type="sldNum" sz="quarter" idx="10"/>
          </p:nvPr>
        </p:nvSpPr>
        <p:spPr/>
        <p:txBody>
          <a:bodyPr/>
          <a:lstStyle/>
          <a:p>
            <a:fld id="{10E217AB-5AE3-4E55-9125-26260B925BBF}" type="slidenum">
              <a:rPr lang="en-US" smtClean="0"/>
              <a:t>21</a:t>
            </a:fld>
            <a:endParaRPr lang="en-US"/>
          </a:p>
        </p:txBody>
      </p:sp>
    </p:spTree>
    <p:extLst>
      <p:ext uri="{BB962C8B-B14F-4D97-AF65-F5344CB8AC3E}">
        <p14:creationId xmlns:p14="http://schemas.microsoft.com/office/powerpoint/2010/main" val="1098731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Staff Call-down Lists</a:t>
            </a:r>
            <a:r>
              <a:rPr lang="en-US" sz="1200" kern="1200" dirty="0">
                <a:solidFill>
                  <a:schemeClr val="tx1"/>
                </a:solidFill>
                <a:effectLst/>
                <a:latin typeface="+mn-lt"/>
                <a:ea typeface="+mn-ea"/>
                <a:cs typeface="+mn-cs"/>
              </a:rPr>
              <a:t>: Develop and maintain accurate call-down lists to mobilize essential personnel. Essential staff are usually put on standby for advance-notice emergencies so they can report for duty quickly. Utilize alternative staffing to assist with mobilizing/transporting patients.</a:t>
            </a:r>
          </a:p>
          <a:p>
            <a:pPr lvl="0"/>
            <a:r>
              <a:rPr lang="en-US" sz="1200" b="1" kern="1200" dirty="0">
                <a:solidFill>
                  <a:schemeClr val="tx1"/>
                </a:solidFill>
                <a:effectLst/>
                <a:latin typeface="+mn-lt"/>
                <a:ea typeface="+mn-ea"/>
                <a:cs typeface="+mn-cs"/>
              </a:rPr>
              <a:t>Client Notification Systems: </a:t>
            </a:r>
            <a:r>
              <a:rPr lang="en-US" sz="1200" kern="1200" dirty="0">
                <a:solidFill>
                  <a:schemeClr val="tx1"/>
                </a:solidFill>
                <a:effectLst/>
                <a:latin typeface="+mn-lt"/>
                <a:ea typeface="+mn-ea"/>
                <a:cs typeface="+mn-cs"/>
              </a:rPr>
              <a:t>For Paratransit operations, service suspension requires notification of scheduled trips. Many agencies have a phone bank to cancel scheduled customers. Some agencies have evacuation assistance registries to verify evacuation needs. Some Paratransit agencies are developing automated notification systems to notify customers in case of emergency. These systems typically provide emergency details and routing capability. People can be routed to 9-1-1 or other call centers with full accessibility. Texting may be more reliable because less bandwidth is required.</a:t>
            </a:r>
          </a:p>
          <a:p>
            <a:pPr lvl="0"/>
            <a:r>
              <a:rPr lang="en-US" sz="1200" b="1" kern="1200" dirty="0">
                <a:solidFill>
                  <a:schemeClr val="tx1"/>
                </a:solidFill>
                <a:effectLst/>
                <a:latin typeface="+mn-lt"/>
                <a:ea typeface="+mn-ea"/>
                <a:cs typeface="+mn-cs"/>
              </a:rPr>
              <a:t>Interagency Coordination Systems: </a:t>
            </a:r>
            <a:r>
              <a:rPr lang="en-US" sz="1200" kern="1200" dirty="0">
                <a:solidFill>
                  <a:schemeClr val="tx1"/>
                </a:solidFill>
                <a:effectLst/>
                <a:latin typeface="+mn-lt"/>
                <a:ea typeface="+mn-ea"/>
                <a:cs typeface="+mn-cs"/>
              </a:rPr>
              <a:t>For effective response and recovery, transit must liaison with the Emergency Operations Center (EOC). Communication with the EOC may consist of electronic systems (i.e., Web EOC) and other communication strategies to coordinate response and recovery and avoid service duplication. Memorandums of Understanding (MOUs) should also be established to provide emergency transportation resources.</a:t>
            </a:r>
          </a:p>
          <a:p>
            <a:endParaRPr lang="en-US" dirty="0"/>
          </a:p>
        </p:txBody>
      </p:sp>
      <p:sp>
        <p:nvSpPr>
          <p:cNvPr id="4" name="Slide Number Placeholder 3"/>
          <p:cNvSpPr>
            <a:spLocks noGrp="1"/>
          </p:cNvSpPr>
          <p:nvPr>
            <p:ph type="sldNum" sz="quarter" idx="10"/>
          </p:nvPr>
        </p:nvSpPr>
        <p:spPr/>
        <p:txBody>
          <a:bodyPr/>
          <a:lstStyle/>
          <a:p>
            <a:fld id="{10E217AB-5AE3-4E55-9125-26260B925BBF}" type="slidenum">
              <a:rPr lang="en-US" smtClean="0"/>
              <a:t>22</a:t>
            </a:fld>
            <a:endParaRPr lang="en-US"/>
          </a:p>
        </p:txBody>
      </p:sp>
    </p:spTree>
    <p:extLst>
      <p:ext uri="{BB962C8B-B14F-4D97-AF65-F5344CB8AC3E}">
        <p14:creationId xmlns:p14="http://schemas.microsoft.com/office/powerpoint/2010/main" val="740742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charset="0"/>
                <a:ea typeface="ＭＳ Ｐゴシック" pitchFamily="34" charset="-128"/>
                <a:cs typeface="Arial" charset="0"/>
              </a:rPr>
              <a:t>When people are able to take their technology and equipment, no or less assistance is needed. People with disabilities can lose their self-sufficiency and become dependent if separated from their mobility device or durable medical equipment.</a:t>
            </a:r>
          </a:p>
          <a:p>
            <a:endParaRPr lang="en-US" dirty="0">
              <a:latin typeface="Arial" charset="0"/>
              <a:ea typeface="ＭＳ Ｐゴシック" pitchFamily="34" charset="-128"/>
              <a:cs typeface="Arial" charset="0"/>
            </a:endParaRPr>
          </a:p>
          <a:p>
            <a:r>
              <a:rPr lang="en-US" dirty="0">
                <a:latin typeface="Arial" charset="0"/>
                <a:ea typeface="ＭＳ Ｐゴシック" pitchFamily="34" charset="-128"/>
                <a:cs typeface="Arial" charset="0"/>
              </a:rPr>
              <a:t>“When leave my home I leave 70% of my independence.” – Richard Devylder</a:t>
            </a:r>
          </a:p>
          <a:p>
            <a:endParaRPr lang="en-US" dirty="0">
              <a:ea typeface="ＭＳ Ｐゴシック" pitchFamily="34" charset="-128"/>
            </a:endParaRPr>
          </a:p>
          <a:p>
            <a:r>
              <a:rPr lang="en-US" dirty="0">
                <a:ea typeface="ＭＳ Ｐゴシック" pitchFamily="34" charset="-128"/>
              </a:rPr>
              <a:t>Padded shower/transfer/commode benches with adjustable arms, legs, and backs - </a:t>
            </a:r>
          </a:p>
          <a:p>
            <a:r>
              <a:rPr lang="en-US" sz="1000" dirty="0">
                <a:latin typeface="Arial" charset="0"/>
                <a:ea typeface="ＭＳ Ｐゴシック" pitchFamily="34" charset="-128"/>
                <a:cs typeface="Arial" charset="0"/>
              </a:rPr>
              <a:t>Photo Credit: </a:t>
            </a:r>
          </a:p>
          <a:p>
            <a:r>
              <a:rPr lang="en-US" sz="1000" dirty="0">
                <a:latin typeface="Arial" charset="0"/>
                <a:ea typeface="ＭＳ Ｐゴシック" pitchFamily="34" charset="-128"/>
                <a:cs typeface="Arial" charset="0"/>
              </a:rPr>
              <a:t>Upper middle http://www.hotfrog.com/Companies/Pediatriceshop-com/Rifton-SoloLift-Patient-Transfer-Lift-29</a:t>
            </a:r>
          </a:p>
        </p:txBody>
      </p:sp>
      <p:sp>
        <p:nvSpPr>
          <p:cNvPr id="11" name="Date Placeholder 6"/>
          <p:cNvSpPr>
            <a:spLocks noGrp="1"/>
          </p:cNvSpPr>
          <p:nvPr>
            <p:ph type="dt" sz="quarter" idx="1"/>
          </p:nvPr>
        </p:nvSpPr>
        <p:spPr/>
        <p:txBody>
          <a:bodyPr/>
          <a:lstStyle/>
          <a:p>
            <a:pPr>
              <a:defRPr/>
            </a:pPr>
            <a:r>
              <a:rPr lang="en-US" sz="1000">
                <a:latin typeface="Arial" pitchFamily="34" charset="0"/>
                <a:cs typeface="Arial" pitchFamily="34" charset="0"/>
              </a:rPr>
              <a:t>12/13/2011</a:t>
            </a:r>
            <a:endParaRPr lang="en-US" sz="1000" dirty="0">
              <a:latin typeface="Arial" pitchFamily="34" charset="0"/>
              <a:cs typeface="Arial" pitchFamily="34" charset="0"/>
            </a:endParaRPr>
          </a:p>
        </p:txBody>
      </p:sp>
      <p:sp>
        <p:nvSpPr>
          <p:cNvPr id="12" name="Footer Placeholder 7"/>
          <p:cNvSpPr>
            <a:spLocks noGrp="1"/>
          </p:cNvSpPr>
          <p:nvPr>
            <p:ph type="ftr" sz="quarter" idx="4"/>
          </p:nvPr>
        </p:nvSpPr>
        <p:spPr/>
        <p:txBody>
          <a:bodyPr/>
          <a:lstStyle/>
          <a:p>
            <a:pPr>
              <a:defRPr/>
            </a:pPr>
            <a:r>
              <a:rPr lang="de-DE" sz="1100">
                <a:latin typeface="Arial" pitchFamily="34" charset="0"/>
                <a:cs typeface="Arial" pitchFamily="34" charset="0"/>
              </a:rPr>
              <a:t>IAFN IG Mod 2, Unit 2 Transportation Planning</a:t>
            </a:r>
            <a:endParaRPr lang="en-US" sz="1100" dirty="0">
              <a:latin typeface="Arial" pitchFamily="34" charset="0"/>
              <a:cs typeface="Arial" pitchFamily="34" charset="0"/>
            </a:endParaRPr>
          </a:p>
        </p:txBody>
      </p:sp>
      <p:sp>
        <p:nvSpPr>
          <p:cNvPr id="13" name="Slide Number Placeholder 3"/>
          <p:cNvSpPr>
            <a:spLocks noGrp="1"/>
          </p:cNvSpPr>
          <p:nvPr>
            <p:ph type="sldNum" sz="quarter" idx="5"/>
          </p:nvPr>
        </p:nvSpPr>
        <p:spPr/>
        <p:txBody>
          <a:bodyPr/>
          <a:lstStyle/>
          <a:p>
            <a:pPr>
              <a:defRPr/>
            </a:pPr>
            <a:r>
              <a:rPr lang="en-US" sz="1100" dirty="0">
                <a:solidFill>
                  <a:prstClr val="black"/>
                </a:solidFill>
                <a:latin typeface="Arial" pitchFamily="34" charset="0"/>
                <a:cs typeface="Arial" pitchFamily="34" charset="0"/>
              </a:rPr>
              <a:t>2-</a:t>
            </a:r>
            <a:fld id="{2C4362ED-188B-48BD-BA73-DBAB529F90D7}" type="slidenum">
              <a:rPr lang="en-US" sz="1100" smtClean="0">
                <a:solidFill>
                  <a:prstClr val="black"/>
                </a:solidFill>
                <a:latin typeface="Arial" pitchFamily="34" charset="0"/>
                <a:cs typeface="Arial" pitchFamily="34" charset="0"/>
              </a:rPr>
              <a:pPr>
                <a:defRPr/>
              </a:pPr>
              <a:t>24</a:t>
            </a:fld>
            <a:endParaRPr lang="en-US" sz="1100" dirty="0">
              <a:solidFill>
                <a:prstClr val="black"/>
              </a:solidFill>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Possible answers include: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State, Territorial, Tribal or Local emergency management agencies</a:t>
            </a:r>
          </a:p>
          <a:p>
            <a:pPr lvl="0"/>
            <a:r>
              <a:rPr lang="en-US" sz="1200" kern="1200" dirty="0">
                <a:solidFill>
                  <a:schemeClr val="tx1"/>
                </a:solidFill>
                <a:effectLst/>
                <a:latin typeface="+mn-lt"/>
                <a:ea typeface="+mn-ea"/>
                <a:cs typeface="+mn-cs"/>
              </a:rPr>
              <a:t>Citizen Corps Councils and Program Partners (Community Emergency Response Teams (CERT), Medical Reserve Corps (MRC), Fire Corps, Volunteers in Police Service (VIPS) and Neighborhood Watch).</a:t>
            </a:r>
          </a:p>
          <a:p>
            <a:pPr lvl="0"/>
            <a:r>
              <a:rPr lang="en-US" sz="1200" kern="1200" dirty="0">
                <a:solidFill>
                  <a:schemeClr val="tx1"/>
                </a:solidFill>
                <a:effectLst/>
                <a:latin typeface="+mn-lt"/>
                <a:ea typeface="+mn-ea"/>
                <a:cs typeface="+mn-cs"/>
              </a:rPr>
              <a:t>Local Emergency Planning Committees (LEPCs)</a:t>
            </a:r>
          </a:p>
          <a:p>
            <a:pPr lvl="0"/>
            <a:r>
              <a:rPr lang="en-US" sz="1200" kern="1200" dirty="0">
                <a:solidFill>
                  <a:schemeClr val="tx1"/>
                </a:solidFill>
                <a:effectLst/>
                <a:latin typeface="+mn-lt"/>
                <a:ea typeface="+mn-ea"/>
                <a:cs typeface="+mn-cs"/>
              </a:rPr>
              <a:t>Local first responders (police, fire, EMT)</a:t>
            </a:r>
          </a:p>
          <a:p>
            <a:pPr lvl="0"/>
            <a:r>
              <a:rPr lang="en-US" sz="1200" kern="1200" dirty="0">
                <a:solidFill>
                  <a:schemeClr val="tx1"/>
                </a:solidFill>
                <a:effectLst/>
                <a:latin typeface="+mn-lt"/>
                <a:ea typeface="+mn-ea"/>
                <a:cs typeface="+mn-cs"/>
              </a:rPr>
              <a:t>Local government and nongovernment disability agencies</a:t>
            </a:r>
          </a:p>
          <a:p>
            <a:pPr lvl="0"/>
            <a:r>
              <a:rPr lang="en-US" sz="1200" kern="1200" dirty="0">
                <a:solidFill>
                  <a:schemeClr val="tx1"/>
                </a:solidFill>
                <a:effectLst/>
                <a:latin typeface="+mn-lt"/>
                <a:ea typeface="+mn-ea"/>
                <a:cs typeface="+mn-cs"/>
              </a:rPr>
              <a:t>Development disabilities networks and service providers</a:t>
            </a:r>
          </a:p>
          <a:p>
            <a:pPr lvl="0"/>
            <a:r>
              <a:rPr lang="en-US" sz="1200" kern="1200" dirty="0">
                <a:solidFill>
                  <a:schemeClr val="tx1"/>
                </a:solidFill>
                <a:effectLst/>
                <a:latin typeface="+mn-lt"/>
                <a:ea typeface="+mn-ea"/>
                <a:cs typeface="+mn-cs"/>
              </a:rPr>
              <a:t>Protection and advocacy agencies</a:t>
            </a:r>
          </a:p>
          <a:p>
            <a:pPr lvl="0"/>
            <a:r>
              <a:rPr lang="en-US" sz="1200" kern="1200" dirty="0">
                <a:solidFill>
                  <a:schemeClr val="tx1"/>
                </a:solidFill>
                <a:effectLst/>
                <a:latin typeface="+mn-lt"/>
                <a:ea typeface="+mn-ea"/>
                <a:cs typeface="+mn-cs"/>
              </a:rPr>
              <a:t>Departments of aging and social services</a:t>
            </a:r>
          </a:p>
          <a:p>
            <a:pPr lvl="0"/>
            <a:r>
              <a:rPr lang="en-US" sz="1200" kern="1200" dirty="0">
                <a:solidFill>
                  <a:schemeClr val="tx1"/>
                </a:solidFill>
                <a:effectLst/>
                <a:latin typeface="+mn-lt"/>
                <a:ea typeface="+mn-ea"/>
                <a:cs typeface="+mn-cs"/>
              </a:rPr>
              <a:t>Hospitals and hospices</a:t>
            </a:r>
          </a:p>
          <a:p>
            <a:pPr lvl="0"/>
            <a:r>
              <a:rPr lang="en-US" sz="1200" kern="1200" dirty="0">
                <a:solidFill>
                  <a:schemeClr val="tx1"/>
                </a:solidFill>
                <a:effectLst/>
                <a:latin typeface="+mn-lt"/>
                <a:ea typeface="+mn-ea"/>
                <a:cs typeface="+mn-cs"/>
              </a:rPr>
              <a:t>Cultural or language-based community groups</a:t>
            </a:r>
          </a:p>
          <a:p>
            <a:pPr lvl="0"/>
            <a:r>
              <a:rPr lang="en-US" sz="1200" kern="1200" dirty="0">
                <a:solidFill>
                  <a:schemeClr val="tx1"/>
                </a:solidFill>
                <a:effectLst/>
                <a:latin typeface="+mn-lt"/>
                <a:ea typeface="+mn-ea"/>
                <a:cs typeface="+mn-cs"/>
              </a:rPr>
              <a:t>VOADs, such as the American Red Cross and the Salvation Army</a:t>
            </a:r>
          </a:p>
          <a:p>
            <a:pPr lvl="0"/>
            <a:r>
              <a:rPr lang="en-US" sz="1200" kern="1200" dirty="0">
                <a:solidFill>
                  <a:schemeClr val="tx1"/>
                </a:solidFill>
                <a:effectLst/>
                <a:latin typeface="+mn-lt"/>
                <a:ea typeface="+mn-ea"/>
                <a:cs typeface="+mn-cs"/>
              </a:rPr>
              <a:t>Health departments</a:t>
            </a:r>
          </a:p>
          <a:p>
            <a:pPr lvl="0"/>
            <a:r>
              <a:rPr lang="en-US" sz="1200" kern="1200" dirty="0">
                <a:solidFill>
                  <a:schemeClr val="tx1"/>
                </a:solidFill>
                <a:effectLst/>
                <a:latin typeface="+mn-lt"/>
                <a:ea typeface="+mn-ea"/>
                <a:cs typeface="+mn-cs"/>
              </a:rPr>
              <a:t>Departments of education</a:t>
            </a:r>
          </a:p>
          <a:p>
            <a:pPr lvl="0"/>
            <a:r>
              <a:rPr lang="en-US" sz="1200" kern="1200" dirty="0">
                <a:solidFill>
                  <a:schemeClr val="tx1"/>
                </a:solidFill>
                <a:effectLst/>
                <a:latin typeface="+mn-lt"/>
                <a:ea typeface="+mn-ea"/>
                <a:cs typeface="+mn-cs"/>
              </a:rPr>
              <a:t>Health and human services agencies (including child welfare)</a:t>
            </a:r>
          </a:p>
          <a:p>
            <a:pPr lvl="0"/>
            <a:r>
              <a:rPr lang="en-US" sz="1200" kern="1200" dirty="0">
                <a:solidFill>
                  <a:schemeClr val="tx1"/>
                </a:solidFill>
                <a:effectLst/>
                <a:latin typeface="+mn-lt"/>
                <a:ea typeface="+mn-ea"/>
                <a:cs typeface="+mn-cs"/>
              </a:rPr>
              <a:t>2-1-1 Human Services Information and Referral Services</a:t>
            </a:r>
          </a:p>
          <a:p>
            <a:pPr lvl="0"/>
            <a:r>
              <a:rPr lang="en-US" sz="1200" kern="1200" dirty="0">
                <a:solidFill>
                  <a:schemeClr val="tx1"/>
                </a:solidFill>
                <a:effectLst/>
                <a:latin typeface="+mn-lt"/>
                <a:ea typeface="+mn-ea"/>
                <a:cs typeface="+mn-cs"/>
              </a:rPr>
              <a:t>HUD or other rent-subsidized multi-family complexes, or otherwise subsidized non-licensed supervised living facilities</a:t>
            </a:r>
          </a:p>
          <a:p>
            <a:pPr lvl="0"/>
            <a:r>
              <a:rPr lang="en-US" sz="1200" kern="1200" dirty="0">
                <a:solidFill>
                  <a:schemeClr val="tx1"/>
                </a:solidFill>
                <a:effectLst/>
                <a:latin typeface="+mn-lt"/>
                <a:ea typeface="+mn-ea"/>
                <a:cs typeface="+mn-cs"/>
              </a:rPr>
              <a:t>Nursing homes</a:t>
            </a:r>
          </a:p>
          <a:p>
            <a:pPr lvl="0"/>
            <a:r>
              <a:rPr lang="en-US" sz="1200" kern="1200" dirty="0">
                <a:solidFill>
                  <a:schemeClr val="tx1"/>
                </a:solidFill>
                <a:effectLst/>
                <a:latin typeface="+mn-lt"/>
                <a:ea typeface="+mn-ea"/>
                <a:cs typeface="+mn-cs"/>
              </a:rPr>
              <a:t>Media</a:t>
            </a:r>
          </a:p>
          <a:p>
            <a:pPr lvl="0"/>
            <a:r>
              <a:rPr lang="en-US" sz="1200" kern="1200" dirty="0">
                <a:solidFill>
                  <a:schemeClr val="tx1"/>
                </a:solidFill>
                <a:effectLst/>
                <a:latin typeface="+mn-lt"/>
                <a:ea typeface="+mn-ea"/>
                <a:cs typeface="+mn-cs"/>
              </a:rPr>
              <a:t>Home healthcare organizations</a:t>
            </a:r>
          </a:p>
          <a:p>
            <a:pPr lvl="0"/>
            <a:r>
              <a:rPr lang="en-US" sz="1200" kern="1200" dirty="0">
                <a:solidFill>
                  <a:schemeClr val="tx1"/>
                </a:solidFill>
                <a:effectLst/>
                <a:latin typeface="+mn-lt"/>
                <a:ea typeface="+mn-ea"/>
                <a:cs typeface="+mn-cs"/>
              </a:rPr>
              <a:t>Medical service and equipment providers (including durable medical equipment providers)</a:t>
            </a:r>
          </a:p>
          <a:p>
            <a:pPr lvl="0"/>
            <a:r>
              <a:rPr lang="en-US" sz="1200" kern="1200" dirty="0">
                <a:solidFill>
                  <a:schemeClr val="tx1"/>
                </a:solidFill>
                <a:effectLst/>
                <a:latin typeface="+mn-lt"/>
                <a:ea typeface="+mn-ea"/>
                <a:cs typeface="+mn-cs"/>
              </a:rPr>
              <a:t>Pharmaceutical providers</a:t>
            </a:r>
          </a:p>
          <a:p>
            <a:pPr lvl="0"/>
            <a:r>
              <a:rPr lang="en-US" sz="1200" kern="1200" dirty="0">
                <a:solidFill>
                  <a:schemeClr val="tx1"/>
                </a:solidFill>
                <a:effectLst/>
                <a:latin typeface="+mn-lt"/>
                <a:ea typeface="+mn-ea"/>
                <a:cs typeface="+mn-cs"/>
              </a:rPr>
              <a:t>Agencies on alcohol and drug addiction</a:t>
            </a:r>
          </a:p>
          <a:p>
            <a:pPr lvl="0"/>
            <a:r>
              <a:rPr lang="en-US" sz="1200" kern="1200" dirty="0">
                <a:solidFill>
                  <a:schemeClr val="tx1"/>
                </a:solidFill>
                <a:effectLst/>
                <a:latin typeface="+mn-lt"/>
                <a:ea typeface="+mn-ea"/>
                <a:cs typeface="+mn-cs"/>
              </a:rPr>
              <a:t>Vocational rehabilitation agencies</a:t>
            </a:r>
          </a:p>
          <a:p>
            <a:pPr lvl="0"/>
            <a:r>
              <a:rPr lang="en-US" sz="1200" kern="1200" dirty="0">
                <a:solidFill>
                  <a:schemeClr val="tx1"/>
                </a:solidFill>
                <a:effectLst/>
                <a:latin typeface="+mn-lt"/>
                <a:ea typeface="+mn-ea"/>
                <a:cs typeface="+mn-cs"/>
              </a:rPr>
              <a:t>Independent living centers</a:t>
            </a:r>
          </a:p>
          <a:p>
            <a:pPr lvl="0"/>
            <a:r>
              <a:rPr lang="en-US" sz="1200" kern="1200" dirty="0">
                <a:solidFill>
                  <a:schemeClr val="tx1"/>
                </a:solidFill>
                <a:effectLst/>
                <a:latin typeface="+mn-lt"/>
                <a:ea typeface="+mn-ea"/>
                <a:cs typeface="+mn-cs"/>
              </a:rPr>
              <a:t>Behavioral health agencies</a:t>
            </a:r>
          </a:p>
          <a:p>
            <a:pPr lvl="0"/>
            <a:r>
              <a:rPr lang="en-US" sz="1200" kern="1200" dirty="0">
                <a:solidFill>
                  <a:schemeClr val="tx1"/>
                </a:solidFill>
                <a:effectLst/>
                <a:latin typeface="+mn-lt"/>
                <a:ea typeface="+mn-ea"/>
                <a:cs typeface="+mn-cs"/>
              </a:rPr>
              <a:t>Commissions on the deaf and hard of hearing and the blind and visually impaired</a:t>
            </a:r>
          </a:p>
          <a:p>
            <a:pPr lvl="0"/>
            <a:r>
              <a:rPr lang="en-US" sz="1200" kern="1200" dirty="0">
                <a:solidFill>
                  <a:schemeClr val="tx1"/>
                </a:solidFill>
                <a:effectLst/>
                <a:latin typeface="+mn-lt"/>
                <a:ea typeface="+mn-ea"/>
                <a:cs typeface="+mn-cs"/>
              </a:rPr>
              <a:t>Translation and interpretation service agencies</a:t>
            </a:r>
          </a:p>
          <a:p>
            <a:pPr lvl="0"/>
            <a:r>
              <a:rPr lang="en-US" sz="1200" kern="1200" dirty="0">
                <a:solidFill>
                  <a:schemeClr val="tx1"/>
                </a:solidFill>
                <a:effectLst/>
                <a:latin typeface="+mn-lt"/>
                <a:ea typeface="+mn-ea"/>
                <a:cs typeface="+mn-cs"/>
              </a:rPr>
              <a:t>Transportation service providers</a:t>
            </a:r>
          </a:p>
          <a:p>
            <a:pPr lvl="0"/>
            <a:r>
              <a:rPr lang="en-US" sz="1200" kern="1200" dirty="0">
                <a:solidFill>
                  <a:schemeClr val="tx1"/>
                </a:solidFill>
                <a:effectLst/>
                <a:latin typeface="+mn-lt"/>
                <a:ea typeface="+mn-ea"/>
                <a:cs typeface="+mn-cs"/>
              </a:rPr>
              <a:t>Utility providers</a:t>
            </a:r>
          </a:p>
          <a:p>
            <a:pPr lvl="0"/>
            <a:r>
              <a:rPr lang="en-US" sz="1200" kern="1200" dirty="0">
                <a:solidFill>
                  <a:schemeClr val="tx1"/>
                </a:solidFill>
                <a:effectLst/>
                <a:latin typeface="+mn-lt"/>
                <a:ea typeface="+mn-ea"/>
                <a:cs typeface="+mn-cs"/>
              </a:rPr>
              <a:t>Colleges and universities</a:t>
            </a:r>
          </a:p>
          <a:p>
            <a:pPr lvl="0"/>
            <a:r>
              <a:rPr lang="en-US" sz="1200" kern="1200" dirty="0">
                <a:solidFill>
                  <a:schemeClr val="tx1"/>
                </a:solidFill>
                <a:effectLst/>
                <a:latin typeface="+mn-lt"/>
                <a:ea typeface="+mn-ea"/>
                <a:cs typeface="+mn-cs"/>
              </a:rPr>
              <a:t>Faith-based organizations</a:t>
            </a:r>
          </a:p>
          <a:p>
            <a:pPr lvl="0"/>
            <a:r>
              <a:rPr lang="en-US" sz="1200" kern="1200" dirty="0">
                <a:solidFill>
                  <a:schemeClr val="tx1"/>
                </a:solidFill>
                <a:effectLst/>
                <a:latin typeface="+mn-lt"/>
                <a:ea typeface="+mn-ea"/>
                <a:cs typeface="+mn-cs"/>
              </a:rPr>
              <a:t>Schools</a:t>
            </a:r>
          </a:p>
          <a:p>
            <a:pPr lvl="0"/>
            <a:r>
              <a:rPr lang="en-US" sz="1200" kern="1200" dirty="0">
                <a:solidFill>
                  <a:schemeClr val="tx1"/>
                </a:solidFill>
                <a:effectLst/>
                <a:latin typeface="+mn-lt"/>
                <a:ea typeface="+mn-ea"/>
                <a:cs typeface="+mn-cs"/>
              </a:rPr>
              <a:t>Local elected officials</a:t>
            </a:r>
          </a:p>
          <a:p>
            <a:pPr lvl="0"/>
            <a:r>
              <a:rPr lang="en-US" sz="1200" kern="1200" dirty="0">
                <a:solidFill>
                  <a:schemeClr val="tx1"/>
                </a:solidFill>
                <a:effectLst/>
                <a:latin typeface="+mn-lt"/>
                <a:ea typeface="+mn-ea"/>
                <a:cs typeface="+mn-cs"/>
              </a:rPr>
              <a:t>Local government transportation officials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E217AB-5AE3-4E55-9125-26260B925BBF}" type="slidenum">
              <a:rPr lang="en-US" smtClean="0"/>
              <a:t>25</a:t>
            </a:fld>
            <a:endParaRPr lang="en-US"/>
          </a:p>
        </p:txBody>
      </p:sp>
    </p:spTree>
    <p:extLst>
      <p:ext uri="{BB962C8B-B14F-4D97-AF65-F5344CB8AC3E}">
        <p14:creationId xmlns:p14="http://schemas.microsoft.com/office/powerpoint/2010/main" val="302349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the systems available in your community that could assist – do you have agreements/</a:t>
            </a:r>
            <a:r>
              <a:rPr lang="en-US" dirty="0" err="1"/>
              <a:t>mou</a:t>
            </a:r>
            <a:r>
              <a:rPr lang="en-US" dirty="0"/>
              <a:t> with them?</a:t>
            </a:r>
          </a:p>
        </p:txBody>
      </p:sp>
      <p:sp>
        <p:nvSpPr>
          <p:cNvPr id="4" name="Slide Number Placeholder 3"/>
          <p:cNvSpPr>
            <a:spLocks noGrp="1"/>
          </p:cNvSpPr>
          <p:nvPr>
            <p:ph type="sldNum" sz="quarter" idx="10"/>
          </p:nvPr>
        </p:nvSpPr>
        <p:spPr/>
        <p:txBody>
          <a:bodyPr/>
          <a:lstStyle/>
          <a:p>
            <a:fld id="{10E217AB-5AE3-4E55-9125-26260B925BBF}" type="slidenum">
              <a:rPr lang="en-US" smtClean="0"/>
              <a:t>26</a:t>
            </a:fld>
            <a:endParaRPr lang="en-US"/>
          </a:p>
        </p:txBody>
      </p:sp>
    </p:spTree>
    <p:extLst>
      <p:ext uri="{BB962C8B-B14F-4D97-AF65-F5344CB8AC3E}">
        <p14:creationId xmlns:p14="http://schemas.microsoft.com/office/powerpoint/2010/main" val="2127305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a:solidFill>
                  <a:schemeClr val="tx1"/>
                </a:solidFill>
                <a:effectLst/>
                <a:latin typeface="+mn-lt"/>
                <a:ea typeface="+mn-ea"/>
                <a:cs typeface="+mn-cs"/>
              </a:rPr>
              <a:t>Clay county has such a registry</a:t>
            </a:r>
          </a:p>
          <a:p>
            <a:r>
              <a:rPr lang="en-US" sz="1200" b="1" kern="1200" dirty="0">
                <a:solidFill>
                  <a:schemeClr val="tx1"/>
                </a:solidFill>
                <a:effectLst/>
                <a:latin typeface="+mn-lt"/>
                <a:ea typeface="+mn-ea"/>
                <a:cs typeface="+mn-cs"/>
              </a:rPr>
              <a:t>A </a:t>
            </a:r>
            <a:r>
              <a:rPr lang="en-US" sz="1200" kern="1200" dirty="0">
                <a:solidFill>
                  <a:schemeClr val="tx1"/>
                </a:solidFill>
                <a:effectLst/>
                <a:latin typeface="+mn-lt"/>
                <a:ea typeface="+mn-ea"/>
                <a:cs typeface="+mn-cs"/>
              </a:rPr>
              <a:t>registry is a database of individuals who voluntarily sign up and meet eligibility requirements for receiving emergency response services based on a need. The concern with registries is:</a:t>
            </a:r>
          </a:p>
          <a:p>
            <a:pPr lvl="0"/>
            <a:r>
              <a:rPr lang="en-US" sz="1200" kern="1200" dirty="0">
                <a:solidFill>
                  <a:schemeClr val="tx1"/>
                </a:solidFill>
                <a:effectLst/>
                <a:latin typeface="+mn-lt"/>
                <a:ea typeface="+mn-ea"/>
                <a:cs typeface="+mn-cs"/>
              </a:rPr>
              <a:t>Some people believe that entering their name and information into a registry means the government will automatically provide transportation or shelter for them in the event in of an emergency. Registrants must understand that being on the registry is not a guarantee of assistance during a disaster, as emergency services may be overwhelmed or even incapable of response due to the disaster.</a:t>
            </a:r>
          </a:p>
          <a:p>
            <a:pPr lvl="0"/>
            <a:r>
              <a:rPr lang="en-US" sz="1200" kern="1200" dirty="0">
                <a:solidFill>
                  <a:schemeClr val="tx1"/>
                </a:solidFill>
                <a:effectLst/>
                <a:latin typeface="+mn-lt"/>
                <a:ea typeface="+mn-ea"/>
                <a:cs typeface="+mn-cs"/>
              </a:rPr>
              <a:t>Many individuals register using their home address, but these people might be at school, work, or elsewhere during the day (making the home address of little use should an emergency occur). Registries should include a question about location of the registrant during daytime hours, but most importantly, registry information must be updated routinely by individuals.</a:t>
            </a:r>
          </a:p>
          <a:p>
            <a:pPr lvl="0"/>
            <a:r>
              <a:rPr lang="en-US" sz="1200" kern="1200" dirty="0">
                <a:solidFill>
                  <a:schemeClr val="tx1"/>
                </a:solidFill>
                <a:effectLst/>
                <a:latin typeface="+mn-lt"/>
                <a:ea typeface="+mn-ea"/>
                <a:cs typeface="+mn-cs"/>
              </a:rPr>
              <a:t>Registries do not identify every individual needing assistance during an emergency; therefore, registries should not be used as a master tool for first responders. Ensure that there are accessible ways for individuals needing assistance to request specific types of assistance during the response.</a:t>
            </a:r>
          </a:p>
          <a:p>
            <a:pPr lvl="0"/>
            <a:r>
              <a:rPr lang="en-US" sz="1200" kern="1200" dirty="0">
                <a:solidFill>
                  <a:schemeClr val="tx1"/>
                </a:solidFill>
                <a:effectLst/>
                <a:latin typeface="+mn-lt"/>
                <a:ea typeface="+mn-ea"/>
                <a:cs typeface="+mn-cs"/>
              </a:rPr>
              <a:t>Registries may focus on registrants first rather than looking at the whole population in general.</a:t>
            </a:r>
          </a:p>
          <a:p>
            <a:pPr lvl="0"/>
            <a:r>
              <a:rPr lang="en-US" sz="1200" kern="1200" dirty="0">
                <a:solidFill>
                  <a:schemeClr val="tx1"/>
                </a:solidFill>
                <a:effectLst/>
                <a:latin typeface="+mn-lt"/>
                <a:ea typeface="+mn-ea"/>
                <a:cs typeface="+mn-cs"/>
              </a:rPr>
              <a:t>Being on a registry may place unrealistic expectations on first responders.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Needs and whereabouts of people are constantly changing. Therefore, keeping a registry updated with accurate information is both continuous and costly and is dependent upon budget for software, personnel, and hardware. Jurisdictions may not be able to afford initial expenditure, upkeep of data, or maintenance of data.</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0E217AB-5AE3-4E55-9125-26260B925BBF}" type="slidenum">
              <a:rPr lang="en-US" smtClean="0"/>
              <a:t>27</a:t>
            </a:fld>
            <a:endParaRPr lang="en-US"/>
          </a:p>
        </p:txBody>
      </p:sp>
    </p:spTree>
    <p:extLst>
      <p:ext uri="{BB962C8B-B14F-4D97-AF65-F5344CB8AC3E}">
        <p14:creationId xmlns:p14="http://schemas.microsoft.com/office/powerpoint/2010/main" val="1327505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p:cNvSpPr>
            <a:spLocks noGrp="1" noChangeArrowheads="1"/>
          </p:cNvSpPr>
          <p:nvPr>
            <p:ph type="body" idx="1"/>
          </p:nvPr>
        </p:nvSpPr>
        <p:spPr bwMode="auto">
          <a:xfrm>
            <a:off x="701675" y="4416425"/>
            <a:ext cx="5607050" cy="4422775"/>
          </a:xfrm>
          <a:extLst/>
        </p:spPr>
        <p:txBody>
          <a:bodyPr wrap="square" numCol="1" anchor="t" anchorCtr="0" compatLnSpc="1">
            <a:prstTxWarp prst="textNoShape">
              <a:avLst/>
            </a:prstTxWarp>
          </a:bodyPr>
          <a:lstStyle/>
          <a:p>
            <a:pPr eaLnBrk="1" hangingPunct="1">
              <a:spcBef>
                <a:spcPct val="0"/>
              </a:spcBef>
              <a:defRPr/>
            </a:pPr>
            <a:r>
              <a:rPr lang="en-US" sz="1000" dirty="0">
                <a:latin typeface="Arial" pitchFamily="34" charset="0"/>
                <a:ea typeface="ＭＳ Ｐゴシック"/>
                <a:cs typeface="Arial" pitchFamily="34" charset="0"/>
              </a:rPr>
              <a:t>Picture upper left – mass transit bus with lift - The plan said, “the main source of transportation during evacuations will most likely be transportation authority buses, that can accommodate up to two wheelchairs each.”</a:t>
            </a:r>
          </a:p>
          <a:p>
            <a:pPr eaLnBrk="1" hangingPunct="1">
              <a:spcBef>
                <a:spcPct val="0"/>
              </a:spcBef>
              <a:defRPr/>
            </a:pPr>
            <a:r>
              <a:rPr lang="en-US" sz="1000" dirty="0">
                <a:latin typeface="Arial" pitchFamily="34" charset="0"/>
                <a:ea typeface="ＭＳ Ｐゴシック"/>
                <a:cs typeface="Arial" pitchFamily="34" charset="0"/>
              </a:rPr>
              <a:t>This fails to specifically identify resource capacity and response time. This also ignores the depth of available transportation. Specifics improves response. </a:t>
            </a:r>
          </a:p>
          <a:p>
            <a:pPr>
              <a:defRPr/>
            </a:pPr>
            <a:endParaRPr lang="en-US" sz="1000" dirty="0">
              <a:latin typeface="Arial" pitchFamily="34" charset="0"/>
              <a:ea typeface="ＭＳ Ｐゴシック"/>
              <a:cs typeface="Arial" pitchFamily="34" charset="0"/>
            </a:endParaRPr>
          </a:p>
          <a:p>
            <a:pPr>
              <a:defRPr/>
            </a:pPr>
            <a:r>
              <a:rPr lang="en-US" sz="1000" dirty="0">
                <a:latin typeface="Arial" pitchFamily="34" charset="0"/>
                <a:ea typeface="ＭＳ Ｐゴシック"/>
                <a:cs typeface="Arial" pitchFamily="34" charset="0"/>
              </a:rPr>
              <a:t>Picture upper right – power wheelchair user boarding van with access ramp - </a:t>
            </a:r>
            <a:r>
              <a:rPr lang="en-US" sz="1000" dirty="0">
                <a:latin typeface="Arial" pitchFamily="34" charset="0"/>
                <a:cs typeface="Arial" pitchFamily="34" charset="0"/>
              </a:rPr>
              <a:t>Paratransit agencies are an excellent resource to support evacuation. Most paratransit agencies in the U.S. use a variety of transportation assets including vans and taxis.</a:t>
            </a:r>
          </a:p>
          <a:p>
            <a:pPr>
              <a:defRPr/>
            </a:pPr>
            <a:r>
              <a:rPr lang="en-US" sz="1000" dirty="0">
                <a:latin typeface="Arial" pitchFamily="34" charset="0"/>
                <a:cs typeface="Arial" pitchFamily="34" charset="0"/>
              </a:rPr>
              <a:t>Private transportation services like taxis, limos, and shuttles must be integrated into response and use cannot solely be dependent on the relationship to paratransit (if one even exists).</a:t>
            </a:r>
          </a:p>
          <a:p>
            <a:pPr marL="171450" indent="-171450">
              <a:defRPr/>
            </a:pPr>
            <a:r>
              <a:rPr lang="en-US" sz="1000" dirty="0">
                <a:latin typeface="Arial" pitchFamily="34" charset="0"/>
                <a:cs typeface="Arial" pitchFamily="34" charset="0"/>
              </a:rPr>
              <a:t>Do drivers have authority when evacuating people to relax restrictions.</a:t>
            </a:r>
          </a:p>
          <a:p>
            <a:pPr marL="171450" indent="-171450">
              <a:defRPr/>
            </a:pPr>
            <a:r>
              <a:rPr lang="en-US" sz="1000" dirty="0">
                <a:latin typeface="Arial" pitchFamily="34" charset="0"/>
                <a:cs typeface="Arial" pitchFamily="34" charset="0"/>
              </a:rPr>
              <a:t>What communication exists between drivers?</a:t>
            </a:r>
          </a:p>
          <a:p>
            <a:pPr marL="171450" indent="-171450">
              <a:defRPr/>
            </a:pPr>
            <a:r>
              <a:rPr lang="en-US" sz="1000" dirty="0">
                <a:latin typeface="Arial" pitchFamily="34" charset="0"/>
                <a:cs typeface="Arial" pitchFamily="34" charset="0"/>
              </a:rPr>
              <a:t>Who are the drivers getting instruction from?</a:t>
            </a:r>
          </a:p>
          <a:p>
            <a:pPr eaLnBrk="1" hangingPunct="1">
              <a:spcBef>
                <a:spcPct val="0"/>
              </a:spcBef>
              <a:defRPr/>
            </a:pPr>
            <a:endParaRPr lang="en-US" sz="1000" dirty="0">
              <a:latin typeface="Arial" pitchFamily="34" charset="0"/>
              <a:ea typeface="ＭＳ Ｐゴシック"/>
              <a:cs typeface="Arial" pitchFamily="34" charset="0"/>
            </a:endParaRPr>
          </a:p>
          <a:p>
            <a:pPr eaLnBrk="1" hangingPunct="1">
              <a:spcBef>
                <a:spcPct val="0"/>
              </a:spcBef>
              <a:defRPr/>
            </a:pPr>
            <a:r>
              <a:rPr lang="en-US" sz="1000" dirty="0">
                <a:latin typeface="Arial" pitchFamily="34" charset="0"/>
                <a:cs typeface="Arial" pitchFamily="34" charset="0"/>
              </a:rPr>
              <a:t>Picture lower left – train with lift - Amtrak and other rail services are a significant and often overlooked evacuation resource.</a:t>
            </a:r>
          </a:p>
          <a:p>
            <a:pPr>
              <a:defRPr/>
            </a:pPr>
            <a:r>
              <a:rPr lang="en-US" sz="1000" dirty="0">
                <a:latin typeface="Arial" pitchFamily="34" charset="0"/>
                <a:cs typeface="Arial" pitchFamily="34" charset="0"/>
              </a:rPr>
              <a:t>Picture lower right – school bus with lift - School district transportation is a significant resource, but:</a:t>
            </a:r>
          </a:p>
          <a:p>
            <a:pPr marL="171450" indent="-171450">
              <a:buFont typeface="Wingdings" pitchFamily="2" charset="2"/>
              <a:buChar char="§"/>
              <a:defRPr/>
            </a:pPr>
            <a:r>
              <a:rPr lang="en-US" sz="1000" dirty="0">
                <a:latin typeface="Arial" pitchFamily="34" charset="0"/>
                <a:cs typeface="Arial" pitchFamily="34" charset="0"/>
              </a:rPr>
              <a:t>School district transportation resources’ first priority is to students.</a:t>
            </a:r>
          </a:p>
          <a:p>
            <a:pPr marL="171450" indent="-171450">
              <a:buFont typeface="Wingdings" pitchFamily="2" charset="2"/>
              <a:buChar char="§"/>
              <a:defRPr/>
            </a:pPr>
            <a:r>
              <a:rPr lang="en-US" sz="1000" dirty="0">
                <a:latin typeface="Arial" pitchFamily="34" charset="0"/>
                <a:cs typeface="Arial" pitchFamily="34" charset="0"/>
              </a:rPr>
              <a:t>School bus drivers often have another job, so may be unavailable a the time of an emergency.</a:t>
            </a:r>
          </a:p>
          <a:p>
            <a:pPr marL="171450" indent="-171450">
              <a:buFont typeface="Wingdings" pitchFamily="2" charset="2"/>
              <a:buChar char="§"/>
              <a:defRPr/>
            </a:pPr>
            <a:r>
              <a:rPr lang="en-US" sz="1000" dirty="0">
                <a:latin typeface="Arial" pitchFamily="34" charset="0"/>
                <a:cs typeface="Arial" pitchFamily="34" charset="0"/>
              </a:rPr>
              <a:t>Most school buses are not accessible or have limited wheelchair securement capacity.</a:t>
            </a:r>
          </a:p>
          <a:p>
            <a:pPr eaLnBrk="1" hangingPunct="1">
              <a:spcBef>
                <a:spcPct val="0"/>
              </a:spcBef>
              <a:defRPr/>
            </a:pPr>
            <a:endParaRPr lang="en-US" dirty="0"/>
          </a:p>
          <a:p>
            <a:pPr eaLnBrk="1" hangingPunct="1">
              <a:spcBef>
                <a:spcPct val="0"/>
              </a:spcBef>
              <a:defRPr/>
            </a:pPr>
            <a:endParaRPr lang="en-US" dirty="0">
              <a:latin typeface="Arial" pitchFamily="34" charset="0"/>
              <a:ea typeface="ＭＳ Ｐゴシック"/>
              <a:cs typeface="Arial" pitchFamily="34" charset="0"/>
            </a:endParaRPr>
          </a:p>
        </p:txBody>
      </p:sp>
      <p:sp>
        <p:nvSpPr>
          <p:cNvPr id="7" name="Date Placeholder 6"/>
          <p:cNvSpPr>
            <a:spLocks noGrp="1"/>
          </p:cNvSpPr>
          <p:nvPr>
            <p:ph type="dt" sz="quarter" idx="1"/>
          </p:nvPr>
        </p:nvSpPr>
        <p:spPr/>
        <p:txBody>
          <a:bodyPr/>
          <a:lstStyle/>
          <a:p>
            <a:pPr>
              <a:defRPr/>
            </a:pPr>
            <a:r>
              <a:rPr lang="en-US" sz="1000">
                <a:latin typeface="Arial" pitchFamily="34" charset="0"/>
                <a:cs typeface="Arial" pitchFamily="34" charset="0"/>
              </a:rPr>
              <a:t>12/13/2011</a:t>
            </a:r>
            <a:endParaRPr lang="en-US" sz="1000" dirty="0">
              <a:latin typeface="Arial" pitchFamily="34" charset="0"/>
              <a:cs typeface="Arial" pitchFamily="34" charset="0"/>
            </a:endParaRPr>
          </a:p>
        </p:txBody>
      </p:sp>
      <p:sp>
        <p:nvSpPr>
          <p:cNvPr id="11" name="Footer Placeholder 7"/>
          <p:cNvSpPr>
            <a:spLocks noGrp="1"/>
          </p:cNvSpPr>
          <p:nvPr>
            <p:ph type="ftr" sz="quarter" idx="4"/>
          </p:nvPr>
        </p:nvSpPr>
        <p:spPr/>
        <p:txBody>
          <a:bodyPr/>
          <a:lstStyle/>
          <a:p>
            <a:pPr>
              <a:defRPr/>
            </a:pPr>
            <a:r>
              <a:rPr lang="de-DE" sz="1100">
                <a:latin typeface="Arial" pitchFamily="34" charset="0"/>
                <a:cs typeface="Arial" pitchFamily="34" charset="0"/>
              </a:rPr>
              <a:t>IAFN IG Mod 2, Unit 2 Transportation Planning</a:t>
            </a:r>
            <a:endParaRPr lang="en-US" sz="1100" dirty="0">
              <a:latin typeface="Arial" pitchFamily="34" charset="0"/>
              <a:cs typeface="Arial" pitchFamily="34" charset="0"/>
            </a:endParaRPr>
          </a:p>
        </p:txBody>
      </p:sp>
      <p:sp>
        <p:nvSpPr>
          <p:cNvPr id="13" name="Slide Number Placeholder 3"/>
          <p:cNvSpPr>
            <a:spLocks noGrp="1"/>
          </p:cNvSpPr>
          <p:nvPr>
            <p:ph type="sldNum" sz="quarter" idx="5"/>
          </p:nvPr>
        </p:nvSpPr>
        <p:spPr/>
        <p:txBody>
          <a:bodyPr/>
          <a:lstStyle/>
          <a:p>
            <a:pPr>
              <a:defRPr/>
            </a:pPr>
            <a:r>
              <a:rPr lang="en-US" sz="1100" dirty="0">
                <a:solidFill>
                  <a:prstClr val="black"/>
                </a:solidFill>
                <a:latin typeface="Arial" pitchFamily="34" charset="0"/>
                <a:cs typeface="Arial" pitchFamily="34" charset="0"/>
              </a:rPr>
              <a:t>2-</a:t>
            </a:r>
            <a:fld id="{3C2817E8-F6FD-42DD-A0DA-991A13324C6C}" type="slidenum">
              <a:rPr lang="en-US" sz="1100" smtClean="0">
                <a:solidFill>
                  <a:prstClr val="black"/>
                </a:solidFill>
                <a:latin typeface="Arial" pitchFamily="34" charset="0"/>
                <a:cs typeface="Arial" pitchFamily="34" charset="0"/>
              </a:rPr>
              <a:pPr>
                <a:defRPr/>
              </a:pPr>
              <a:t>28</a:t>
            </a:fld>
            <a:endParaRPr lang="en-US" sz="1100" dirty="0">
              <a:solidFill>
                <a:prstClr val="black"/>
              </a:solidFill>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Information should be repeated many times. Information needs to be redundant and communicated through different formats so it is received by as many people as possible, as quickly as possible</a:t>
            </a:r>
            <a:endParaRPr lang="en-US" dirty="0"/>
          </a:p>
        </p:txBody>
      </p:sp>
      <p:sp>
        <p:nvSpPr>
          <p:cNvPr id="4" name="Slide Number Placeholder 3"/>
          <p:cNvSpPr>
            <a:spLocks noGrp="1"/>
          </p:cNvSpPr>
          <p:nvPr>
            <p:ph type="sldNum" sz="quarter" idx="10"/>
          </p:nvPr>
        </p:nvSpPr>
        <p:spPr/>
        <p:txBody>
          <a:bodyPr/>
          <a:lstStyle/>
          <a:p>
            <a:fld id="{10E217AB-5AE3-4E55-9125-26260B925BBF}" type="slidenum">
              <a:rPr lang="en-US" smtClean="0"/>
              <a:t>9</a:t>
            </a:fld>
            <a:endParaRPr lang="en-US"/>
          </a:p>
        </p:txBody>
      </p:sp>
    </p:spTree>
    <p:extLst>
      <p:ext uri="{BB962C8B-B14F-4D97-AF65-F5344CB8AC3E}">
        <p14:creationId xmlns:p14="http://schemas.microsoft.com/office/powerpoint/2010/main" val="922149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Rural jurisdictions and agencies, however, are confronted with unique challenges in addressing emergency preparedness. Rural communities, which historically have had limited public health infrastructure, small numbers of providers and volunteer emergency response systems (fire, EMS, police) are considered the most vulnerable and least able to respond.</a:t>
            </a:r>
          </a:p>
          <a:p>
            <a:r>
              <a:rPr lang="en-US" sz="1200" b="1" kern="1200" dirty="0">
                <a:solidFill>
                  <a:schemeClr val="tx1"/>
                </a:solidFill>
                <a:effectLst/>
                <a:latin typeface="+mn-lt"/>
                <a:ea typeface="+mn-ea"/>
                <a:cs typeface="+mn-cs"/>
              </a:rPr>
              <a:t>During </a:t>
            </a:r>
            <a:r>
              <a:rPr lang="en-US" sz="1200" kern="1200" dirty="0">
                <a:solidFill>
                  <a:schemeClr val="tx1"/>
                </a:solidFill>
                <a:effectLst/>
                <a:latin typeface="+mn-lt"/>
                <a:ea typeface="+mn-ea"/>
                <a:cs typeface="+mn-cs"/>
              </a:rPr>
              <a:t>emergencies, part of the rural response should be neighbors helping each other. In addition, rural residents should make a survival kit for a week or more. Local officials should provide the entire community with information about local resources, preparation, and best practices, as well as an expectation of when and how government can assist them.</a:t>
            </a:r>
          </a:p>
          <a:p>
            <a:endParaRPr lang="en-US" dirty="0"/>
          </a:p>
        </p:txBody>
      </p:sp>
      <p:sp>
        <p:nvSpPr>
          <p:cNvPr id="4" name="Slide Number Placeholder 3"/>
          <p:cNvSpPr>
            <a:spLocks noGrp="1"/>
          </p:cNvSpPr>
          <p:nvPr>
            <p:ph type="sldNum" sz="quarter" idx="10"/>
          </p:nvPr>
        </p:nvSpPr>
        <p:spPr/>
        <p:txBody>
          <a:bodyPr/>
          <a:lstStyle/>
          <a:p>
            <a:fld id="{10E217AB-5AE3-4E55-9125-26260B925BBF}" type="slidenum">
              <a:rPr lang="en-US" smtClean="0"/>
              <a:t>31</a:t>
            </a:fld>
            <a:endParaRPr lang="en-US"/>
          </a:p>
        </p:txBody>
      </p:sp>
    </p:spTree>
    <p:extLst>
      <p:ext uri="{BB962C8B-B14F-4D97-AF65-F5344CB8AC3E}">
        <p14:creationId xmlns:p14="http://schemas.microsoft.com/office/powerpoint/2010/main" val="755374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residential care facilities frequently rely on the same transportation resources to evacuate their clients. This may work for a facility evacuation: however this won’t work on a large scale event.</a:t>
            </a:r>
          </a:p>
          <a:p>
            <a:r>
              <a:rPr lang="en-US" sz="1200" kern="1200" dirty="0">
                <a:solidFill>
                  <a:schemeClr val="tx1"/>
                </a:solidFill>
                <a:effectLst/>
                <a:latin typeface="+mn-lt"/>
                <a:ea typeface="+mn-ea"/>
                <a:cs typeface="+mn-cs"/>
              </a:rPr>
              <a:t>Emergency managers, planners, and public health should meet with the community care facilities to reduce these problems. Plans can be reviewed, and suggestions made for improvement.</a:t>
            </a:r>
          </a:p>
          <a:p>
            <a:r>
              <a:rPr lang="en-US" sz="1200" kern="1200" dirty="0">
                <a:solidFill>
                  <a:schemeClr val="tx1"/>
                </a:solidFill>
                <a:effectLst/>
                <a:latin typeface="+mn-lt"/>
                <a:ea typeface="+mn-ea"/>
                <a:cs typeface="+mn-cs"/>
              </a:rPr>
              <a:t>A centralized database can also catch resource duplication. Everyone needs to understand the emergency plan. Get residential care facilities to coordinate and plan together.</a:t>
            </a:r>
          </a:p>
          <a:p>
            <a:endParaRPr lang="en-US" dirty="0"/>
          </a:p>
        </p:txBody>
      </p:sp>
      <p:sp>
        <p:nvSpPr>
          <p:cNvPr id="4" name="Slide Number Placeholder 3"/>
          <p:cNvSpPr>
            <a:spLocks noGrp="1"/>
          </p:cNvSpPr>
          <p:nvPr>
            <p:ph type="sldNum" sz="quarter" idx="10"/>
          </p:nvPr>
        </p:nvSpPr>
        <p:spPr/>
        <p:txBody>
          <a:bodyPr/>
          <a:lstStyle/>
          <a:p>
            <a:fld id="{10E217AB-5AE3-4E55-9125-26260B925BBF}" type="slidenum">
              <a:rPr lang="en-US" smtClean="0"/>
              <a:t>32</a:t>
            </a:fld>
            <a:endParaRPr lang="en-US"/>
          </a:p>
        </p:txBody>
      </p:sp>
    </p:spTree>
    <p:extLst>
      <p:ext uri="{BB962C8B-B14F-4D97-AF65-F5344CB8AC3E}">
        <p14:creationId xmlns:p14="http://schemas.microsoft.com/office/powerpoint/2010/main" val="4091567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Equipment/supplies: Wheelchairs, shower chairs, canes, hearing aid batteries, diabetic resources, catheters, adult diapers, etc.</a:t>
            </a:r>
          </a:p>
          <a:p>
            <a:pPr lvl="0"/>
            <a:r>
              <a:rPr lang="en-US" sz="1200" kern="1200" dirty="0">
                <a:solidFill>
                  <a:schemeClr val="tx1"/>
                </a:solidFill>
                <a:effectLst/>
                <a:latin typeface="+mn-lt"/>
                <a:ea typeface="+mn-ea"/>
                <a:cs typeface="+mn-cs"/>
              </a:rPr>
              <a:t>Shelter personnel who have access and functional needs or are familiar with people with access and functional needs</a:t>
            </a:r>
          </a:p>
          <a:p>
            <a:pPr lvl="0"/>
            <a:r>
              <a:rPr lang="en-US" sz="1200" kern="1200" dirty="0">
                <a:solidFill>
                  <a:schemeClr val="tx1"/>
                </a:solidFill>
                <a:effectLst/>
                <a:latin typeface="+mn-lt"/>
                <a:ea typeface="+mn-ea"/>
                <a:cs typeface="+mn-cs"/>
              </a:rPr>
              <a:t>Personal assistance service providers</a:t>
            </a:r>
          </a:p>
          <a:p>
            <a:endParaRPr lang="en-US" dirty="0"/>
          </a:p>
        </p:txBody>
      </p:sp>
      <p:sp>
        <p:nvSpPr>
          <p:cNvPr id="4" name="Slide Number Placeholder 3"/>
          <p:cNvSpPr>
            <a:spLocks noGrp="1"/>
          </p:cNvSpPr>
          <p:nvPr>
            <p:ph type="sldNum" sz="quarter" idx="10"/>
          </p:nvPr>
        </p:nvSpPr>
        <p:spPr/>
        <p:txBody>
          <a:bodyPr/>
          <a:lstStyle/>
          <a:p>
            <a:fld id="{10E217AB-5AE3-4E55-9125-26260B925BBF}" type="slidenum">
              <a:rPr lang="en-US" smtClean="0"/>
              <a:t>33</a:t>
            </a:fld>
            <a:endParaRPr lang="en-US"/>
          </a:p>
        </p:txBody>
      </p:sp>
    </p:spTree>
    <p:extLst>
      <p:ext uri="{BB962C8B-B14F-4D97-AF65-F5344CB8AC3E}">
        <p14:creationId xmlns:p14="http://schemas.microsoft.com/office/powerpoint/2010/main" val="154090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Roles/Responsibilities: Clearly defined roles on who provides evacuation assistance for people with access and functional needs.</a:t>
            </a:r>
          </a:p>
          <a:p>
            <a:pPr lvl="0"/>
            <a:r>
              <a:rPr lang="en-US" sz="1200" kern="1200" dirty="0">
                <a:solidFill>
                  <a:schemeClr val="tx1"/>
                </a:solidFill>
                <a:effectLst/>
                <a:latin typeface="+mn-lt"/>
                <a:ea typeface="+mn-ea"/>
                <a:cs typeface="+mn-cs"/>
              </a:rPr>
              <a:t>Activation: How will people be activated, when and by whom?</a:t>
            </a:r>
          </a:p>
          <a:p>
            <a:pPr lvl="0"/>
            <a:r>
              <a:rPr lang="en-US" sz="1200" kern="1200" dirty="0">
                <a:solidFill>
                  <a:schemeClr val="tx1"/>
                </a:solidFill>
                <a:effectLst/>
                <a:latin typeface="+mn-lt"/>
                <a:ea typeface="+mn-ea"/>
                <a:cs typeface="+mn-cs"/>
              </a:rPr>
              <a:t>Asset Control: Who will control and dispatch assets during activation?</a:t>
            </a:r>
          </a:p>
          <a:p>
            <a:pPr lvl="0"/>
            <a:r>
              <a:rPr lang="en-US" sz="1200" kern="1200" dirty="0">
                <a:solidFill>
                  <a:schemeClr val="tx1"/>
                </a:solidFill>
                <a:effectLst/>
                <a:latin typeface="+mn-lt"/>
                <a:ea typeface="+mn-ea"/>
                <a:cs typeface="+mn-cs"/>
              </a:rPr>
              <a:t>Task Orders: How will service requests be received? What is the formal process?</a:t>
            </a:r>
          </a:p>
          <a:p>
            <a:pPr lvl="0"/>
            <a:r>
              <a:rPr lang="en-US" sz="1200" kern="1200" dirty="0">
                <a:solidFill>
                  <a:schemeClr val="tx1"/>
                </a:solidFill>
                <a:effectLst/>
                <a:latin typeface="+mn-lt"/>
                <a:ea typeface="+mn-ea"/>
                <a:cs typeface="+mn-cs"/>
              </a:rPr>
              <a:t>Liability: Whose liability will cover transportation assets (people and equipment)?</a:t>
            </a:r>
          </a:p>
          <a:p>
            <a:pPr lvl="0"/>
            <a:r>
              <a:rPr lang="en-US" sz="1200" kern="1200" dirty="0">
                <a:solidFill>
                  <a:schemeClr val="tx1"/>
                </a:solidFill>
                <a:effectLst/>
                <a:latin typeface="+mn-lt"/>
                <a:ea typeface="+mn-ea"/>
                <a:cs typeface="+mn-cs"/>
              </a:rPr>
              <a:t>Cost Recovery: How, by whom and when will reimbursement be accomplished?</a:t>
            </a:r>
          </a:p>
          <a:p>
            <a:endParaRPr lang="en-US" dirty="0"/>
          </a:p>
        </p:txBody>
      </p:sp>
      <p:sp>
        <p:nvSpPr>
          <p:cNvPr id="4" name="Slide Number Placeholder 3"/>
          <p:cNvSpPr>
            <a:spLocks noGrp="1"/>
          </p:cNvSpPr>
          <p:nvPr>
            <p:ph type="sldNum" sz="quarter" idx="10"/>
          </p:nvPr>
        </p:nvSpPr>
        <p:spPr/>
        <p:txBody>
          <a:bodyPr/>
          <a:lstStyle/>
          <a:p>
            <a:fld id="{10E217AB-5AE3-4E55-9125-26260B925BBF}" type="slidenum">
              <a:rPr lang="en-US" smtClean="0"/>
              <a:t>37</a:t>
            </a:fld>
            <a:endParaRPr lang="en-US"/>
          </a:p>
        </p:txBody>
      </p:sp>
    </p:spTree>
    <p:extLst>
      <p:ext uri="{BB962C8B-B14F-4D97-AF65-F5344CB8AC3E}">
        <p14:creationId xmlns:p14="http://schemas.microsoft.com/office/powerpoint/2010/main" val="933645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jurisdictional evacuation plans must be reviewed to ensure the availability of sufficient and timely accessible transportation, as well as the mechanisms for requesting this transportation, to evacuate facilities or neighborhoods with a high concentration of residents who need additional assistance. These locations may include:</a:t>
            </a:r>
          </a:p>
          <a:p>
            <a:pPr lvl="0"/>
            <a:r>
              <a:rPr lang="en-US" sz="1200" kern="1200" dirty="0">
                <a:solidFill>
                  <a:schemeClr val="tx1"/>
                </a:solidFill>
                <a:effectLst/>
                <a:latin typeface="+mn-lt"/>
                <a:ea typeface="+mn-ea"/>
                <a:cs typeface="+mn-cs"/>
              </a:rPr>
              <a:t>Schools</a:t>
            </a:r>
          </a:p>
          <a:p>
            <a:pPr lvl="0"/>
            <a:r>
              <a:rPr lang="en-US" sz="1200" kern="1200" dirty="0">
                <a:solidFill>
                  <a:schemeClr val="tx1"/>
                </a:solidFill>
                <a:effectLst/>
                <a:latin typeface="+mn-lt"/>
                <a:ea typeface="+mn-ea"/>
                <a:cs typeface="+mn-cs"/>
              </a:rPr>
              <a:t>Nursing homes</a:t>
            </a:r>
          </a:p>
          <a:p>
            <a:pPr lvl="0"/>
            <a:r>
              <a:rPr lang="en-US" sz="1200" kern="1200" dirty="0">
                <a:solidFill>
                  <a:schemeClr val="tx1"/>
                </a:solidFill>
                <a:effectLst/>
                <a:latin typeface="+mn-lt"/>
                <a:ea typeface="+mn-ea"/>
                <a:cs typeface="+mn-cs"/>
              </a:rPr>
              <a:t>Group homes</a:t>
            </a:r>
          </a:p>
          <a:p>
            <a:pPr lvl="0"/>
            <a:r>
              <a:rPr lang="en-US" sz="1200" kern="1200" dirty="0">
                <a:solidFill>
                  <a:schemeClr val="tx1"/>
                </a:solidFill>
                <a:effectLst/>
                <a:latin typeface="+mn-lt"/>
                <a:ea typeface="+mn-ea"/>
                <a:cs typeface="+mn-cs"/>
              </a:rPr>
              <a:t>Assisted living facilities</a:t>
            </a:r>
          </a:p>
          <a:p>
            <a:pPr lvl="0"/>
            <a:r>
              <a:rPr lang="en-US" sz="1200" kern="1200" dirty="0">
                <a:solidFill>
                  <a:schemeClr val="tx1"/>
                </a:solidFill>
                <a:effectLst/>
                <a:latin typeface="+mn-lt"/>
                <a:ea typeface="+mn-ea"/>
                <a:cs typeface="+mn-cs"/>
              </a:rPr>
              <a:t>Clusters of home-based care clients</a:t>
            </a:r>
          </a:p>
          <a:p>
            <a:pPr lvl="0"/>
            <a:r>
              <a:rPr lang="en-US" sz="1200" kern="1200" dirty="0">
                <a:solidFill>
                  <a:schemeClr val="tx1"/>
                </a:solidFill>
                <a:effectLst/>
                <a:latin typeface="+mn-lt"/>
                <a:ea typeface="+mn-ea"/>
                <a:cs typeface="+mn-cs"/>
              </a:rPr>
              <a:t>Retirement communities</a:t>
            </a:r>
          </a:p>
          <a:p>
            <a:endParaRPr lang="en-US" dirty="0"/>
          </a:p>
        </p:txBody>
      </p:sp>
      <p:sp>
        <p:nvSpPr>
          <p:cNvPr id="4" name="Slide Number Placeholder 3"/>
          <p:cNvSpPr>
            <a:spLocks noGrp="1"/>
          </p:cNvSpPr>
          <p:nvPr>
            <p:ph type="sldNum" sz="quarter" idx="10"/>
          </p:nvPr>
        </p:nvSpPr>
        <p:spPr/>
        <p:txBody>
          <a:bodyPr/>
          <a:lstStyle/>
          <a:p>
            <a:fld id="{10E217AB-5AE3-4E55-9125-26260B925BBF}" type="slidenum">
              <a:rPr lang="en-US" smtClean="0"/>
              <a:t>38</a:t>
            </a:fld>
            <a:endParaRPr lang="en-US"/>
          </a:p>
        </p:txBody>
      </p:sp>
    </p:spTree>
    <p:extLst>
      <p:ext uri="{BB962C8B-B14F-4D97-AF65-F5344CB8AC3E}">
        <p14:creationId xmlns:p14="http://schemas.microsoft.com/office/powerpoint/2010/main" val="1423261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Do evacuation plans address both accessible transportation needs and a realistic number of alternative resources?</a:t>
            </a:r>
          </a:p>
          <a:p>
            <a:pPr lvl="0"/>
            <a:r>
              <a:rPr lang="en-US" sz="1200" kern="1200" dirty="0">
                <a:solidFill>
                  <a:schemeClr val="tx1"/>
                </a:solidFill>
                <a:effectLst/>
                <a:latin typeface="+mn-lt"/>
                <a:ea typeface="+mn-ea"/>
                <a:cs typeface="+mn-cs"/>
              </a:rPr>
              <a:t>Do you know where people with disabilities and others with access and functional needs access the transit system?</a:t>
            </a:r>
          </a:p>
          <a:p>
            <a:pPr lvl="0"/>
            <a:r>
              <a:rPr lang="en-US" sz="1200" kern="1200" dirty="0">
                <a:solidFill>
                  <a:schemeClr val="tx1"/>
                </a:solidFill>
                <a:effectLst/>
                <a:latin typeface="+mn-lt"/>
                <a:ea typeface="+mn-ea"/>
                <a:cs typeface="+mn-cs"/>
              </a:rPr>
              <a:t>Are written agreements in place with neighboring transportation jurisdictions to assist in emergencies?</a:t>
            </a:r>
          </a:p>
          <a:p>
            <a:pPr lvl="0"/>
            <a:r>
              <a:rPr lang="en-US" sz="1200" kern="1200" dirty="0">
                <a:solidFill>
                  <a:schemeClr val="tx1"/>
                </a:solidFill>
                <a:effectLst/>
                <a:latin typeface="+mn-lt"/>
                <a:ea typeface="+mn-ea"/>
                <a:cs typeface="+mn-cs"/>
              </a:rPr>
              <a:t>Are multiple entities dependent on the same evacuation resources?</a:t>
            </a:r>
          </a:p>
          <a:p>
            <a:pPr lvl="0"/>
            <a:r>
              <a:rPr lang="en-US" sz="1200" kern="1200" dirty="0">
                <a:solidFill>
                  <a:schemeClr val="tx1"/>
                </a:solidFill>
                <a:effectLst/>
                <a:latin typeface="+mn-lt"/>
                <a:ea typeface="+mn-ea"/>
                <a:cs typeface="+mn-cs"/>
              </a:rPr>
              <a:t>How will people with disabilities and others with access and functional needs be transported from schools, neighborhoods, medical facilities and nursing facilities?</a:t>
            </a:r>
          </a:p>
          <a:p>
            <a:pPr lvl="0"/>
            <a:r>
              <a:rPr lang="en-US" sz="1200" kern="1200" dirty="0">
                <a:solidFill>
                  <a:schemeClr val="tx1"/>
                </a:solidFill>
                <a:effectLst/>
                <a:latin typeface="+mn-lt"/>
                <a:ea typeface="+mn-ea"/>
                <a:cs typeface="+mn-cs"/>
              </a:rPr>
              <a:t>Do first responders know the disability and aging transit providers?</a:t>
            </a:r>
          </a:p>
          <a:p>
            <a:pPr lvl="0"/>
            <a:r>
              <a:rPr lang="en-US" sz="1200" kern="1200" dirty="0">
                <a:solidFill>
                  <a:schemeClr val="tx1"/>
                </a:solidFill>
                <a:effectLst/>
                <a:latin typeface="+mn-lt"/>
                <a:ea typeface="+mn-ea"/>
                <a:cs typeface="+mn-cs"/>
              </a:rPr>
              <a:t>Are these providers included in the primary transportation and evacuation plan?</a:t>
            </a:r>
          </a:p>
          <a:p>
            <a:pPr lvl="0"/>
            <a:r>
              <a:rPr lang="en-US" sz="1200" kern="1200" dirty="0">
                <a:solidFill>
                  <a:schemeClr val="tx1"/>
                </a:solidFill>
                <a:effectLst/>
                <a:latin typeface="+mn-lt"/>
                <a:ea typeface="+mn-ea"/>
                <a:cs typeface="+mn-cs"/>
              </a:rPr>
              <a:t>During non-operational hours, how quickly can transportation providers respond?</a:t>
            </a:r>
          </a:p>
          <a:p>
            <a:pPr lvl="0"/>
            <a:r>
              <a:rPr lang="en-US" sz="1200" kern="1200" dirty="0">
                <a:solidFill>
                  <a:schemeClr val="tx1"/>
                </a:solidFill>
                <a:effectLst/>
                <a:latin typeface="+mn-lt"/>
                <a:ea typeface="+mn-ea"/>
                <a:cs typeface="+mn-cs"/>
              </a:rPr>
              <a:t>Are wheelchair accessible vehicles and trained drivers immediately available during evacuations?</a:t>
            </a:r>
          </a:p>
          <a:p>
            <a:pPr lvl="0"/>
            <a:r>
              <a:rPr lang="en-US" sz="1200" kern="1200" dirty="0">
                <a:solidFill>
                  <a:schemeClr val="tx1"/>
                </a:solidFill>
                <a:effectLst/>
                <a:latin typeface="+mn-lt"/>
                <a:ea typeface="+mn-ea"/>
                <a:cs typeface="+mn-cs"/>
              </a:rPr>
              <a:t>Are personal care assistants available to assist people during evacuation, as needed?</a:t>
            </a:r>
          </a:p>
          <a:p>
            <a:pPr lvl="0"/>
            <a:r>
              <a:rPr lang="en-US" sz="1200" kern="1200" dirty="0">
                <a:solidFill>
                  <a:schemeClr val="tx1"/>
                </a:solidFill>
                <a:effectLst/>
                <a:latin typeface="+mn-lt"/>
                <a:ea typeface="+mn-ea"/>
                <a:cs typeface="+mn-cs"/>
              </a:rPr>
              <a:t>Do drills and exercises involve first responders, disability service providers and people with disabilities and other people with access and functional needs?</a:t>
            </a:r>
          </a:p>
          <a:p>
            <a:endParaRPr lang="en-US" dirty="0"/>
          </a:p>
        </p:txBody>
      </p:sp>
      <p:sp>
        <p:nvSpPr>
          <p:cNvPr id="4" name="Slide Number Placeholder 3"/>
          <p:cNvSpPr>
            <a:spLocks noGrp="1"/>
          </p:cNvSpPr>
          <p:nvPr>
            <p:ph type="sldNum" sz="quarter" idx="10"/>
          </p:nvPr>
        </p:nvSpPr>
        <p:spPr/>
        <p:txBody>
          <a:bodyPr/>
          <a:lstStyle/>
          <a:p>
            <a:fld id="{10E217AB-5AE3-4E55-9125-26260B925BBF}" type="slidenum">
              <a:rPr lang="en-US" smtClean="0"/>
              <a:t>39</a:t>
            </a:fld>
            <a:endParaRPr lang="en-US"/>
          </a:p>
        </p:txBody>
      </p:sp>
    </p:spTree>
    <p:extLst>
      <p:ext uri="{BB962C8B-B14F-4D97-AF65-F5344CB8AC3E}">
        <p14:creationId xmlns:p14="http://schemas.microsoft.com/office/powerpoint/2010/main" val="2801146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cap="all" dirty="0">
                <a:solidFill>
                  <a:schemeClr val="tx1"/>
                </a:solidFill>
                <a:effectLst/>
                <a:latin typeface="+mn-lt"/>
                <a:ea typeface="+mn-ea"/>
                <a:cs typeface="+mn-cs"/>
              </a:rPr>
              <a:t>Alternative Formats</a:t>
            </a:r>
            <a:endParaRPr lang="en-US" sz="1200" b="1" kern="1200" cap="all"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emergency preparedness materials need to be available in alternative formats.</a:t>
            </a:r>
          </a:p>
          <a:p>
            <a:r>
              <a:rPr lang="en-US" sz="1200" b="1" kern="1200" dirty="0">
                <a:solidFill>
                  <a:schemeClr val="tx1"/>
                </a:solidFill>
                <a:effectLst/>
                <a:latin typeface="+mn-lt"/>
                <a:ea typeface="+mn-ea"/>
                <a:cs typeface="+mn-cs"/>
              </a:rPr>
              <a:t>Discuss </a:t>
            </a:r>
            <a:r>
              <a:rPr lang="en-US" sz="1200" kern="1200" dirty="0">
                <a:solidFill>
                  <a:schemeClr val="tx1"/>
                </a:solidFill>
                <a:effectLst/>
                <a:latin typeface="+mn-lt"/>
                <a:ea typeface="+mn-ea"/>
                <a:cs typeface="+mn-cs"/>
              </a:rPr>
              <a:t>usable formats in communication access. Alternative formats most likely to be requested include:</a:t>
            </a:r>
          </a:p>
          <a:p>
            <a:pPr lvl="0"/>
            <a:r>
              <a:rPr lang="en-US" sz="1200" kern="1200" dirty="0">
                <a:solidFill>
                  <a:schemeClr val="tx1"/>
                </a:solidFill>
                <a:effectLst/>
                <a:latin typeface="+mn-lt"/>
                <a:ea typeface="+mn-ea"/>
                <a:cs typeface="+mn-cs"/>
              </a:rPr>
              <a:t>Large print: Text produced in Arial or other Sans Serif font. The font will depend on user needs. Consult with the individual.</a:t>
            </a:r>
          </a:p>
          <a:p>
            <a:pPr lvl="0"/>
            <a:r>
              <a:rPr lang="en-US" sz="1200" kern="1200" dirty="0">
                <a:solidFill>
                  <a:schemeClr val="tx1"/>
                </a:solidFill>
                <a:effectLst/>
                <a:latin typeface="+mn-lt"/>
                <a:ea typeface="+mn-ea"/>
                <a:cs typeface="+mn-cs"/>
              </a:rPr>
              <a:t>Audio: Information recorded text on digital records, e.g., iPods, MP3s, and CDs. </a:t>
            </a:r>
          </a:p>
          <a:p>
            <a:pPr lvl="0"/>
            <a:r>
              <a:rPr lang="en-US" sz="1200" kern="1200" dirty="0">
                <a:solidFill>
                  <a:schemeClr val="tx1"/>
                </a:solidFill>
                <a:effectLst/>
                <a:latin typeface="+mn-lt"/>
                <a:ea typeface="+mn-ea"/>
                <a:cs typeface="+mn-cs"/>
              </a:rPr>
              <a:t>Electronic: Text information on CDs</a:t>
            </a:r>
          </a:p>
          <a:p>
            <a:pPr lvl="0"/>
            <a:r>
              <a:rPr lang="en-US" sz="1200" kern="1200" dirty="0">
                <a:solidFill>
                  <a:schemeClr val="tx1"/>
                </a:solidFill>
                <a:effectLst/>
                <a:latin typeface="+mn-lt"/>
                <a:ea typeface="+mn-ea"/>
                <a:cs typeface="+mn-cs"/>
              </a:rPr>
              <a:t>Braille least likely</a:t>
            </a:r>
          </a:p>
          <a:p>
            <a:r>
              <a:rPr lang="en-US" sz="1200" kern="1200" dirty="0">
                <a:solidFill>
                  <a:schemeClr val="tx1"/>
                </a:solidFill>
                <a:effectLst/>
                <a:latin typeface="+mn-lt"/>
                <a:ea typeface="+mn-ea"/>
                <a:cs typeface="+mn-cs"/>
              </a:rPr>
              <a:t>Please keep in mind these are limited suggestions. Situations may require creativity. Work with the individual to determine the best format.</a:t>
            </a:r>
          </a:p>
          <a:p>
            <a:r>
              <a:rPr lang="en-US" sz="1200" kern="1200" dirty="0">
                <a:solidFill>
                  <a:schemeClr val="tx1"/>
                </a:solidFill>
                <a:effectLst/>
                <a:latin typeface="+mn-lt"/>
                <a:ea typeface="+mn-ea"/>
                <a:cs typeface="+mn-cs"/>
              </a:rPr>
              <a:t>Some people use alternative means for accessing the web:</a:t>
            </a:r>
          </a:p>
          <a:p>
            <a:pPr lvl="0"/>
            <a:r>
              <a:rPr lang="en-US" sz="1200" kern="1200" dirty="0">
                <a:solidFill>
                  <a:schemeClr val="tx1"/>
                </a:solidFill>
                <a:effectLst/>
                <a:latin typeface="+mn-lt"/>
                <a:ea typeface="+mn-ea"/>
                <a:cs typeface="+mn-cs"/>
              </a:rPr>
              <a:t>Voice input</a:t>
            </a:r>
          </a:p>
          <a:p>
            <a:pPr lvl="0"/>
            <a:r>
              <a:rPr lang="en-US" sz="1200" kern="1200" dirty="0">
                <a:solidFill>
                  <a:schemeClr val="tx1"/>
                </a:solidFill>
                <a:effectLst/>
                <a:latin typeface="+mn-lt"/>
                <a:ea typeface="+mn-ea"/>
                <a:cs typeface="+mn-cs"/>
              </a:rPr>
              <a:t>Alternatives to using a mouse – buttons, etc.</a:t>
            </a:r>
          </a:p>
          <a:p>
            <a:pPr lvl="0"/>
            <a:r>
              <a:rPr lang="en-US" sz="1200" kern="1200" dirty="0">
                <a:solidFill>
                  <a:schemeClr val="tx1"/>
                </a:solidFill>
                <a:effectLst/>
                <a:latin typeface="+mn-lt"/>
                <a:ea typeface="+mn-ea"/>
                <a:cs typeface="+mn-cs"/>
              </a:rPr>
              <a:t>Screen readers – voice output</a:t>
            </a:r>
          </a:p>
          <a:p>
            <a:pPr lvl="0"/>
            <a:r>
              <a:rPr lang="en-US" sz="1200" kern="1200" dirty="0">
                <a:solidFill>
                  <a:schemeClr val="tx1"/>
                </a:solidFill>
                <a:effectLst/>
                <a:latin typeface="+mn-lt"/>
                <a:ea typeface="+mn-ea"/>
                <a:cs typeface="+mn-cs"/>
              </a:rPr>
              <a:t>Mouth sticks and pointers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0E217AB-5AE3-4E55-9125-26260B925BBF}" type="slidenum">
              <a:rPr lang="en-US" smtClean="0"/>
              <a:t>10</a:t>
            </a:fld>
            <a:endParaRPr lang="en-US"/>
          </a:p>
        </p:txBody>
      </p:sp>
    </p:spTree>
    <p:extLst>
      <p:ext uri="{BB962C8B-B14F-4D97-AF65-F5344CB8AC3E}">
        <p14:creationId xmlns:p14="http://schemas.microsoft.com/office/powerpoint/2010/main" val="253253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includes using resources such as captioning, interpreters, social media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Systems should automatically convert messages to text when a TTY machine is detected</a:t>
            </a:r>
          </a:p>
          <a:p>
            <a:endParaRPr lang="en-US" dirty="0"/>
          </a:p>
        </p:txBody>
      </p:sp>
      <p:sp>
        <p:nvSpPr>
          <p:cNvPr id="4" name="Slide Number Placeholder 3"/>
          <p:cNvSpPr>
            <a:spLocks noGrp="1"/>
          </p:cNvSpPr>
          <p:nvPr>
            <p:ph type="sldNum" sz="quarter" idx="10"/>
          </p:nvPr>
        </p:nvSpPr>
        <p:spPr/>
        <p:txBody>
          <a:bodyPr/>
          <a:lstStyle/>
          <a:p>
            <a:fld id="{10E217AB-5AE3-4E55-9125-26260B925BBF}" type="slidenum">
              <a:rPr lang="en-US" smtClean="0"/>
              <a:t>11</a:t>
            </a:fld>
            <a:endParaRPr lang="en-US"/>
          </a:p>
        </p:txBody>
      </p:sp>
    </p:spTree>
    <p:extLst>
      <p:ext uri="{BB962C8B-B14F-4D97-AF65-F5344CB8AC3E}">
        <p14:creationId xmlns:p14="http://schemas.microsoft.com/office/powerpoint/2010/main" val="2177317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THE TV’S IN YOUR HEALTH CARE FACILITIES HAVE CAPTIONING TURNED ON?  Example – the TV’s in the waiting rooms </a:t>
            </a:r>
          </a:p>
        </p:txBody>
      </p:sp>
      <p:sp>
        <p:nvSpPr>
          <p:cNvPr id="4" name="Slide Number Placeholder 3"/>
          <p:cNvSpPr>
            <a:spLocks noGrp="1"/>
          </p:cNvSpPr>
          <p:nvPr>
            <p:ph type="sldNum" sz="quarter" idx="10"/>
          </p:nvPr>
        </p:nvSpPr>
        <p:spPr/>
        <p:txBody>
          <a:bodyPr/>
          <a:lstStyle/>
          <a:p>
            <a:fld id="{10E217AB-5AE3-4E55-9125-26260B925BBF}" type="slidenum">
              <a:rPr lang="en-US" smtClean="0"/>
              <a:t>12</a:t>
            </a:fld>
            <a:endParaRPr lang="en-US"/>
          </a:p>
        </p:txBody>
      </p:sp>
    </p:spTree>
    <p:extLst>
      <p:ext uri="{BB962C8B-B14F-4D97-AF65-F5344CB8AC3E}">
        <p14:creationId xmlns:p14="http://schemas.microsoft.com/office/powerpoint/2010/main" val="4118949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types of interpreters does your facility use?</a:t>
            </a:r>
          </a:p>
          <a:p>
            <a:r>
              <a:rPr lang="en-US" dirty="0"/>
              <a:t>	Phone</a:t>
            </a:r>
          </a:p>
          <a:p>
            <a:r>
              <a:rPr lang="en-US" dirty="0"/>
              <a:t>	Video Remote interpreters</a:t>
            </a:r>
          </a:p>
          <a:p>
            <a:endParaRPr lang="en-US" dirty="0"/>
          </a:p>
          <a:p>
            <a:r>
              <a:rPr lang="en-US" dirty="0"/>
              <a:t>Do you have a MOU with your interpreter services?  If not – make sure you do.</a:t>
            </a:r>
          </a:p>
        </p:txBody>
      </p:sp>
      <p:sp>
        <p:nvSpPr>
          <p:cNvPr id="4" name="Slide Number Placeholder 3"/>
          <p:cNvSpPr>
            <a:spLocks noGrp="1"/>
          </p:cNvSpPr>
          <p:nvPr>
            <p:ph type="sldNum" sz="quarter" idx="10"/>
          </p:nvPr>
        </p:nvSpPr>
        <p:spPr/>
        <p:txBody>
          <a:bodyPr/>
          <a:lstStyle/>
          <a:p>
            <a:fld id="{10E217AB-5AE3-4E55-9125-26260B925BBF}" type="slidenum">
              <a:rPr lang="en-US" smtClean="0"/>
              <a:t>13</a:t>
            </a:fld>
            <a:endParaRPr lang="en-US"/>
          </a:p>
        </p:txBody>
      </p:sp>
    </p:spTree>
    <p:extLst>
      <p:ext uri="{BB962C8B-B14F-4D97-AF65-F5344CB8AC3E}">
        <p14:creationId xmlns:p14="http://schemas.microsoft.com/office/powerpoint/2010/main" val="1824738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“Social media is becoming an integral part of disaster response. During the record-breaking 2011 spring storm season, people across America alerted the Red Cross to their needs via Facebook. We also used Twitter to connect to thousands of people seeking comfort, and safety information to help get them through the darkest hours of storms.”</a:t>
            </a:r>
          </a:p>
          <a:p>
            <a:r>
              <a:rPr lang="en-US" dirty="0"/>
              <a:t> - Check in/wellness check ins used in areas that are impacted during disaster.</a:t>
            </a:r>
          </a:p>
        </p:txBody>
      </p:sp>
      <p:sp>
        <p:nvSpPr>
          <p:cNvPr id="4" name="Slide Number Placeholder 3"/>
          <p:cNvSpPr>
            <a:spLocks noGrp="1"/>
          </p:cNvSpPr>
          <p:nvPr>
            <p:ph type="sldNum" sz="quarter" idx="10"/>
          </p:nvPr>
        </p:nvSpPr>
        <p:spPr/>
        <p:txBody>
          <a:bodyPr/>
          <a:lstStyle/>
          <a:p>
            <a:fld id="{10E217AB-5AE3-4E55-9125-26260B925BBF}" type="slidenum">
              <a:rPr lang="en-US" smtClean="0"/>
              <a:t>14</a:t>
            </a:fld>
            <a:endParaRPr lang="en-US"/>
          </a:p>
        </p:txBody>
      </p:sp>
    </p:spTree>
    <p:extLst>
      <p:ext uri="{BB962C8B-B14F-4D97-AF65-F5344CB8AC3E}">
        <p14:creationId xmlns:p14="http://schemas.microsoft.com/office/powerpoint/2010/main" val="481902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includes using resources such as captioning, interpreters, social media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Systems should automatically convert messages to text when a TTY machine is detected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many facilities utilize the pain scale symbols in their hospitals now (defining the scale of 1-10 by using images of faces and the levels of grimacing)</a:t>
            </a:r>
          </a:p>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15</a:t>
            </a:fld>
            <a:endParaRPr lang="en-US"/>
          </a:p>
        </p:txBody>
      </p:sp>
    </p:spTree>
    <p:extLst>
      <p:ext uri="{BB962C8B-B14F-4D97-AF65-F5344CB8AC3E}">
        <p14:creationId xmlns:p14="http://schemas.microsoft.com/office/powerpoint/2010/main" val="1143210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549275" y="1162050"/>
            <a:ext cx="5678488" cy="3195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 name="Footer Placeholder 7"/>
          <p:cNvSpPr>
            <a:spLocks noGrp="1"/>
          </p:cNvSpPr>
          <p:nvPr>
            <p:ph type="ftr" sz="quarter" idx="4"/>
          </p:nvPr>
        </p:nvSpPr>
        <p:spPr/>
        <p:txBody>
          <a:bodyPr/>
          <a:lstStyle/>
          <a:p>
            <a:pPr>
              <a:defRPr/>
            </a:pPr>
            <a:r>
              <a:rPr lang="de-DE" sz="1100">
                <a:latin typeface="Arial" pitchFamily="34" charset="0"/>
                <a:cs typeface="Arial" pitchFamily="34" charset="0"/>
              </a:rPr>
              <a:t>IAFN IG Mod 2, Unit 2 Transportation Planning</a:t>
            </a:r>
            <a:endParaRPr lang="en-US" sz="1100" dirty="0">
              <a:latin typeface="Arial" pitchFamily="34" charset="0"/>
              <a:cs typeface="Arial" pitchFamily="34" charset="0"/>
            </a:endParaRPr>
          </a:p>
        </p:txBody>
      </p:sp>
      <p:sp>
        <p:nvSpPr>
          <p:cNvPr id="9" name="Slide Number Placeholder 3"/>
          <p:cNvSpPr>
            <a:spLocks noGrp="1"/>
          </p:cNvSpPr>
          <p:nvPr>
            <p:ph type="sldNum" sz="quarter" idx="5"/>
          </p:nvPr>
        </p:nvSpPr>
        <p:spPr/>
        <p:txBody>
          <a:bodyPr/>
          <a:lstStyle/>
          <a:p>
            <a:pPr>
              <a:defRPr/>
            </a:pPr>
            <a:r>
              <a:rPr lang="en-US" sz="1100" dirty="0">
                <a:solidFill>
                  <a:prstClr val="black"/>
                </a:solidFill>
                <a:latin typeface="Arial" pitchFamily="34" charset="0"/>
                <a:cs typeface="Arial" pitchFamily="34" charset="0"/>
              </a:rPr>
              <a:t>2-</a:t>
            </a:r>
            <a:fld id="{A18EE951-857A-4B5F-926C-92E9D8E0FB59}" type="slidenum">
              <a:rPr lang="en-US" sz="1100" smtClean="0">
                <a:solidFill>
                  <a:prstClr val="black"/>
                </a:solidFill>
                <a:latin typeface="Arial" pitchFamily="34" charset="0"/>
                <a:cs typeface="Arial" pitchFamily="34" charset="0"/>
              </a:rPr>
              <a:pPr>
                <a:defRPr/>
              </a:pPr>
              <a:t>17</a:t>
            </a:fld>
            <a:endParaRPr lang="en-US" sz="1100" dirty="0">
              <a:solidFill>
                <a:prstClr val="black"/>
              </a:solidFill>
              <a:latin typeface="Arial" pitchFamily="34" charset="0"/>
              <a:cs typeface="Arial" pitchFamily="34" charset="0"/>
            </a:endParaRPr>
          </a:p>
        </p:txBody>
      </p:sp>
      <p:sp>
        <p:nvSpPr>
          <p:cNvPr id="10" name="Date Placeholder 6"/>
          <p:cNvSpPr>
            <a:spLocks noGrp="1"/>
          </p:cNvSpPr>
          <p:nvPr>
            <p:ph type="dt" sz="quarter" idx="1"/>
          </p:nvPr>
        </p:nvSpPr>
        <p:spPr/>
        <p:txBody>
          <a:bodyPr/>
          <a:lstStyle/>
          <a:p>
            <a:pPr>
              <a:defRPr/>
            </a:pPr>
            <a:r>
              <a:rPr lang="en-US" sz="1000">
                <a:latin typeface="Arial" pitchFamily="34" charset="0"/>
                <a:cs typeface="Arial" pitchFamily="34" charset="0"/>
              </a:rPr>
              <a:t>12/13/2011</a:t>
            </a:r>
            <a:endParaRPr lang="en-US" sz="1000" dirty="0">
              <a:latin typeface="Arial" pitchFamily="34" charset="0"/>
              <a:cs typeface="Arial" pitchFamily="34" charset="0"/>
            </a:endParaRPr>
          </a:p>
        </p:txBody>
      </p:sp>
      <p:sp>
        <p:nvSpPr>
          <p:cNvPr id="6" name="Notes Placeholder 5"/>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Approximately 10.8 million out of 110 million (almost 10% of the population) do not drive. In 2000, 77% of Manhattan households did not have a vehicle; In the five New York City boroughs combined, 56% of households did not have a vehicle.  Consider the concerns when New York were dealing with 9/11 or the hurricanes where the subway systems were down and transportation assets were cut off.</a:t>
            </a:r>
          </a:p>
          <a:p>
            <a:pPr marL="0" indent="0">
              <a:buNone/>
            </a:pPr>
            <a:endParaRPr lang="en-US" dirty="0"/>
          </a:p>
          <a:p>
            <a:pPr marL="0" indent="0">
              <a:buNone/>
            </a:pPr>
            <a:endParaRPr lang="en-US" dirty="0"/>
          </a:p>
          <a:p>
            <a:pPr marL="0" indent="0">
              <a:buNone/>
            </a:pPr>
            <a:r>
              <a:rPr lang="en-US" dirty="0"/>
              <a:t>Emergency planners should consider evacuation and transportation from:</a:t>
            </a:r>
          </a:p>
          <a:p>
            <a:pPr>
              <a:buFont typeface="Arial" pitchFamily="34" charset="0"/>
              <a:buChar char="•"/>
            </a:pPr>
            <a:r>
              <a:rPr lang="en-US" dirty="0"/>
              <a:t>Hazardous areas to safe areas within a jurisdiction</a:t>
            </a:r>
          </a:p>
          <a:p>
            <a:pPr>
              <a:buFont typeface="Arial" pitchFamily="34" charset="0"/>
              <a:buChar char="•"/>
            </a:pPr>
            <a:r>
              <a:rPr lang="en-US" dirty="0"/>
              <a:t>One jurisdiction to another</a:t>
            </a:r>
          </a:p>
          <a:p>
            <a:pPr>
              <a:buFont typeface="Arial" pitchFamily="34" charset="0"/>
              <a:buChar char="•"/>
            </a:pPr>
            <a:r>
              <a:rPr lang="en-US" dirty="0"/>
              <a:t>In health care, we have to consider that evacuation/transportation plans have to focus on ensuring that our patients and our staff are prioritized and have access to transportation</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9D69EB-F637-4D7A-851C-9F617E2E254F}" type="datetimeFigureOut">
              <a:rPr lang="en-US" smtClean="0"/>
              <a:t>7/8/2018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08C97509-8E13-4837-AE30-529121027B78}" type="slidenum">
              <a:rPr lang="en-US" smtClean="0"/>
              <a:t>‹#›</a:t>
            </a:fld>
            <a:endParaRPr lang="en-US"/>
          </a:p>
        </p:txBody>
      </p:sp>
    </p:spTree>
    <p:extLst>
      <p:ext uri="{BB962C8B-B14F-4D97-AF65-F5344CB8AC3E}">
        <p14:creationId xmlns:p14="http://schemas.microsoft.com/office/powerpoint/2010/main" val="404610131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9D69EB-F637-4D7A-851C-9F617E2E254F}" type="datetimeFigureOut">
              <a:rPr lang="en-US" smtClean="0"/>
              <a:t>7/8/2018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08C97509-8E13-4837-AE30-529121027B78}" type="slidenum">
              <a:rPr lang="en-US" smtClean="0"/>
              <a:t>‹#›</a:t>
            </a:fld>
            <a:endParaRPr lang="en-US"/>
          </a:p>
        </p:txBody>
      </p:sp>
    </p:spTree>
    <p:extLst>
      <p:ext uri="{BB962C8B-B14F-4D97-AF65-F5344CB8AC3E}">
        <p14:creationId xmlns:p14="http://schemas.microsoft.com/office/powerpoint/2010/main" val="2570836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9D69EB-F637-4D7A-851C-9F617E2E254F}" type="datetimeFigureOut">
              <a:rPr lang="en-US" smtClean="0"/>
              <a:t>7/8/2018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08C97509-8E13-4837-AE30-529121027B78}" type="slidenum">
              <a:rPr lang="en-US" smtClean="0"/>
              <a:t>‹#›</a:t>
            </a:fld>
            <a:endParaRPr lang="en-US"/>
          </a:p>
        </p:txBody>
      </p:sp>
    </p:spTree>
    <p:extLst>
      <p:ext uri="{BB962C8B-B14F-4D97-AF65-F5344CB8AC3E}">
        <p14:creationId xmlns:p14="http://schemas.microsoft.com/office/powerpoint/2010/main" val="3505608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9D69EB-F637-4D7A-851C-9F617E2E254F}" type="datetimeFigureOut">
              <a:rPr lang="en-US" smtClean="0"/>
              <a:t>7/8/2018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08C97509-8E13-4837-AE30-529121027B78}"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476259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9D69EB-F637-4D7A-851C-9F617E2E254F}" type="datetimeFigureOut">
              <a:rPr lang="en-US" smtClean="0"/>
              <a:t>7/8/2018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08C97509-8E13-4837-AE30-529121027B78}" type="slidenum">
              <a:rPr lang="en-US" smtClean="0"/>
              <a:t>‹#›</a:t>
            </a:fld>
            <a:endParaRPr lang="en-US"/>
          </a:p>
        </p:txBody>
      </p:sp>
    </p:spTree>
    <p:extLst>
      <p:ext uri="{BB962C8B-B14F-4D97-AF65-F5344CB8AC3E}">
        <p14:creationId xmlns:p14="http://schemas.microsoft.com/office/powerpoint/2010/main" val="2799151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39D69EB-F637-4D7A-851C-9F617E2E254F}" type="datetimeFigureOut">
              <a:rPr lang="en-US" smtClean="0"/>
              <a:t>7/8/2018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C97509-8E13-4837-AE30-529121027B78}" type="slidenum">
              <a:rPr lang="en-US" smtClean="0"/>
              <a:t>‹#›</a:t>
            </a:fld>
            <a:endParaRPr lang="en-US"/>
          </a:p>
        </p:txBody>
      </p:sp>
    </p:spTree>
    <p:extLst>
      <p:ext uri="{BB962C8B-B14F-4D97-AF65-F5344CB8AC3E}">
        <p14:creationId xmlns:p14="http://schemas.microsoft.com/office/powerpoint/2010/main" val="270172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39D69EB-F637-4D7A-851C-9F617E2E254F}" type="datetimeFigureOut">
              <a:rPr lang="en-US" smtClean="0"/>
              <a:t>7/8/2018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C97509-8E13-4837-AE30-529121027B78}" type="slidenum">
              <a:rPr lang="en-US" smtClean="0"/>
              <a:t>‹#›</a:t>
            </a:fld>
            <a:endParaRPr lang="en-US"/>
          </a:p>
        </p:txBody>
      </p:sp>
    </p:spTree>
    <p:extLst>
      <p:ext uri="{BB962C8B-B14F-4D97-AF65-F5344CB8AC3E}">
        <p14:creationId xmlns:p14="http://schemas.microsoft.com/office/powerpoint/2010/main" val="4001581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9D69EB-F637-4D7A-851C-9F617E2E254F}" type="datetimeFigureOut">
              <a:rPr lang="en-US" smtClean="0"/>
              <a:t>7/8/2018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97509-8E13-4837-AE30-529121027B78}" type="slidenum">
              <a:rPr lang="en-US" smtClean="0"/>
              <a:t>‹#›</a:t>
            </a:fld>
            <a:endParaRPr lang="en-US"/>
          </a:p>
        </p:txBody>
      </p:sp>
    </p:spTree>
    <p:extLst>
      <p:ext uri="{BB962C8B-B14F-4D97-AF65-F5344CB8AC3E}">
        <p14:creationId xmlns:p14="http://schemas.microsoft.com/office/powerpoint/2010/main" val="234609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739D69EB-F637-4D7A-851C-9F617E2E254F}" type="datetimeFigureOut">
              <a:rPr lang="en-US" smtClean="0"/>
              <a:t>7/8/2018</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08C97509-8E13-4837-AE30-529121027B78}" type="slidenum">
              <a:rPr lang="en-US" smtClean="0"/>
              <a:t>‹#›</a:t>
            </a:fld>
            <a:endParaRPr lang="en-US"/>
          </a:p>
        </p:txBody>
      </p:sp>
    </p:spTree>
    <p:extLst>
      <p:ext uri="{BB962C8B-B14F-4D97-AF65-F5344CB8AC3E}">
        <p14:creationId xmlns:p14="http://schemas.microsoft.com/office/powerpoint/2010/main" val="1876979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9D69EB-F637-4D7A-851C-9F617E2E254F}" type="datetimeFigureOut">
              <a:rPr lang="en-US" smtClean="0"/>
              <a:t>7/8/2018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97509-8E13-4837-AE30-529121027B78}" type="slidenum">
              <a:rPr lang="en-US" smtClean="0"/>
              <a:t>‹#›</a:t>
            </a:fld>
            <a:endParaRPr lang="en-US"/>
          </a:p>
        </p:txBody>
      </p:sp>
    </p:spTree>
    <p:extLst>
      <p:ext uri="{BB962C8B-B14F-4D97-AF65-F5344CB8AC3E}">
        <p14:creationId xmlns:p14="http://schemas.microsoft.com/office/powerpoint/2010/main" val="2396514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9D69EB-F637-4D7A-851C-9F617E2E254F}" type="datetimeFigureOut">
              <a:rPr lang="en-US" smtClean="0"/>
              <a:t>7/8/2018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08C97509-8E13-4837-AE30-529121027B78}" type="slidenum">
              <a:rPr lang="en-US" smtClean="0"/>
              <a:t>‹#›</a:t>
            </a:fld>
            <a:endParaRPr lang="en-US"/>
          </a:p>
        </p:txBody>
      </p:sp>
    </p:spTree>
    <p:extLst>
      <p:ext uri="{BB962C8B-B14F-4D97-AF65-F5344CB8AC3E}">
        <p14:creationId xmlns:p14="http://schemas.microsoft.com/office/powerpoint/2010/main" val="3864853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9D69EB-F637-4D7A-851C-9F617E2E254F}" type="datetimeFigureOut">
              <a:rPr lang="en-US" smtClean="0"/>
              <a:t>7/8/2018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97509-8E13-4837-AE30-529121027B78}" type="slidenum">
              <a:rPr lang="en-US" smtClean="0"/>
              <a:t>‹#›</a:t>
            </a:fld>
            <a:endParaRPr lang="en-US"/>
          </a:p>
        </p:txBody>
      </p:sp>
    </p:spTree>
    <p:extLst>
      <p:ext uri="{BB962C8B-B14F-4D97-AF65-F5344CB8AC3E}">
        <p14:creationId xmlns:p14="http://schemas.microsoft.com/office/powerpoint/2010/main" val="2560548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9D69EB-F637-4D7A-851C-9F617E2E254F}" type="datetimeFigureOut">
              <a:rPr lang="en-US" smtClean="0"/>
              <a:t>7/8/2018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C97509-8E13-4837-AE30-529121027B78}" type="slidenum">
              <a:rPr lang="en-US" smtClean="0"/>
              <a:t>‹#›</a:t>
            </a:fld>
            <a:endParaRPr lang="en-US"/>
          </a:p>
        </p:txBody>
      </p:sp>
    </p:spTree>
    <p:extLst>
      <p:ext uri="{BB962C8B-B14F-4D97-AF65-F5344CB8AC3E}">
        <p14:creationId xmlns:p14="http://schemas.microsoft.com/office/powerpoint/2010/main" val="711167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9D69EB-F637-4D7A-851C-9F617E2E254F}" type="datetimeFigureOut">
              <a:rPr lang="en-US" smtClean="0"/>
              <a:t>7/8/2018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C97509-8E13-4837-AE30-529121027B78}" type="slidenum">
              <a:rPr lang="en-US" smtClean="0"/>
              <a:t>‹#›</a:t>
            </a:fld>
            <a:endParaRPr lang="en-US"/>
          </a:p>
        </p:txBody>
      </p:sp>
    </p:spTree>
    <p:extLst>
      <p:ext uri="{BB962C8B-B14F-4D97-AF65-F5344CB8AC3E}">
        <p14:creationId xmlns:p14="http://schemas.microsoft.com/office/powerpoint/2010/main" val="114450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39D69EB-F637-4D7A-851C-9F617E2E254F}" type="datetimeFigureOut">
              <a:rPr lang="en-US" smtClean="0"/>
              <a:t>7/8/2018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C97509-8E13-4837-AE30-529121027B78}" type="slidenum">
              <a:rPr lang="en-US" smtClean="0"/>
              <a:t>‹#›</a:t>
            </a:fld>
            <a:endParaRPr lang="en-US"/>
          </a:p>
        </p:txBody>
      </p:sp>
    </p:spTree>
    <p:extLst>
      <p:ext uri="{BB962C8B-B14F-4D97-AF65-F5344CB8AC3E}">
        <p14:creationId xmlns:p14="http://schemas.microsoft.com/office/powerpoint/2010/main" val="2670165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9D69EB-F637-4D7A-851C-9F617E2E254F}" type="datetimeFigureOut">
              <a:rPr lang="en-US" smtClean="0"/>
              <a:t>7/8/2018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97509-8E13-4837-AE30-529121027B78}" type="slidenum">
              <a:rPr lang="en-US" smtClean="0"/>
              <a:t>‹#›</a:t>
            </a:fld>
            <a:endParaRPr lang="en-US"/>
          </a:p>
        </p:txBody>
      </p:sp>
    </p:spTree>
    <p:extLst>
      <p:ext uri="{BB962C8B-B14F-4D97-AF65-F5344CB8AC3E}">
        <p14:creationId xmlns:p14="http://schemas.microsoft.com/office/powerpoint/2010/main" val="235856065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9D69EB-F637-4D7A-851C-9F617E2E254F}" type="datetimeFigureOut">
              <a:rPr lang="en-US" smtClean="0"/>
              <a:t>7/8/2018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97509-8E13-4837-AE30-529121027B78}" type="slidenum">
              <a:rPr lang="en-US" smtClean="0"/>
              <a:t>‹#›</a:t>
            </a:fld>
            <a:endParaRPr lang="en-US"/>
          </a:p>
        </p:txBody>
      </p:sp>
    </p:spTree>
    <p:extLst>
      <p:ext uri="{BB962C8B-B14F-4D97-AF65-F5344CB8AC3E}">
        <p14:creationId xmlns:p14="http://schemas.microsoft.com/office/powerpoint/2010/main" val="2995744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39D69EB-F637-4D7A-851C-9F617E2E254F}" type="datetimeFigureOut">
              <a:rPr lang="en-US" smtClean="0"/>
              <a:t>7/8/2018</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08C97509-8E13-4837-AE30-529121027B78}" type="slidenum">
              <a:rPr lang="en-US" smtClean="0"/>
              <a:t>‹#›</a:t>
            </a:fld>
            <a:endParaRPr lang="en-US"/>
          </a:p>
        </p:txBody>
      </p:sp>
    </p:spTree>
    <p:extLst>
      <p:ext uri="{BB962C8B-B14F-4D97-AF65-F5344CB8AC3E}">
        <p14:creationId xmlns:p14="http://schemas.microsoft.com/office/powerpoint/2010/main" val="1544808655"/>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creativecommons.org/licenses/by-nc/2.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allscometumblingdown.wordpress.com/2013/04/24/news-iass-academics-showcase-new-approaches-to-using-social-media-for-research-teaching-learning/" TargetMode="Externa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ikicourses.wikispaces.com/"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png"/><Relationship Id="rId7" Type="http://schemas.openxmlformats.org/officeDocument/2006/relationships/diagramQuickStyle" Target="../diagrams/quickStyle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png"/><Relationship Id="rId9" Type="http://schemas.microsoft.com/office/2007/relationships/diagramDrawing" Target="../diagrams/drawing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Access and Functional Needs – Part 2</a:t>
            </a:r>
          </a:p>
        </p:txBody>
      </p:sp>
      <p:sp>
        <p:nvSpPr>
          <p:cNvPr id="3" name="Subtitle 2"/>
          <p:cNvSpPr>
            <a:spLocks noGrp="1"/>
          </p:cNvSpPr>
          <p:nvPr>
            <p:ph type="subTitle" idx="1"/>
          </p:nvPr>
        </p:nvSpPr>
        <p:spPr/>
        <p:txBody>
          <a:bodyPr/>
          <a:lstStyle/>
          <a:p>
            <a:r>
              <a:rPr lang="en-US" dirty="0"/>
              <a:t>Five part series based upon the FEMA Integrating Access and Functional Needs into Emergency Planning – E/L0197 Course material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7900" y="2664428"/>
            <a:ext cx="1885938" cy="1517673"/>
          </a:xfrm>
          <a:prstGeom prst="rect">
            <a:avLst/>
          </a:prstGeom>
        </p:spPr>
      </p:pic>
    </p:spTree>
    <p:extLst>
      <p:ext uri="{BB962C8B-B14F-4D97-AF65-F5344CB8AC3E}">
        <p14:creationId xmlns:p14="http://schemas.microsoft.com/office/powerpoint/2010/main" val="234451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0DAFD82-3F74-4E59-B32E-BD77462BFF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1" name="Rectangle 10">
              <a:extLst>
                <a:ext uri="{FF2B5EF4-FFF2-40B4-BE49-F238E27FC236}">
                  <a16:creationId xmlns:a16="http://schemas.microsoft.com/office/drawing/2014/main" id="{4A91303C-F093-4328-A707-645FBC76F7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96DCE38-5576-4DB4-9E0B-8BA014EBCB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quot;&quot;"/>
          <p:cNvPicPr>
            <a:picLocks noChangeAspect="1"/>
          </p:cNvPicPr>
          <p:nvPr/>
        </p:nvPicPr>
        <p:blipFill rotWithShape="1">
          <a:blip r:embed="rId4">
            <a:extLst>
              <a:ext uri="{28A0092B-C50C-407E-A947-70E740481C1C}">
                <a14:useLocalDpi xmlns:a14="http://schemas.microsoft.com/office/drawing/2010/main" val="0"/>
              </a:ext>
            </a:extLst>
          </a:blip>
          <a:srcRect l="4749" r="22271" b="1"/>
          <a:stretch/>
        </p:blipFill>
        <p:spPr>
          <a:xfrm>
            <a:off x="4636008" y="10"/>
            <a:ext cx="7552815" cy="6856310"/>
          </a:xfrm>
          <a:prstGeom prst="rect">
            <a:avLst/>
          </a:prstGeom>
          <a:ln>
            <a:noFill/>
          </a:ln>
          <a:effectLst/>
        </p:spPr>
      </p:pic>
      <p:sp>
        <p:nvSpPr>
          <p:cNvPr id="14" name="Rectangle 13">
            <a:extLst>
              <a:ext uri="{FF2B5EF4-FFF2-40B4-BE49-F238E27FC236}">
                <a16:creationId xmlns:a16="http://schemas.microsoft.com/office/drawing/2014/main" id="{356B696F-2C62-45F3-A534-B39DDD903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753228"/>
            <a:ext cx="3679028" cy="1080938"/>
          </a:xfrm>
        </p:spPr>
        <p:txBody>
          <a:bodyPr>
            <a:normAutofit/>
          </a:bodyPr>
          <a:lstStyle/>
          <a:p>
            <a:r>
              <a:rPr lang="en-US" sz="3200"/>
              <a:t>Alternative Formats</a:t>
            </a:r>
          </a:p>
        </p:txBody>
      </p:sp>
      <p:pic>
        <p:nvPicPr>
          <p:cNvPr id="16" name="Picture 15">
            <a:extLst>
              <a:ext uri="{FF2B5EF4-FFF2-40B4-BE49-F238E27FC236}">
                <a16:creationId xmlns:a16="http://schemas.microsoft.com/office/drawing/2014/main" id="{655D1A39-500D-4C26-97A9-AB4AD60D0B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3" name="Content Placeholder 2"/>
          <p:cNvSpPr>
            <a:spLocks noGrp="1"/>
          </p:cNvSpPr>
          <p:nvPr>
            <p:ph idx="1"/>
          </p:nvPr>
        </p:nvSpPr>
        <p:spPr>
          <a:xfrm>
            <a:off x="680322" y="2336873"/>
            <a:ext cx="3581635" cy="3599316"/>
          </a:xfrm>
        </p:spPr>
        <p:txBody>
          <a:bodyPr>
            <a:normAutofit/>
          </a:bodyPr>
          <a:lstStyle/>
          <a:p>
            <a:r>
              <a:rPr lang="en-US" sz="1600" dirty="0"/>
              <a:t>Large print</a:t>
            </a:r>
          </a:p>
          <a:p>
            <a:r>
              <a:rPr lang="en-US" sz="1600" dirty="0"/>
              <a:t>Audio</a:t>
            </a:r>
          </a:p>
          <a:p>
            <a:r>
              <a:rPr lang="en-US" sz="1600" dirty="0"/>
              <a:t>Electronic</a:t>
            </a:r>
          </a:p>
          <a:p>
            <a:r>
              <a:rPr lang="en-US" sz="1600" dirty="0"/>
              <a:t>Braille</a:t>
            </a:r>
          </a:p>
          <a:p>
            <a:endParaRPr lang="en-US" sz="1600" dirty="0"/>
          </a:p>
          <a:p>
            <a:endParaRPr lang="en-US" sz="1600" dirty="0"/>
          </a:p>
          <a:p>
            <a:r>
              <a:rPr lang="en-US" sz="1600" dirty="0"/>
              <a:t>THINK ABOUT DECON – HOW IS ALTERNATE FORMATS OF COMMUNICATION NECESSARY WHEN DECONING A LARGE DIVERSE POPULATION…..</a:t>
            </a:r>
          </a:p>
          <a:p>
            <a:pPr lvl="1"/>
            <a:r>
              <a:rPr lang="en-US" sz="1200" dirty="0"/>
              <a:t>Language barriers</a:t>
            </a:r>
          </a:p>
        </p:txBody>
      </p:sp>
      <p:sp>
        <p:nvSpPr>
          <p:cNvPr id="4" name="Slide Number Placeholder 3"/>
          <p:cNvSpPr>
            <a:spLocks noGrp="1"/>
          </p:cNvSpPr>
          <p:nvPr>
            <p:ph type="sldNum" sz="quarter" idx="4"/>
          </p:nvPr>
        </p:nvSpPr>
        <p:spPr/>
        <p:txBody>
          <a:bodyPr/>
          <a:lstStyle/>
          <a:p>
            <a:pPr>
              <a:spcAft>
                <a:spcPts val="600"/>
              </a:spcAft>
              <a:defRPr/>
            </a:pPr>
            <a:endParaRPr lang="en-US" dirty="0"/>
          </a:p>
        </p:txBody>
      </p:sp>
    </p:spTree>
    <p:extLst>
      <p:ext uri="{BB962C8B-B14F-4D97-AF65-F5344CB8AC3E}">
        <p14:creationId xmlns:p14="http://schemas.microsoft.com/office/powerpoint/2010/main" val="1234227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Alert System</a:t>
            </a:r>
          </a:p>
        </p:txBody>
      </p:sp>
      <p:sp>
        <p:nvSpPr>
          <p:cNvPr id="3" name="Content Placeholder 2"/>
          <p:cNvSpPr>
            <a:spLocks noGrp="1"/>
          </p:cNvSpPr>
          <p:nvPr>
            <p:ph sz="half" idx="1"/>
          </p:nvPr>
        </p:nvSpPr>
        <p:spPr/>
        <p:txBody>
          <a:bodyPr/>
          <a:lstStyle/>
          <a:p>
            <a:r>
              <a:rPr lang="en-US" dirty="0"/>
              <a:t>Officials need to ensure compliance with program accessibility for people with disabilities</a:t>
            </a:r>
          </a:p>
        </p:txBody>
      </p:sp>
      <p:sp>
        <p:nvSpPr>
          <p:cNvPr id="4" name="Slide Number Placeholder 3"/>
          <p:cNvSpPr>
            <a:spLocks noGrp="1"/>
          </p:cNvSpPr>
          <p:nvPr>
            <p:ph type="sldNum" sz="quarter" idx="4"/>
          </p:nvPr>
        </p:nvSpPr>
        <p:spPr/>
        <p:txBody>
          <a:bodyPr/>
          <a:lstStyle/>
          <a:p>
            <a:pPr>
              <a:defRPr/>
            </a:pPr>
            <a:endParaRPr lang="en-US" dirty="0"/>
          </a:p>
        </p:txBody>
      </p:sp>
      <p:pic>
        <p:nvPicPr>
          <p:cNvPr id="5" name="Picture 2" descr="&quot;&quot;"/>
          <p:cNvPicPr>
            <a:picLocks noChangeAspect="1"/>
          </p:cNvPicPr>
          <p:nvPr/>
        </p:nvPicPr>
        <p:blipFill>
          <a:blip r:embed="rId3" cstate="print"/>
          <a:srcRect/>
          <a:stretch>
            <a:fillRect/>
          </a:stretch>
        </p:blipFill>
        <p:spPr bwMode="auto">
          <a:xfrm>
            <a:off x="6172200" y="1676400"/>
            <a:ext cx="4191000" cy="3035912"/>
          </a:xfrm>
          <a:prstGeom prst="rect">
            <a:avLst/>
          </a:prstGeom>
          <a:solidFill>
            <a:schemeClr val="bg1"/>
          </a:solidFill>
          <a:ln w="38100">
            <a:solidFill>
              <a:schemeClr val="bg1"/>
            </a:solidFill>
            <a:miter lim="800000"/>
            <a:headEnd/>
            <a:tailEnd/>
          </a:ln>
        </p:spPr>
      </p:pic>
    </p:spTree>
    <p:extLst>
      <p:ext uri="{BB962C8B-B14F-4D97-AF65-F5344CB8AC3E}">
        <p14:creationId xmlns:p14="http://schemas.microsoft.com/office/powerpoint/2010/main" val="2761171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3AEB2-6A49-47E0-87D8-E34F12386E7B}"/>
              </a:ext>
            </a:extLst>
          </p:cNvPr>
          <p:cNvSpPr>
            <a:spLocks noGrp="1"/>
          </p:cNvSpPr>
          <p:nvPr>
            <p:ph type="title"/>
          </p:nvPr>
        </p:nvSpPr>
        <p:spPr/>
        <p:txBody>
          <a:bodyPr/>
          <a:lstStyle/>
          <a:p>
            <a:r>
              <a:rPr lang="en-US" dirty="0"/>
              <a:t>Captioning</a:t>
            </a:r>
          </a:p>
        </p:txBody>
      </p:sp>
      <p:sp>
        <p:nvSpPr>
          <p:cNvPr id="3" name="Content Placeholder 2">
            <a:extLst>
              <a:ext uri="{FF2B5EF4-FFF2-40B4-BE49-F238E27FC236}">
                <a16:creationId xmlns:a16="http://schemas.microsoft.com/office/drawing/2014/main" id="{C808B9D1-0CA4-4AF3-8CA5-FABAA39CB7D2}"/>
              </a:ext>
            </a:extLst>
          </p:cNvPr>
          <p:cNvSpPr>
            <a:spLocks noGrp="1"/>
          </p:cNvSpPr>
          <p:nvPr>
            <p:ph idx="1"/>
          </p:nvPr>
        </p:nvSpPr>
        <p:spPr>
          <a:xfrm>
            <a:off x="680321" y="2336873"/>
            <a:ext cx="9613861" cy="3599316"/>
          </a:xfrm>
        </p:spPr>
        <p:txBody>
          <a:bodyPr/>
          <a:lstStyle/>
          <a:p>
            <a:r>
              <a:rPr lang="en-US" dirty="0"/>
              <a:t>Caption press conferences and interviews</a:t>
            </a:r>
          </a:p>
          <a:p>
            <a:r>
              <a:rPr lang="en-US" dirty="0"/>
              <a:t>Turn captions on for TVs used by public</a:t>
            </a:r>
          </a:p>
          <a:p>
            <a:r>
              <a:rPr lang="en-US" dirty="0"/>
              <a:t>Include voice reports with flashing news updates</a:t>
            </a:r>
          </a:p>
          <a:p>
            <a:r>
              <a:rPr lang="en-US" dirty="0"/>
              <a:t>Read emergency scrolling text information</a:t>
            </a:r>
          </a:p>
          <a:p>
            <a:r>
              <a:rPr lang="en-US" dirty="0"/>
              <a:t>Never block captions with other text</a:t>
            </a:r>
          </a:p>
          <a:p>
            <a:r>
              <a:rPr lang="en-US" dirty="0"/>
              <a:t>Broadcast messages multiple ways</a:t>
            </a:r>
          </a:p>
          <a:p>
            <a:endParaRPr lang="en-US" dirty="0"/>
          </a:p>
          <a:p>
            <a:endParaRPr lang="en-US" dirty="0"/>
          </a:p>
        </p:txBody>
      </p:sp>
    </p:spTree>
    <p:extLst>
      <p:ext uri="{BB962C8B-B14F-4D97-AF65-F5344CB8AC3E}">
        <p14:creationId xmlns:p14="http://schemas.microsoft.com/office/powerpoint/2010/main" val="620250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A7AE9-25AB-4490-88CD-6B63E6C13767}"/>
              </a:ext>
            </a:extLst>
          </p:cNvPr>
          <p:cNvSpPr>
            <a:spLocks noGrp="1"/>
          </p:cNvSpPr>
          <p:nvPr>
            <p:ph type="title"/>
          </p:nvPr>
        </p:nvSpPr>
        <p:spPr>
          <a:xfrm>
            <a:off x="680320" y="801354"/>
            <a:ext cx="9613861" cy="1080938"/>
          </a:xfrm>
        </p:spPr>
        <p:txBody>
          <a:bodyPr/>
          <a:lstStyle/>
          <a:p>
            <a:r>
              <a:rPr lang="en-US" dirty="0"/>
              <a:t>Interpreters</a:t>
            </a:r>
          </a:p>
        </p:txBody>
      </p:sp>
      <p:sp>
        <p:nvSpPr>
          <p:cNvPr id="3" name="Content Placeholder 2">
            <a:extLst>
              <a:ext uri="{FF2B5EF4-FFF2-40B4-BE49-F238E27FC236}">
                <a16:creationId xmlns:a16="http://schemas.microsoft.com/office/drawing/2014/main" id="{532128F3-62F9-4DAD-8E6A-757E750990D8}"/>
              </a:ext>
            </a:extLst>
          </p:cNvPr>
          <p:cNvSpPr>
            <a:spLocks noGrp="1"/>
          </p:cNvSpPr>
          <p:nvPr>
            <p:ph idx="1"/>
          </p:nvPr>
        </p:nvSpPr>
        <p:spPr/>
        <p:txBody>
          <a:bodyPr/>
          <a:lstStyle/>
          <a:p>
            <a:r>
              <a:rPr lang="en-US" dirty="0"/>
              <a:t>Use during press conferences</a:t>
            </a:r>
          </a:p>
          <a:p>
            <a:r>
              <a:rPr lang="en-US" dirty="0"/>
              <a:t>Have bilingual staff available</a:t>
            </a:r>
          </a:p>
          <a:p>
            <a:r>
              <a:rPr lang="en-US" dirty="0"/>
              <a:t>Make sure people know interpreters are available and the times they are available</a:t>
            </a:r>
          </a:p>
          <a:p>
            <a:endParaRPr lang="en-US" dirty="0"/>
          </a:p>
        </p:txBody>
      </p:sp>
      <p:pic>
        <p:nvPicPr>
          <p:cNvPr id="4" name="Picture 3">
            <a:extLst>
              <a:ext uri="{FF2B5EF4-FFF2-40B4-BE49-F238E27FC236}">
                <a16:creationId xmlns:a16="http://schemas.microsoft.com/office/drawing/2014/main" id="{4CDB8624-1AF2-4905-A5E4-3689812A99CE}"/>
              </a:ext>
            </a:extLst>
          </p:cNvPr>
          <p:cNvPicPr>
            <a:picLocks noChangeAspect="1"/>
          </p:cNvPicPr>
          <p:nvPr/>
        </p:nvPicPr>
        <p:blipFill>
          <a:blip r:embed="rId3"/>
          <a:stretch>
            <a:fillRect/>
          </a:stretch>
        </p:blipFill>
        <p:spPr>
          <a:xfrm>
            <a:off x="5815091" y="3860711"/>
            <a:ext cx="3962743" cy="2530059"/>
          </a:xfrm>
          <a:prstGeom prst="rect">
            <a:avLst/>
          </a:prstGeom>
        </p:spPr>
      </p:pic>
    </p:spTree>
    <p:extLst>
      <p:ext uri="{BB962C8B-B14F-4D97-AF65-F5344CB8AC3E}">
        <p14:creationId xmlns:p14="http://schemas.microsoft.com/office/powerpoint/2010/main" val="4280788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BF14377-6FC0-404E-92F8-933A3195A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2" name="Rectangle 11">
              <a:extLst>
                <a:ext uri="{FF2B5EF4-FFF2-40B4-BE49-F238E27FC236}">
                  <a16:creationId xmlns:a16="http://schemas.microsoft.com/office/drawing/2014/main" id="{BD2F1802-FBE2-409F-A252-19877C1CC4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851C3AA-2DB7-4682-A620-DEEB40ED5C2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 name="Content Placeholder 2">
            <a:extLst>
              <a:ext uri="{FF2B5EF4-FFF2-40B4-BE49-F238E27FC236}">
                <a16:creationId xmlns:a16="http://schemas.microsoft.com/office/drawing/2014/main" id="{C324E9A0-5586-41D8-9245-D260971AC433}"/>
              </a:ext>
            </a:extLst>
          </p:cNvPr>
          <p:cNvSpPr>
            <a:spLocks noGrp="1"/>
          </p:cNvSpPr>
          <p:nvPr>
            <p:ph idx="1"/>
          </p:nvPr>
        </p:nvSpPr>
        <p:spPr>
          <a:xfrm>
            <a:off x="680322" y="2336873"/>
            <a:ext cx="5041628" cy="3599316"/>
          </a:xfrm>
        </p:spPr>
        <p:txBody>
          <a:bodyPr>
            <a:normAutofit/>
          </a:bodyPr>
          <a:lstStyle/>
          <a:p>
            <a:r>
              <a:rPr lang="en-US" sz="2000"/>
              <a:t>Americans are relying more on social media to get their information</a:t>
            </a:r>
          </a:p>
          <a:p>
            <a:r>
              <a:rPr lang="en-US" sz="2000"/>
              <a:t>Includes web-based and mobile-based technologies used to turn communication into interactive dialogue</a:t>
            </a:r>
          </a:p>
          <a:p>
            <a:r>
              <a:rPr lang="en-US" sz="2000"/>
              <a:t>Social media DOES NOT replace local alert systems</a:t>
            </a:r>
          </a:p>
          <a:p>
            <a:endParaRPr lang="en-US" sz="2000"/>
          </a:p>
        </p:txBody>
      </p:sp>
      <p:pic>
        <p:nvPicPr>
          <p:cNvPr id="5" name="Picture 4" descr="A close up of a newspaper&#10;&#10;Description generated with high confidence">
            <a:extLst>
              <a:ext uri="{FF2B5EF4-FFF2-40B4-BE49-F238E27FC236}">
                <a16:creationId xmlns:a16="http://schemas.microsoft.com/office/drawing/2014/main" id="{1A7D36CE-7E5C-41EB-9E29-3BD77B2B8189}"/>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3993" r="16690"/>
          <a:stretch/>
        </p:blipFill>
        <p:spPr>
          <a:xfrm>
            <a:off x="6096000" y="10"/>
            <a:ext cx="6092823" cy="6856310"/>
          </a:xfrm>
          <a:prstGeom prst="rect">
            <a:avLst/>
          </a:prstGeom>
          <a:ln>
            <a:noFill/>
          </a:ln>
          <a:effectLst/>
        </p:spPr>
      </p:pic>
      <p:sp>
        <p:nvSpPr>
          <p:cNvPr id="15" name="Rectangle 14">
            <a:extLst>
              <a:ext uri="{FF2B5EF4-FFF2-40B4-BE49-F238E27FC236}">
                <a16:creationId xmlns:a16="http://schemas.microsoft.com/office/drawing/2014/main" id="{39CF7470-C7B1-4E78-906E-92ADF14B0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16E61E1-EEC8-4A51-89AE-0AD27151F372}"/>
              </a:ext>
            </a:extLst>
          </p:cNvPr>
          <p:cNvSpPr>
            <a:spLocks noGrp="1"/>
          </p:cNvSpPr>
          <p:nvPr>
            <p:ph type="title"/>
          </p:nvPr>
        </p:nvSpPr>
        <p:spPr>
          <a:xfrm>
            <a:off x="680321" y="753228"/>
            <a:ext cx="5041629" cy="1080938"/>
          </a:xfrm>
        </p:spPr>
        <p:txBody>
          <a:bodyPr>
            <a:normAutofit/>
          </a:bodyPr>
          <a:lstStyle/>
          <a:p>
            <a:r>
              <a:rPr lang="en-US" dirty="0"/>
              <a:t>Social Media</a:t>
            </a:r>
          </a:p>
        </p:txBody>
      </p:sp>
      <p:pic>
        <p:nvPicPr>
          <p:cNvPr id="17" name="Picture 16">
            <a:extLst>
              <a:ext uri="{FF2B5EF4-FFF2-40B4-BE49-F238E27FC236}">
                <a16:creationId xmlns:a16="http://schemas.microsoft.com/office/drawing/2014/main" id="{3F9FDF25-9DA1-4CAB-BF14-F6C3D103E9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6" name="TextBox 5">
            <a:extLst>
              <a:ext uri="{FF2B5EF4-FFF2-40B4-BE49-F238E27FC236}">
                <a16:creationId xmlns:a16="http://schemas.microsoft.com/office/drawing/2014/main" id="{8435BCEE-62E2-4FB4-9D2C-B0062282FE55}"/>
              </a:ext>
            </a:extLst>
          </p:cNvPr>
          <p:cNvSpPr txBox="1"/>
          <p:nvPr/>
        </p:nvSpPr>
        <p:spPr>
          <a:xfrm>
            <a:off x="9647743" y="6656265"/>
            <a:ext cx="254108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wallscometumblingdown.wordpress.com/2013/04/24/news-iass-academics-showcase-new-approaches-to-using-social-media-for-research-teaching-learni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c/2.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714289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Warnings</a:t>
            </a:r>
          </a:p>
        </p:txBody>
      </p:sp>
      <p:sp>
        <p:nvSpPr>
          <p:cNvPr id="3" name="Content Placeholder 2"/>
          <p:cNvSpPr>
            <a:spLocks noGrp="1"/>
          </p:cNvSpPr>
          <p:nvPr>
            <p:ph idx="1"/>
          </p:nvPr>
        </p:nvSpPr>
        <p:spPr/>
        <p:txBody>
          <a:bodyPr/>
          <a:lstStyle/>
          <a:p>
            <a:r>
              <a:rPr lang="en-US" dirty="0"/>
              <a:t>Loudspeakers </a:t>
            </a:r>
          </a:p>
          <a:p>
            <a:r>
              <a:rPr lang="en-US" dirty="0"/>
              <a:t>Picture signs</a:t>
            </a:r>
          </a:p>
          <a:p>
            <a:r>
              <a:rPr lang="en-US" dirty="0"/>
              <a:t>Notes</a:t>
            </a:r>
          </a:p>
          <a:p>
            <a:r>
              <a:rPr lang="en-US" dirty="0"/>
              <a:t>Simple sign language signs for emergency workers</a:t>
            </a:r>
          </a:p>
          <a:p>
            <a:pPr lvl="1"/>
            <a:r>
              <a:rPr lang="en-US" dirty="0"/>
              <a:t>Pain Scale signs</a:t>
            </a:r>
          </a:p>
          <a:p>
            <a:pPr lvl="1"/>
            <a:endParaRPr lang="en-US" dirty="0"/>
          </a:p>
        </p:txBody>
      </p:sp>
      <p:sp>
        <p:nvSpPr>
          <p:cNvPr id="4" name="Slide Number Placeholder 3"/>
          <p:cNvSpPr>
            <a:spLocks noGrp="1"/>
          </p:cNvSpPr>
          <p:nvPr>
            <p:ph type="sldNum" sz="quarter" idx="4"/>
          </p:nvPr>
        </p:nvSpPr>
        <p:spPr/>
        <p:txBody>
          <a:bodyPr/>
          <a:lstStyle/>
          <a:p>
            <a:pPr>
              <a:defRPr/>
            </a:pPr>
            <a:endParaRPr lang="en-US" dirty="0"/>
          </a:p>
        </p:txBody>
      </p:sp>
    </p:spTree>
    <p:extLst>
      <p:ext uri="{BB962C8B-B14F-4D97-AF65-F5344CB8AC3E}">
        <p14:creationId xmlns:p14="http://schemas.microsoft.com/office/powerpoint/2010/main" val="3537374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F187C3-1F78-4BA9-BF04-59B01331C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newspaper&#10;&#10;Description generated with high confidence">
            <a:extLst>
              <a:ext uri="{FF2B5EF4-FFF2-40B4-BE49-F238E27FC236}">
                <a16:creationId xmlns:a16="http://schemas.microsoft.com/office/drawing/2014/main" id="{3F0C3E8B-0A50-4FA7-BEF6-4C827C9A7AC0}"/>
              </a:ext>
            </a:extLst>
          </p:cNvPr>
          <p:cNvPicPr>
            <a:picLocks noChangeAspect="1"/>
          </p:cNvPicPr>
          <p:nvPr/>
        </p:nvPicPr>
        <p:blipFill rotWithShape="1">
          <a:blip r:embed="rId2">
            <a:alphaModFix amt="15000"/>
            <a:grayscl/>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9334" b="1"/>
          <a:stretch/>
        </p:blipFill>
        <p:spPr>
          <a:xfrm>
            <a:off x="20" y="10"/>
            <a:ext cx="12191980" cy="6857991"/>
          </a:xfrm>
          <a:prstGeom prst="rect">
            <a:avLst/>
          </a:prstGeom>
        </p:spPr>
      </p:pic>
      <p:pic>
        <p:nvPicPr>
          <p:cNvPr id="13" name="Picture 12">
            <a:extLst>
              <a:ext uri="{FF2B5EF4-FFF2-40B4-BE49-F238E27FC236}">
                <a16:creationId xmlns:a16="http://schemas.microsoft.com/office/drawing/2014/main" id="{FACA92F7-0331-4504-BC82-6484F0B1FA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5" name="Rectangle 14">
            <a:extLst>
              <a:ext uri="{FF2B5EF4-FFF2-40B4-BE49-F238E27FC236}">
                <a16:creationId xmlns:a16="http://schemas.microsoft.com/office/drawing/2014/main" id="{3E15C180-C307-4BA8-AE3F-4BB1D7948B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FCA31C5-43CE-41CE-9152-59112667BDFE}"/>
              </a:ext>
            </a:extLst>
          </p:cNvPr>
          <p:cNvSpPr>
            <a:spLocks noGrp="1"/>
          </p:cNvSpPr>
          <p:nvPr>
            <p:ph type="title"/>
          </p:nvPr>
        </p:nvSpPr>
        <p:spPr>
          <a:xfrm>
            <a:off x="680321" y="753228"/>
            <a:ext cx="9613861" cy="1080938"/>
          </a:xfrm>
        </p:spPr>
        <p:txBody>
          <a:bodyPr>
            <a:normAutofit/>
          </a:bodyPr>
          <a:lstStyle/>
          <a:p>
            <a:r>
              <a:rPr lang="en-US" dirty="0"/>
              <a:t>The Communications Goal…….</a:t>
            </a:r>
          </a:p>
        </p:txBody>
      </p:sp>
      <p:pic>
        <p:nvPicPr>
          <p:cNvPr id="17" name="Picture 16">
            <a:extLst>
              <a:ext uri="{FF2B5EF4-FFF2-40B4-BE49-F238E27FC236}">
                <a16:creationId xmlns:a16="http://schemas.microsoft.com/office/drawing/2014/main" id="{865E88C2-B404-4F2A-BD6D-7B086B0F92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9" name="Rectangle 18">
            <a:extLst>
              <a:ext uri="{FF2B5EF4-FFF2-40B4-BE49-F238E27FC236}">
                <a16:creationId xmlns:a16="http://schemas.microsoft.com/office/drawing/2014/main" id="{42B0C828-EA47-4F41-A14F-BEEBD5CCC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3D37D15-094A-4E9B-8802-DCEC5987432A}"/>
              </a:ext>
            </a:extLst>
          </p:cNvPr>
          <p:cNvSpPr>
            <a:spLocks noGrp="1"/>
          </p:cNvSpPr>
          <p:nvPr>
            <p:ph idx="1"/>
          </p:nvPr>
        </p:nvSpPr>
        <p:spPr>
          <a:xfrm>
            <a:off x="680321" y="2336873"/>
            <a:ext cx="9613861" cy="3395060"/>
          </a:xfrm>
        </p:spPr>
        <p:txBody>
          <a:bodyPr anchor="ctr">
            <a:normAutofit/>
          </a:bodyPr>
          <a:lstStyle/>
          <a:p>
            <a:r>
              <a:rPr lang="en-US" sz="3600" b="1" dirty="0"/>
              <a:t>When communication access is planned for, more people get understandable and usable information with fewer unmet communication needs.</a:t>
            </a:r>
          </a:p>
          <a:p>
            <a:endParaRPr lang="en-US" sz="2000" dirty="0"/>
          </a:p>
        </p:txBody>
      </p:sp>
      <p:sp>
        <p:nvSpPr>
          <p:cNvPr id="6" name="TextBox 5">
            <a:extLst>
              <a:ext uri="{FF2B5EF4-FFF2-40B4-BE49-F238E27FC236}">
                <a16:creationId xmlns:a16="http://schemas.microsoft.com/office/drawing/2014/main" id="{B13B7CF5-92BB-4E6B-A327-D41013408CFA}"/>
              </a:ext>
            </a:extLst>
          </p:cNvPr>
          <p:cNvSpPr txBox="1"/>
          <p:nvPr/>
        </p:nvSpPr>
        <p:spPr>
          <a:xfrm>
            <a:off x="9521077" y="6657946"/>
            <a:ext cx="267092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ikicourses.wikispaces.co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sa/3.0/">
                  <a:extLst>
                    <a:ext uri="{A12FA001-AC4F-418D-AE19-62706E023703}">
                      <ahyp:hlinkClr xmlns:ahyp="http://schemas.microsoft.com/office/drawing/2018/hyperlinkcolor" val="tx"/>
                    </a:ext>
                  </a:extLst>
                </a:hlinkClick>
              </a:rPr>
              <a:t>CC BY-NC-SA</a:t>
            </a:r>
            <a:endParaRPr lang="en-US" sz="700">
              <a:solidFill>
                <a:srgbClr val="FFFFFF"/>
              </a:solidFill>
            </a:endParaRPr>
          </a:p>
        </p:txBody>
      </p:sp>
    </p:spTree>
    <p:extLst>
      <p:ext uri="{BB962C8B-B14F-4D97-AF65-F5344CB8AC3E}">
        <p14:creationId xmlns:p14="http://schemas.microsoft.com/office/powerpoint/2010/main" val="1019406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DBD87452-FC4F-4BDC-ADC8-4CB118A2A6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4" name="Picture 73">
            <a:extLst>
              <a:ext uri="{FF2B5EF4-FFF2-40B4-BE49-F238E27FC236}">
                <a16:creationId xmlns:a16="http://schemas.microsoft.com/office/drawing/2014/main" id="{04BF5510-F7D5-4319-BB4C-0AE630F6D8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76" name="Picture 75">
            <a:extLst>
              <a:ext uri="{FF2B5EF4-FFF2-40B4-BE49-F238E27FC236}">
                <a16:creationId xmlns:a16="http://schemas.microsoft.com/office/drawing/2014/main" id="{48A4D1F0-9B28-473F-91C9-F6B4A1A40D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78" name="Rectangle 77">
            <a:extLst>
              <a:ext uri="{FF2B5EF4-FFF2-40B4-BE49-F238E27FC236}">
                <a16:creationId xmlns:a16="http://schemas.microsoft.com/office/drawing/2014/main" id="{019A71C9-AAD8-428A-8652-55BF68717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79">
            <a:extLst>
              <a:ext uri="{FF2B5EF4-FFF2-40B4-BE49-F238E27FC236}">
                <a16:creationId xmlns:a16="http://schemas.microsoft.com/office/drawing/2014/main" id="{6501DDCC-A2F8-4180-A0A2-DD6376810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2" name="Group 81">
            <a:extLst>
              <a:ext uri="{FF2B5EF4-FFF2-40B4-BE49-F238E27FC236}">
                <a16:creationId xmlns:a16="http://schemas.microsoft.com/office/drawing/2014/main" id="{D9C6DDFC-DB8D-4BB7-9F22-70F15806C7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83" name="Rectangle 82">
              <a:extLst>
                <a:ext uri="{FF2B5EF4-FFF2-40B4-BE49-F238E27FC236}">
                  <a16:creationId xmlns:a16="http://schemas.microsoft.com/office/drawing/2014/main" id="{0B1F4BEC-A5DB-4E98-BFF7-29DEDA5DB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a:extLst>
                <a:ext uri="{FF2B5EF4-FFF2-40B4-BE49-F238E27FC236}">
                  <a16:creationId xmlns:a16="http://schemas.microsoft.com/office/drawing/2014/main" id="{AC86BC8E-ACA4-4283-8F36-9F0FB139ACC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86" name="Rectangle 85">
            <a:extLst>
              <a:ext uri="{FF2B5EF4-FFF2-40B4-BE49-F238E27FC236}">
                <a16:creationId xmlns:a16="http://schemas.microsoft.com/office/drawing/2014/main" id="{DF86D0BF-2EBB-4A07-99BB-FCAE4A4D3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34098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674" name="Rectangle 2"/>
          <p:cNvSpPr>
            <a:spLocks noGrp="1" noChangeArrowheads="1"/>
          </p:cNvSpPr>
          <p:nvPr>
            <p:ph type="title" idx="4294967295"/>
          </p:nvPr>
        </p:nvSpPr>
        <p:spPr>
          <a:xfrm>
            <a:off x="680322" y="4494107"/>
            <a:ext cx="8133478" cy="940240"/>
          </a:xfrm>
        </p:spPr>
        <p:txBody>
          <a:bodyPr vert="horz" lIns="91440" tIns="45720" rIns="91440" bIns="45720" rtlCol="0" anchor="b">
            <a:normAutofit/>
          </a:bodyPr>
          <a:lstStyle/>
          <a:p>
            <a:pPr marL="342900" indent="-342900" algn="r"/>
            <a:r>
              <a:rPr lang="en-US" sz="4800" b="1"/>
              <a:t>Evacuation/Transportation</a:t>
            </a:r>
          </a:p>
        </p:txBody>
      </p:sp>
      <p:pic>
        <p:nvPicPr>
          <p:cNvPr id="28675" name="Picture 1" descr="Graphic: city bus with lift"/>
          <p:cNvPicPr>
            <a:picLocks noChangeAspect="1"/>
          </p:cNvPicPr>
          <p:nvPr/>
        </p:nvPicPr>
        <p:blipFill rotWithShape="1">
          <a:blip r:embed="rId6" cstate="print">
            <a:extLst>
              <a:ext uri="{28A0092B-C50C-407E-A947-70E740481C1C}">
                <a14:useLocalDpi xmlns:a14="http://schemas.microsoft.com/office/drawing/2010/main" val="0"/>
              </a:ext>
            </a:extLst>
          </a:blip>
          <a:srcRect t="4912" r="-2" b="-2"/>
          <a:stretch/>
        </p:blipFill>
        <p:spPr bwMode="auto">
          <a:xfrm>
            <a:off x="20" y="10"/>
            <a:ext cx="8966180" cy="4198928"/>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Rectangle 87">
            <a:extLst>
              <a:ext uri="{FF2B5EF4-FFF2-40B4-BE49-F238E27FC236}">
                <a16:creationId xmlns:a16="http://schemas.microsoft.com/office/drawing/2014/main" id="{07095A18-14F2-4994-9DDD-938B85A7D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34098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Rectangle 89">
            <a:extLst>
              <a:ext uri="{FF2B5EF4-FFF2-40B4-BE49-F238E27FC236}">
                <a16:creationId xmlns:a16="http://schemas.microsoft.com/office/drawing/2014/main" id="{6CBD8EDD-1294-4EA8-8701-394DE1A5A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93754"/>
            <a:ext cx="89680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DC8965D9-2B10-464D-8B9A-33E064972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93754"/>
            <a:ext cx="3080285" cy="275942"/>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Considerations</a:t>
            </a:r>
          </a:p>
        </p:txBody>
      </p:sp>
      <p:sp>
        <p:nvSpPr>
          <p:cNvPr id="3" name="Content Placeholder 2"/>
          <p:cNvSpPr>
            <a:spLocks noGrp="1"/>
          </p:cNvSpPr>
          <p:nvPr>
            <p:ph idx="1"/>
          </p:nvPr>
        </p:nvSpPr>
        <p:spPr/>
        <p:txBody>
          <a:bodyPr/>
          <a:lstStyle/>
          <a:p>
            <a:r>
              <a:rPr lang="en-US" dirty="0"/>
              <a:t>Resource identification </a:t>
            </a:r>
          </a:p>
          <a:p>
            <a:r>
              <a:rPr lang="en-US" dirty="0"/>
              <a:t>Resource coordination</a:t>
            </a:r>
          </a:p>
          <a:p>
            <a:r>
              <a:rPr lang="en-US" dirty="0"/>
              <a:t>Interagency communication</a:t>
            </a:r>
          </a:p>
          <a:p>
            <a:r>
              <a:rPr lang="en-US" dirty="0"/>
              <a:t>Operational continuity</a:t>
            </a:r>
          </a:p>
          <a:p>
            <a:r>
              <a:rPr lang="en-US" dirty="0"/>
              <a:t>Jurisdictional considerations</a:t>
            </a:r>
          </a:p>
          <a:p>
            <a:r>
              <a:rPr lang="en-US" dirty="0"/>
              <a:t>Leverage existing networks</a:t>
            </a:r>
          </a:p>
        </p:txBody>
      </p:sp>
      <p:sp>
        <p:nvSpPr>
          <p:cNvPr id="4" name="Slide Number Placeholder 3"/>
          <p:cNvSpPr>
            <a:spLocks noGrp="1"/>
          </p:cNvSpPr>
          <p:nvPr>
            <p:ph type="sldNum" sz="quarter" idx="4"/>
          </p:nvPr>
        </p:nvSpPr>
        <p:spPr/>
        <p:txBody>
          <a:bodyPr/>
          <a:lstStyle/>
          <a:p>
            <a:pPr>
              <a:defRPr/>
            </a:pPr>
            <a:endParaRPr lang="en-US" dirty="0"/>
          </a:p>
        </p:txBody>
      </p:sp>
    </p:spTree>
    <p:extLst>
      <p:ext uri="{BB962C8B-B14F-4D97-AF65-F5344CB8AC3E}">
        <p14:creationId xmlns:p14="http://schemas.microsoft.com/office/powerpoint/2010/main" val="2490234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Transportation Considerations</a:t>
            </a:r>
          </a:p>
        </p:txBody>
      </p:sp>
      <p:sp>
        <p:nvSpPr>
          <p:cNvPr id="3" name="Content Placeholder 2"/>
          <p:cNvSpPr>
            <a:spLocks noGrp="1"/>
          </p:cNvSpPr>
          <p:nvPr>
            <p:ph idx="1"/>
          </p:nvPr>
        </p:nvSpPr>
        <p:spPr/>
        <p:txBody>
          <a:bodyPr/>
          <a:lstStyle/>
          <a:p>
            <a:r>
              <a:rPr lang="en-US" dirty="0"/>
              <a:t>Route designation</a:t>
            </a:r>
          </a:p>
          <a:p>
            <a:r>
              <a:rPr lang="en-US" dirty="0"/>
              <a:t>Segregation of cars and people</a:t>
            </a:r>
          </a:p>
          <a:p>
            <a:r>
              <a:rPr lang="en-US" dirty="0"/>
              <a:t>Traffic signal coordination</a:t>
            </a:r>
          </a:p>
          <a:p>
            <a:r>
              <a:rPr lang="en-US" dirty="0"/>
              <a:t>Intelligent transportation systems</a:t>
            </a:r>
          </a:p>
          <a:p>
            <a:r>
              <a:rPr lang="en-US" dirty="0"/>
              <a:t>Contra-flow</a:t>
            </a:r>
          </a:p>
        </p:txBody>
      </p:sp>
      <p:sp>
        <p:nvSpPr>
          <p:cNvPr id="4" name="Slide Number Placeholder 3"/>
          <p:cNvSpPr>
            <a:spLocks noGrp="1"/>
          </p:cNvSpPr>
          <p:nvPr>
            <p:ph type="sldNum" sz="quarter" idx="4"/>
          </p:nvPr>
        </p:nvSpPr>
        <p:spPr/>
        <p:txBody>
          <a:bodyPr/>
          <a:lstStyle/>
          <a:p>
            <a:pPr>
              <a:defRPr/>
            </a:pPr>
            <a:endParaRPr lang="en-US" dirty="0"/>
          </a:p>
        </p:txBody>
      </p:sp>
    </p:spTree>
    <p:extLst>
      <p:ext uri="{BB962C8B-B14F-4D97-AF65-F5344CB8AC3E}">
        <p14:creationId xmlns:p14="http://schemas.microsoft.com/office/powerpoint/2010/main" val="1851479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p:txBody>
          <a:bodyPr/>
          <a:lstStyle/>
          <a:p>
            <a:r>
              <a:rPr lang="en-US" dirty="0">
                <a:effectLst/>
              </a:rPr>
              <a:t>The most important concept for emergency planners is inclusion and integration. Specifically, emergency managers must include people with disabilities in developing, writing, testing, and evaluating all emergency plans to ensure plans include the entire community.</a:t>
            </a:r>
          </a:p>
        </p:txBody>
      </p:sp>
    </p:spTree>
    <p:extLst>
      <p:ext uri="{BB962C8B-B14F-4D97-AF65-F5344CB8AC3E}">
        <p14:creationId xmlns:p14="http://schemas.microsoft.com/office/powerpoint/2010/main" val="1986953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9613861" cy="1080938"/>
          </a:xfrm>
        </p:spPr>
        <p:txBody>
          <a:bodyPr>
            <a:normAutofit/>
          </a:bodyPr>
          <a:lstStyle/>
          <a:p>
            <a:r>
              <a:rPr lang="en-US" dirty="0"/>
              <a:t>Concept of Operations</a:t>
            </a:r>
          </a:p>
        </p:txBody>
      </p:sp>
      <p:graphicFrame>
        <p:nvGraphicFramePr>
          <p:cNvPr id="6" name="Content Placeholder 2">
            <a:extLst>
              <a:ext uri="{FF2B5EF4-FFF2-40B4-BE49-F238E27FC236}">
                <a16:creationId xmlns:a16="http://schemas.microsoft.com/office/drawing/2014/main" id="{63F5D916-AD3B-467B-A558-699EE5EC8073}"/>
              </a:ext>
            </a:extLst>
          </p:cNvPr>
          <p:cNvGraphicFramePr>
            <a:graphicFrameLocks noGrp="1"/>
          </p:cNvGraphicFramePr>
          <p:nvPr>
            <p:ph idx="1"/>
            <p:extLst>
              <p:ext uri="{D42A27DB-BD31-4B8C-83A1-F6EECF244321}">
                <p14:modId xmlns:p14="http://schemas.microsoft.com/office/powerpoint/2010/main" val="236885260"/>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pPr>
              <a:defRPr/>
            </a:pPr>
            <a:endParaRPr lang="en-US" dirty="0"/>
          </a:p>
        </p:txBody>
      </p:sp>
    </p:spTree>
    <p:extLst>
      <p:ext uri="{BB962C8B-B14F-4D97-AF65-F5344CB8AC3E}">
        <p14:creationId xmlns:p14="http://schemas.microsoft.com/office/powerpoint/2010/main" val="3659890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Variation</a:t>
            </a:r>
          </a:p>
        </p:txBody>
      </p:sp>
      <p:sp>
        <p:nvSpPr>
          <p:cNvPr id="3" name="Content Placeholder 2"/>
          <p:cNvSpPr>
            <a:spLocks noGrp="1"/>
          </p:cNvSpPr>
          <p:nvPr>
            <p:ph idx="1"/>
          </p:nvPr>
        </p:nvSpPr>
        <p:spPr/>
        <p:txBody>
          <a:bodyPr/>
          <a:lstStyle/>
          <a:p>
            <a:r>
              <a:rPr lang="en-US" dirty="0"/>
              <a:t>Service continuity</a:t>
            </a:r>
          </a:p>
          <a:p>
            <a:r>
              <a:rPr lang="en-US" dirty="0"/>
              <a:t>Temporary service changes</a:t>
            </a:r>
          </a:p>
          <a:p>
            <a:r>
              <a:rPr lang="en-US" dirty="0"/>
              <a:t>Shelter transportation</a:t>
            </a:r>
          </a:p>
          <a:p>
            <a:r>
              <a:rPr lang="en-US" dirty="0"/>
              <a:t>Surge capacity</a:t>
            </a:r>
          </a:p>
          <a:p>
            <a:r>
              <a:rPr lang="en-US" dirty="0"/>
              <a:t>Sustainability</a:t>
            </a:r>
          </a:p>
        </p:txBody>
      </p:sp>
      <p:sp>
        <p:nvSpPr>
          <p:cNvPr id="4" name="Slide Number Placeholder 3"/>
          <p:cNvSpPr>
            <a:spLocks noGrp="1"/>
          </p:cNvSpPr>
          <p:nvPr>
            <p:ph type="sldNum" sz="quarter" idx="4"/>
          </p:nvPr>
        </p:nvSpPr>
        <p:spPr/>
        <p:txBody>
          <a:bodyPr/>
          <a:lstStyle/>
          <a:p>
            <a:pPr>
              <a:defRPr/>
            </a:pPr>
            <a:endParaRPr lang="en-US" dirty="0"/>
          </a:p>
        </p:txBody>
      </p:sp>
    </p:spTree>
    <p:extLst>
      <p:ext uri="{BB962C8B-B14F-4D97-AF65-F5344CB8AC3E}">
        <p14:creationId xmlns:p14="http://schemas.microsoft.com/office/powerpoint/2010/main" val="1430717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Alert Notification</a:t>
            </a:r>
          </a:p>
        </p:txBody>
      </p:sp>
      <p:sp>
        <p:nvSpPr>
          <p:cNvPr id="3" name="Content Placeholder 2"/>
          <p:cNvSpPr>
            <a:spLocks noGrp="1"/>
          </p:cNvSpPr>
          <p:nvPr>
            <p:ph idx="1"/>
          </p:nvPr>
        </p:nvSpPr>
        <p:spPr/>
        <p:txBody>
          <a:bodyPr/>
          <a:lstStyle/>
          <a:p>
            <a:r>
              <a:rPr lang="en-US" dirty="0"/>
              <a:t>Staff call-down lists</a:t>
            </a:r>
          </a:p>
          <a:p>
            <a:r>
              <a:rPr lang="en-US" dirty="0"/>
              <a:t>Client notification systems</a:t>
            </a:r>
          </a:p>
          <a:p>
            <a:r>
              <a:rPr lang="en-US" dirty="0"/>
              <a:t>Interagency coordination systems</a:t>
            </a:r>
          </a:p>
        </p:txBody>
      </p:sp>
      <p:sp>
        <p:nvSpPr>
          <p:cNvPr id="4" name="Slide Number Placeholder 3"/>
          <p:cNvSpPr>
            <a:spLocks noGrp="1"/>
          </p:cNvSpPr>
          <p:nvPr>
            <p:ph type="sldNum" sz="quarter" idx="4"/>
          </p:nvPr>
        </p:nvSpPr>
        <p:spPr/>
        <p:txBody>
          <a:bodyPr/>
          <a:lstStyle/>
          <a:p>
            <a:pPr>
              <a:defRPr/>
            </a:pPr>
            <a:endParaRPr lang="en-US" dirty="0"/>
          </a:p>
        </p:txBody>
      </p:sp>
    </p:spTree>
    <p:extLst>
      <p:ext uri="{BB962C8B-B14F-4D97-AF65-F5344CB8AC3E}">
        <p14:creationId xmlns:p14="http://schemas.microsoft.com/office/powerpoint/2010/main" val="478657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Concerns</a:t>
            </a:r>
            <a:endParaRPr lang="en-US" sz="2800" dirty="0"/>
          </a:p>
        </p:txBody>
      </p:sp>
      <p:sp>
        <p:nvSpPr>
          <p:cNvPr id="3" name="Content Placeholder 2"/>
          <p:cNvSpPr>
            <a:spLocks noGrp="1"/>
          </p:cNvSpPr>
          <p:nvPr>
            <p:ph idx="1"/>
          </p:nvPr>
        </p:nvSpPr>
        <p:spPr/>
        <p:txBody>
          <a:bodyPr/>
          <a:lstStyle/>
          <a:p>
            <a:r>
              <a:rPr lang="en-US" dirty="0"/>
              <a:t>Identify need</a:t>
            </a:r>
          </a:p>
          <a:p>
            <a:r>
              <a:rPr lang="en-US" dirty="0"/>
              <a:t>Integrate resources</a:t>
            </a:r>
          </a:p>
          <a:p>
            <a:r>
              <a:rPr lang="en-US" dirty="0"/>
              <a:t>Facility accessibility</a:t>
            </a:r>
          </a:p>
          <a:p>
            <a:r>
              <a:rPr lang="en-US" dirty="0"/>
              <a:t>Adaptive equipment</a:t>
            </a:r>
          </a:p>
          <a:p>
            <a:r>
              <a:rPr lang="en-US" dirty="0"/>
              <a:t>Pets/service animals</a:t>
            </a:r>
          </a:p>
          <a:p>
            <a:r>
              <a:rPr lang="en-US" dirty="0"/>
              <a:t>Accessible transportation</a:t>
            </a:r>
          </a:p>
          <a:p>
            <a:r>
              <a:rPr lang="en-US" dirty="0"/>
              <a:t>Entering Evacuation Zones</a:t>
            </a:r>
          </a:p>
        </p:txBody>
      </p:sp>
      <p:sp>
        <p:nvSpPr>
          <p:cNvPr id="4" name="Slide Number Placeholder 3"/>
          <p:cNvSpPr>
            <a:spLocks noGrp="1"/>
          </p:cNvSpPr>
          <p:nvPr>
            <p:ph type="sldNum" sz="quarter" idx="4"/>
          </p:nvPr>
        </p:nvSpPr>
        <p:spPr/>
        <p:txBody>
          <a:bodyPr/>
          <a:lstStyle/>
          <a:p>
            <a:pPr>
              <a:defRPr/>
            </a:pPr>
            <a:endParaRPr lang="en-US" dirty="0"/>
          </a:p>
        </p:txBody>
      </p:sp>
    </p:spTree>
    <p:extLst>
      <p:ext uri="{BB962C8B-B14F-4D97-AF65-F5344CB8AC3E}">
        <p14:creationId xmlns:p14="http://schemas.microsoft.com/office/powerpoint/2010/main" val="2875049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Photo Collage:&#10;2 handicap individuals one on motorized scooter and other in wheelchair&#10;Portable handicap toilet, lift, chair, and walker"/>
          <p:cNvGrpSpPr/>
          <p:nvPr/>
        </p:nvGrpSpPr>
        <p:grpSpPr>
          <a:xfrm>
            <a:off x="1905000" y="152400"/>
            <a:ext cx="8458200" cy="5524500"/>
            <a:chOff x="381000" y="152400"/>
            <a:chExt cx="8458200" cy="5524500"/>
          </a:xfrm>
        </p:grpSpPr>
        <p:pic>
          <p:nvPicPr>
            <p:cNvPr id="30722" name="Picture 5" descr="IMG_1421.jpg"/>
            <p:cNvPicPr>
              <a:picLocks noChangeAspect="1"/>
            </p:cNvPicPr>
            <p:nvPr/>
          </p:nvPicPr>
          <p:blipFill>
            <a:blip r:embed="rId3" cstate="print">
              <a:extLst>
                <a:ext uri="{28A0092B-C50C-407E-A947-70E740481C1C}">
                  <a14:useLocalDpi xmlns:a14="http://schemas.microsoft.com/office/drawing/2010/main" val="0"/>
                </a:ext>
              </a:extLst>
            </a:blip>
            <a:srcRect l="42223" t="23334" r="33333" b="8519"/>
            <a:stretch>
              <a:fillRect/>
            </a:stretch>
          </p:blipFill>
          <p:spPr bwMode="auto">
            <a:xfrm>
              <a:off x="5410200" y="228600"/>
              <a:ext cx="19764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52400"/>
              <a:ext cx="2438400"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b="9818"/>
            <a:stretch>
              <a:fillRect/>
            </a:stretch>
          </p:blipFill>
          <p:spPr bwMode="auto">
            <a:xfrm>
              <a:off x="7031038" y="3657600"/>
              <a:ext cx="18081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roductImage" descr="51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3124200"/>
              <a:ext cx="23241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0" descr="m367856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9200" y="3352800"/>
              <a:ext cx="1549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19400" y="3200400"/>
              <a:ext cx="198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Slide Number Placeholder 3"/>
          <p:cNvSpPr txBox="1">
            <a:spLocks/>
          </p:cNvSpPr>
          <p:nvPr/>
        </p:nvSpPr>
        <p:spPr>
          <a:xfrm>
            <a:off x="8077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endParaRPr lang="en-US"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157D26-0488-4F2D-9BE4-C04AFCC9A1F0}"/>
              </a:ext>
            </a:extLst>
          </p:cNvPr>
          <p:cNvSpPr>
            <a:spLocks noGrp="1"/>
          </p:cNvSpPr>
          <p:nvPr>
            <p:ph type="title"/>
          </p:nvPr>
        </p:nvSpPr>
        <p:spPr/>
        <p:txBody>
          <a:bodyPr/>
          <a:lstStyle/>
          <a:p>
            <a:r>
              <a:rPr lang="en-US" dirty="0"/>
              <a:t>What community resources can be used to assist with transportation issues?</a:t>
            </a:r>
          </a:p>
        </p:txBody>
      </p:sp>
    </p:spTree>
    <p:extLst>
      <p:ext uri="{BB962C8B-B14F-4D97-AF65-F5344CB8AC3E}">
        <p14:creationId xmlns:p14="http://schemas.microsoft.com/office/powerpoint/2010/main" val="708129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Service Systems</a:t>
            </a:r>
          </a:p>
        </p:txBody>
      </p:sp>
      <p:sp>
        <p:nvSpPr>
          <p:cNvPr id="3" name="Content Placeholder 2"/>
          <p:cNvSpPr>
            <a:spLocks noGrp="1"/>
          </p:cNvSpPr>
          <p:nvPr>
            <p:ph idx="1"/>
          </p:nvPr>
        </p:nvSpPr>
        <p:spPr/>
        <p:txBody>
          <a:bodyPr/>
          <a:lstStyle/>
          <a:p>
            <a:r>
              <a:rPr lang="en-US" dirty="0"/>
              <a:t>In-home supportive services</a:t>
            </a:r>
          </a:p>
          <a:p>
            <a:r>
              <a:rPr lang="en-US" dirty="0"/>
              <a:t>Personal assistance services</a:t>
            </a:r>
          </a:p>
          <a:p>
            <a:r>
              <a:rPr lang="en-US" dirty="0"/>
              <a:t>Home health</a:t>
            </a:r>
          </a:p>
          <a:p>
            <a:r>
              <a:rPr lang="en-US" dirty="0"/>
              <a:t>Meals on Wheels</a:t>
            </a:r>
          </a:p>
          <a:p>
            <a:r>
              <a:rPr lang="en-US" dirty="0"/>
              <a:t>Community-based organizations</a:t>
            </a:r>
          </a:p>
          <a:p>
            <a:r>
              <a:rPr lang="en-US" dirty="0"/>
              <a:t>Transportation service providers</a:t>
            </a:r>
          </a:p>
          <a:p>
            <a:r>
              <a:rPr lang="en-US" dirty="0"/>
              <a:t>Centers for independent living</a:t>
            </a:r>
          </a:p>
        </p:txBody>
      </p:sp>
      <p:sp>
        <p:nvSpPr>
          <p:cNvPr id="4" name="Slide Number Placeholder 3"/>
          <p:cNvSpPr>
            <a:spLocks noGrp="1"/>
          </p:cNvSpPr>
          <p:nvPr>
            <p:ph type="sldNum" sz="quarter" idx="4"/>
          </p:nvPr>
        </p:nvSpPr>
        <p:spPr/>
        <p:txBody>
          <a:bodyPr/>
          <a:lstStyle/>
          <a:p>
            <a:pPr>
              <a:defRPr/>
            </a:pPr>
            <a:endParaRPr lang="en-US" dirty="0"/>
          </a:p>
        </p:txBody>
      </p:sp>
    </p:spTree>
    <p:extLst>
      <p:ext uri="{BB962C8B-B14F-4D97-AF65-F5344CB8AC3E}">
        <p14:creationId xmlns:p14="http://schemas.microsoft.com/office/powerpoint/2010/main" val="3921181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Registries</a:t>
            </a:r>
            <a:endParaRPr lang="en-US" sz="2800" dirty="0"/>
          </a:p>
        </p:txBody>
      </p:sp>
      <p:sp>
        <p:nvSpPr>
          <p:cNvPr id="3" name="Content Placeholder 2"/>
          <p:cNvSpPr>
            <a:spLocks noGrp="1"/>
          </p:cNvSpPr>
          <p:nvPr>
            <p:ph idx="1"/>
          </p:nvPr>
        </p:nvSpPr>
        <p:spPr/>
        <p:txBody>
          <a:bodyPr/>
          <a:lstStyle/>
          <a:p>
            <a:pPr>
              <a:buNone/>
            </a:pPr>
            <a:r>
              <a:rPr lang="en-US" dirty="0"/>
              <a:t>Concerns about registries are:</a:t>
            </a:r>
          </a:p>
          <a:p>
            <a:r>
              <a:rPr lang="en-US" dirty="0"/>
              <a:t>Perceived promise or guarantee</a:t>
            </a:r>
          </a:p>
          <a:p>
            <a:r>
              <a:rPr lang="en-US" dirty="0"/>
              <a:t>Planning is based on individuals always being at home</a:t>
            </a:r>
          </a:p>
          <a:p>
            <a:r>
              <a:rPr lang="en-US" dirty="0"/>
              <a:t>Tendency to view those on the registry as the only ones who need assistance</a:t>
            </a:r>
          </a:p>
          <a:p>
            <a:r>
              <a:rPr lang="en-US" dirty="0"/>
              <a:t>Focus on registrants first rather than looking at the population in general</a:t>
            </a:r>
          </a:p>
          <a:p>
            <a:r>
              <a:rPr lang="en-US" dirty="0"/>
              <a:t>Places unrealistic expectation on first responders</a:t>
            </a:r>
          </a:p>
        </p:txBody>
      </p:sp>
      <p:sp>
        <p:nvSpPr>
          <p:cNvPr id="4" name="Slide Number Placeholder 3"/>
          <p:cNvSpPr>
            <a:spLocks noGrp="1"/>
          </p:cNvSpPr>
          <p:nvPr>
            <p:ph type="sldNum" sz="quarter" idx="4"/>
          </p:nvPr>
        </p:nvSpPr>
        <p:spPr/>
        <p:txBody>
          <a:bodyPr/>
          <a:lstStyle/>
          <a:p>
            <a:pPr>
              <a:defRPr/>
            </a:pPr>
            <a:endParaRPr lang="en-US" dirty="0"/>
          </a:p>
        </p:txBody>
      </p:sp>
    </p:spTree>
    <p:extLst>
      <p:ext uri="{BB962C8B-B14F-4D97-AF65-F5344CB8AC3E}">
        <p14:creationId xmlns:p14="http://schemas.microsoft.com/office/powerpoint/2010/main" val="2824595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Picture upper left – mass transit bus with lift &#10;Picture upper right – power wheelchair user boarding van with access ramp &#10;&#10;Picture lower left – train with lift &#10;&#10;Picture lower right – school bus with lift "/>
          <p:cNvGrpSpPr/>
          <p:nvPr/>
        </p:nvGrpSpPr>
        <p:grpSpPr>
          <a:xfrm>
            <a:off x="1981200" y="533400"/>
            <a:ext cx="8077200" cy="5105400"/>
            <a:chOff x="457200" y="533400"/>
            <a:chExt cx="8077200" cy="5105400"/>
          </a:xfrm>
        </p:grpSpPr>
        <p:pic>
          <p:nvPicPr>
            <p:cNvPr id="327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533400"/>
              <a:ext cx="3352800"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2971800"/>
              <a:ext cx="3505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Content Placeholder 6" descr="Accessible Taxi.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609600"/>
              <a:ext cx="3657600"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05350" y="3048000"/>
              <a:ext cx="38290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Transportation Resources</a:t>
            </a:r>
            <a:endParaRPr lang="en-US" sz="2800" dirty="0"/>
          </a:p>
        </p:txBody>
      </p:sp>
      <p:sp>
        <p:nvSpPr>
          <p:cNvPr id="3" name="Content Placeholder 2"/>
          <p:cNvSpPr>
            <a:spLocks noGrp="1"/>
          </p:cNvSpPr>
          <p:nvPr>
            <p:ph idx="1"/>
          </p:nvPr>
        </p:nvSpPr>
        <p:spPr/>
        <p:txBody>
          <a:bodyPr/>
          <a:lstStyle/>
          <a:p>
            <a:r>
              <a:rPr lang="en-US" dirty="0" err="1"/>
              <a:t>Paratransit</a:t>
            </a:r>
            <a:endParaRPr lang="en-US" dirty="0"/>
          </a:p>
          <a:p>
            <a:r>
              <a:rPr lang="en-US" dirty="0"/>
              <a:t>Public transit</a:t>
            </a:r>
          </a:p>
          <a:p>
            <a:r>
              <a:rPr lang="en-US" dirty="0"/>
              <a:t>Non-profit organizations</a:t>
            </a:r>
          </a:p>
          <a:p>
            <a:r>
              <a:rPr lang="en-US" dirty="0"/>
              <a:t>Area agencies on aging</a:t>
            </a:r>
          </a:p>
          <a:p>
            <a:r>
              <a:rPr lang="en-US" dirty="0"/>
              <a:t>Centers serving people with disabilities</a:t>
            </a:r>
          </a:p>
          <a:p>
            <a:r>
              <a:rPr lang="en-US" dirty="0"/>
              <a:t>Taxi/limousine services</a:t>
            </a:r>
          </a:p>
          <a:p>
            <a:r>
              <a:rPr lang="en-US" dirty="0"/>
              <a:t>Non-medical emergency services</a:t>
            </a:r>
          </a:p>
        </p:txBody>
      </p:sp>
      <p:sp>
        <p:nvSpPr>
          <p:cNvPr id="4" name="Slide Number Placeholder 3"/>
          <p:cNvSpPr>
            <a:spLocks noGrp="1"/>
          </p:cNvSpPr>
          <p:nvPr>
            <p:ph type="sldNum" sz="quarter" idx="4"/>
          </p:nvPr>
        </p:nvSpPr>
        <p:spPr/>
        <p:txBody>
          <a:bodyPr/>
          <a:lstStyle/>
          <a:p>
            <a:pPr>
              <a:defRPr/>
            </a:pPr>
            <a:r>
              <a:rPr lang="en-US" dirty="0"/>
              <a:t>Slide 3.</a:t>
            </a:r>
            <a:fld id="{167A036F-738C-4416-983E-5B04119587A4}" type="slidenum">
              <a:rPr lang="en-US" smtClean="0"/>
              <a:pPr>
                <a:defRPr/>
              </a:pPr>
              <a:t>29</a:t>
            </a:fld>
            <a:endParaRPr lang="en-US" dirty="0"/>
          </a:p>
        </p:txBody>
      </p:sp>
    </p:spTree>
    <p:extLst>
      <p:ext uri="{BB962C8B-B14F-4D97-AF65-F5344CB8AC3E}">
        <p14:creationId xmlns:p14="http://schemas.microsoft.com/office/powerpoint/2010/main" val="3006409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Identify appropriate resources to assist in planning for, and with, adults and children with disabilities and access and functional needs related to:</a:t>
            </a:r>
          </a:p>
          <a:p>
            <a:pPr lvl="1"/>
            <a:r>
              <a:rPr lang="en-US" dirty="0"/>
              <a:t>Communications</a:t>
            </a:r>
          </a:p>
          <a:p>
            <a:pPr lvl="1"/>
            <a:r>
              <a:rPr lang="en-US" dirty="0"/>
              <a:t>Evacuation</a:t>
            </a:r>
          </a:p>
          <a:p>
            <a:pPr lvl="1"/>
            <a:r>
              <a:rPr lang="en-US" dirty="0"/>
              <a:t>Transportation</a:t>
            </a:r>
          </a:p>
          <a:p>
            <a:pPr marL="0" indent="0">
              <a:buNone/>
            </a:pPr>
            <a:endParaRPr lang="en-US" dirty="0"/>
          </a:p>
        </p:txBody>
      </p:sp>
    </p:spTree>
    <p:extLst>
      <p:ext uri="{BB962C8B-B14F-4D97-AF65-F5344CB8AC3E}">
        <p14:creationId xmlns:p14="http://schemas.microsoft.com/office/powerpoint/2010/main" val="1327308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Potential Transportation Resources </a:t>
            </a:r>
            <a:r>
              <a:rPr lang="en-US" sz="2600" dirty="0"/>
              <a:t>(Continued)</a:t>
            </a:r>
          </a:p>
        </p:txBody>
      </p:sp>
      <p:sp>
        <p:nvSpPr>
          <p:cNvPr id="3" name="Content Placeholder 2"/>
          <p:cNvSpPr>
            <a:spLocks noGrp="1"/>
          </p:cNvSpPr>
          <p:nvPr>
            <p:ph idx="1"/>
          </p:nvPr>
        </p:nvSpPr>
        <p:spPr/>
        <p:txBody>
          <a:bodyPr/>
          <a:lstStyle/>
          <a:p>
            <a:r>
              <a:rPr lang="en-US" dirty="0"/>
              <a:t>School district transportation systems</a:t>
            </a:r>
          </a:p>
          <a:p>
            <a:r>
              <a:rPr lang="en-US" dirty="0"/>
              <a:t>Adult day health care (ADHC)</a:t>
            </a:r>
          </a:p>
          <a:p>
            <a:r>
              <a:rPr lang="en-US" dirty="0"/>
              <a:t>Airport shuttle buses</a:t>
            </a:r>
          </a:p>
          <a:p>
            <a:r>
              <a:rPr lang="en-US" dirty="0"/>
              <a:t>Airport rental cars</a:t>
            </a:r>
          </a:p>
          <a:p>
            <a:r>
              <a:rPr lang="en-US" dirty="0"/>
              <a:t>Senior centers</a:t>
            </a:r>
          </a:p>
          <a:p>
            <a:r>
              <a:rPr lang="en-US" dirty="0"/>
              <a:t>Health care centers</a:t>
            </a:r>
          </a:p>
        </p:txBody>
      </p:sp>
      <p:sp>
        <p:nvSpPr>
          <p:cNvPr id="4" name="Slide Number Placeholder 3"/>
          <p:cNvSpPr>
            <a:spLocks noGrp="1"/>
          </p:cNvSpPr>
          <p:nvPr>
            <p:ph type="sldNum" sz="quarter" idx="4"/>
          </p:nvPr>
        </p:nvSpPr>
        <p:spPr/>
        <p:txBody>
          <a:bodyPr/>
          <a:lstStyle/>
          <a:p>
            <a:pPr>
              <a:defRPr/>
            </a:pPr>
            <a:endParaRPr lang="en-US" dirty="0"/>
          </a:p>
        </p:txBody>
      </p:sp>
    </p:spTree>
    <p:extLst>
      <p:ext uri="{BB962C8B-B14F-4D97-AF65-F5344CB8AC3E}">
        <p14:creationId xmlns:p14="http://schemas.microsoft.com/office/powerpoint/2010/main" val="4188741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Rural Responses</a:t>
            </a:r>
            <a:endParaRPr lang="en-US" sz="2800" dirty="0"/>
          </a:p>
        </p:txBody>
      </p:sp>
      <p:sp>
        <p:nvSpPr>
          <p:cNvPr id="3" name="Content Placeholder 2"/>
          <p:cNvSpPr>
            <a:spLocks noGrp="1"/>
          </p:cNvSpPr>
          <p:nvPr>
            <p:ph idx="1"/>
          </p:nvPr>
        </p:nvSpPr>
        <p:spPr/>
        <p:txBody>
          <a:bodyPr/>
          <a:lstStyle/>
          <a:p>
            <a:r>
              <a:rPr lang="en-US" dirty="0"/>
              <a:t>Emergency preparedness in rural area is just as important as in an urban area.</a:t>
            </a:r>
          </a:p>
          <a:p>
            <a:r>
              <a:rPr lang="en-US" dirty="0"/>
              <a:t>Neighbors should help each other during a rural response.</a:t>
            </a:r>
          </a:p>
          <a:p>
            <a:r>
              <a:rPr lang="en-US" dirty="0"/>
              <a:t>Community members develop survival kits for a week or more.</a:t>
            </a:r>
          </a:p>
          <a:p>
            <a:r>
              <a:rPr lang="en-US" dirty="0"/>
              <a:t>Establish community expectations on when and how government may assist.</a:t>
            </a:r>
          </a:p>
        </p:txBody>
      </p:sp>
      <p:sp>
        <p:nvSpPr>
          <p:cNvPr id="4" name="Slide Number Placeholder 3"/>
          <p:cNvSpPr>
            <a:spLocks noGrp="1"/>
          </p:cNvSpPr>
          <p:nvPr>
            <p:ph type="sldNum" sz="quarter" idx="4"/>
          </p:nvPr>
        </p:nvSpPr>
        <p:spPr/>
        <p:txBody>
          <a:bodyPr/>
          <a:lstStyle/>
          <a:p>
            <a:pPr>
              <a:defRPr/>
            </a:pPr>
            <a:r>
              <a:rPr lang="en-US" dirty="0"/>
              <a:t>Slide 3.</a:t>
            </a:r>
            <a:fld id="{167A036F-738C-4416-983E-5B04119587A4}" type="slidenum">
              <a:rPr lang="en-US" smtClean="0"/>
              <a:pPr>
                <a:defRPr/>
              </a:pPr>
              <a:t>31</a:t>
            </a:fld>
            <a:endParaRPr lang="en-US" dirty="0"/>
          </a:p>
        </p:txBody>
      </p:sp>
    </p:spTree>
    <p:extLst>
      <p:ext uri="{BB962C8B-B14F-4D97-AF65-F5344CB8AC3E}">
        <p14:creationId xmlns:p14="http://schemas.microsoft.com/office/powerpoint/2010/main" val="3698762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812AC83-22F0-44D1-B41F-5FF2304A1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A9B3369-20B8-495A-B857-05C117B589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053743EE-5C98-4818-927C-F0CA00C3C2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832B64A-5DE3-4CF7-93BD-E4EEFDC83D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9" name="Rectangle 18">
            <a:extLst>
              <a:ext uri="{FF2B5EF4-FFF2-40B4-BE49-F238E27FC236}">
                <a16:creationId xmlns:a16="http://schemas.microsoft.com/office/drawing/2014/main" id="{60D20CA5-592A-495C-845B-170F147EC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2063262"/>
            <a:ext cx="3739279" cy="2661052"/>
          </a:xfrm>
        </p:spPr>
        <p:txBody>
          <a:bodyPr>
            <a:normAutofit/>
          </a:bodyPr>
          <a:lstStyle/>
          <a:p>
            <a:pPr algn="r"/>
            <a:r>
              <a:rPr lang="en-US" sz="4400"/>
              <a:t>Residential Care Facilities</a:t>
            </a:r>
          </a:p>
        </p:txBody>
      </p:sp>
      <p:graphicFrame>
        <p:nvGraphicFramePr>
          <p:cNvPr id="6" name="Content Placeholder 2">
            <a:extLst>
              <a:ext uri="{FF2B5EF4-FFF2-40B4-BE49-F238E27FC236}">
                <a16:creationId xmlns:a16="http://schemas.microsoft.com/office/drawing/2014/main" id="{0540FB96-BEE8-4A72-BEE0-E16B2EF13E0F}"/>
              </a:ext>
            </a:extLst>
          </p:cNvPr>
          <p:cNvGraphicFramePr>
            <a:graphicFrameLocks noGrp="1"/>
          </p:cNvGraphicFramePr>
          <p:nvPr>
            <p:ph idx="1"/>
            <p:extLst>
              <p:ext uri="{D42A27DB-BD31-4B8C-83A1-F6EECF244321}">
                <p14:modId xmlns:p14="http://schemas.microsoft.com/office/powerpoint/2010/main" val="2220624570"/>
              </p:ext>
            </p:extLst>
          </p:nvPr>
        </p:nvGraphicFramePr>
        <p:xfrm>
          <a:off x="5437509" y="777860"/>
          <a:ext cx="5955658" cy="53853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lide Number Placeholder 3"/>
          <p:cNvSpPr>
            <a:spLocks noGrp="1"/>
          </p:cNvSpPr>
          <p:nvPr>
            <p:ph type="sldNum" sz="quarter" idx="4"/>
          </p:nvPr>
        </p:nvSpPr>
        <p:spPr/>
        <p:txBody>
          <a:bodyPr/>
          <a:lstStyle/>
          <a:p>
            <a:pPr>
              <a:spcAft>
                <a:spcPts val="600"/>
              </a:spcAft>
              <a:defRPr/>
            </a:pPr>
            <a:r>
              <a:rPr lang="en-US" dirty="0"/>
              <a:t>Slide 3.</a:t>
            </a:r>
            <a:fld id="{167A036F-738C-4416-983E-5B04119587A4}" type="slidenum">
              <a:rPr lang="en-US" smtClean="0"/>
              <a:pPr>
                <a:spcAft>
                  <a:spcPts val="600"/>
                </a:spcAft>
                <a:defRPr/>
              </a:pPr>
              <a:t>32</a:t>
            </a:fld>
            <a:endParaRPr lang="en-US"/>
          </a:p>
        </p:txBody>
      </p:sp>
    </p:spTree>
    <p:extLst>
      <p:ext uri="{BB962C8B-B14F-4D97-AF65-F5344CB8AC3E}">
        <p14:creationId xmlns:p14="http://schemas.microsoft.com/office/powerpoint/2010/main" val="786026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812AC83-22F0-44D1-B41F-5FF2304A1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A9B3369-20B8-495A-B857-05C117B589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053743EE-5C98-4818-927C-F0CA00C3C2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832B64A-5DE3-4CF7-93BD-E4EEFDC83D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9" name="Rectangle 18">
            <a:extLst>
              <a:ext uri="{FF2B5EF4-FFF2-40B4-BE49-F238E27FC236}">
                <a16:creationId xmlns:a16="http://schemas.microsoft.com/office/drawing/2014/main" id="{60D20CA5-592A-495C-845B-170F147EC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2063262"/>
            <a:ext cx="3739279" cy="2661052"/>
          </a:xfrm>
        </p:spPr>
        <p:txBody>
          <a:bodyPr>
            <a:normAutofit/>
          </a:bodyPr>
          <a:lstStyle/>
          <a:p>
            <a:pPr algn="r"/>
            <a:r>
              <a:rPr lang="en-US" sz="4400"/>
              <a:t>Mutual Aid</a:t>
            </a:r>
          </a:p>
        </p:txBody>
      </p:sp>
      <p:graphicFrame>
        <p:nvGraphicFramePr>
          <p:cNvPr id="6" name="Content Placeholder 2">
            <a:extLst>
              <a:ext uri="{FF2B5EF4-FFF2-40B4-BE49-F238E27FC236}">
                <a16:creationId xmlns:a16="http://schemas.microsoft.com/office/drawing/2014/main" id="{41C09CF8-5166-4741-8255-B647536FD146}"/>
              </a:ext>
            </a:extLst>
          </p:cNvPr>
          <p:cNvGraphicFramePr>
            <a:graphicFrameLocks noGrp="1"/>
          </p:cNvGraphicFramePr>
          <p:nvPr>
            <p:ph idx="1"/>
            <p:extLst>
              <p:ext uri="{D42A27DB-BD31-4B8C-83A1-F6EECF244321}">
                <p14:modId xmlns:p14="http://schemas.microsoft.com/office/powerpoint/2010/main" val="1012462072"/>
              </p:ext>
            </p:extLst>
          </p:nvPr>
        </p:nvGraphicFramePr>
        <p:xfrm>
          <a:off x="5437509" y="777860"/>
          <a:ext cx="5955658" cy="53853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lide Number Placeholder 3"/>
          <p:cNvSpPr>
            <a:spLocks noGrp="1"/>
          </p:cNvSpPr>
          <p:nvPr>
            <p:ph type="sldNum" sz="quarter" idx="4"/>
          </p:nvPr>
        </p:nvSpPr>
        <p:spPr/>
        <p:txBody>
          <a:bodyPr/>
          <a:lstStyle/>
          <a:p>
            <a:pPr>
              <a:defRPr/>
            </a:pPr>
            <a:endParaRPr lang="en-US" dirty="0"/>
          </a:p>
        </p:txBody>
      </p:sp>
    </p:spTree>
    <p:extLst>
      <p:ext uri="{BB962C8B-B14F-4D97-AF65-F5344CB8AC3E}">
        <p14:creationId xmlns:p14="http://schemas.microsoft.com/office/powerpoint/2010/main" val="2768156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Agreements</a:t>
            </a:r>
          </a:p>
        </p:txBody>
      </p:sp>
      <p:sp>
        <p:nvSpPr>
          <p:cNvPr id="3" name="Content Placeholder 2"/>
          <p:cNvSpPr>
            <a:spLocks noGrp="1"/>
          </p:cNvSpPr>
          <p:nvPr>
            <p:ph idx="1"/>
          </p:nvPr>
        </p:nvSpPr>
        <p:spPr/>
        <p:txBody>
          <a:bodyPr/>
          <a:lstStyle/>
          <a:p>
            <a:r>
              <a:rPr lang="en-US" dirty="0"/>
              <a:t>Board support</a:t>
            </a:r>
          </a:p>
          <a:p>
            <a:r>
              <a:rPr lang="en-US" dirty="0"/>
              <a:t>Liability coverage</a:t>
            </a:r>
          </a:p>
          <a:p>
            <a:r>
              <a:rPr lang="en-US" dirty="0"/>
              <a:t>Staff commitment</a:t>
            </a:r>
          </a:p>
        </p:txBody>
      </p:sp>
      <p:sp>
        <p:nvSpPr>
          <p:cNvPr id="4" name="Slide Number Placeholder 3"/>
          <p:cNvSpPr>
            <a:spLocks noGrp="1"/>
          </p:cNvSpPr>
          <p:nvPr>
            <p:ph type="sldNum" sz="quarter" idx="4"/>
          </p:nvPr>
        </p:nvSpPr>
        <p:spPr/>
        <p:txBody>
          <a:bodyPr/>
          <a:lstStyle/>
          <a:p>
            <a:pPr>
              <a:defRPr/>
            </a:pPr>
            <a:endParaRPr lang="en-US" dirty="0"/>
          </a:p>
        </p:txBody>
      </p:sp>
    </p:spTree>
    <p:extLst>
      <p:ext uri="{BB962C8B-B14F-4D97-AF65-F5344CB8AC3E}">
        <p14:creationId xmlns:p14="http://schemas.microsoft.com/office/powerpoint/2010/main" val="3132103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Interagency Agreements</a:t>
            </a:r>
          </a:p>
        </p:txBody>
      </p:sp>
      <p:sp>
        <p:nvSpPr>
          <p:cNvPr id="3" name="Content Placeholder 2"/>
          <p:cNvSpPr>
            <a:spLocks noGrp="1"/>
          </p:cNvSpPr>
          <p:nvPr>
            <p:ph idx="1"/>
          </p:nvPr>
        </p:nvSpPr>
        <p:spPr>
          <a:xfrm>
            <a:off x="680321" y="2290010"/>
            <a:ext cx="8229600" cy="4114800"/>
          </a:xfrm>
        </p:spPr>
        <p:txBody>
          <a:bodyPr/>
          <a:lstStyle/>
          <a:p>
            <a:r>
              <a:rPr lang="en-US" dirty="0"/>
              <a:t>Contingency contracts</a:t>
            </a:r>
          </a:p>
          <a:p>
            <a:r>
              <a:rPr lang="en-US" dirty="0"/>
              <a:t>MOUs</a:t>
            </a:r>
          </a:p>
        </p:txBody>
      </p:sp>
      <p:sp>
        <p:nvSpPr>
          <p:cNvPr id="4" name="Slide Number Placeholder 3"/>
          <p:cNvSpPr>
            <a:spLocks noGrp="1"/>
          </p:cNvSpPr>
          <p:nvPr>
            <p:ph type="sldNum" sz="quarter" idx="4"/>
          </p:nvPr>
        </p:nvSpPr>
        <p:spPr/>
        <p:txBody>
          <a:bodyPr/>
          <a:lstStyle/>
          <a:p>
            <a:pPr>
              <a:defRPr/>
            </a:pPr>
            <a:endParaRPr lang="en-US" dirty="0"/>
          </a:p>
        </p:txBody>
      </p:sp>
    </p:spTree>
    <p:extLst>
      <p:ext uri="{BB962C8B-B14F-4D97-AF65-F5344CB8AC3E}">
        <p14:creationId xmlns:p14="http://schemas.microsoft.com/office/powerpoint/2010/main" val="1318946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D333345-06FE-431A-A170-B442B71B6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F3CF734-AF09-4284-A3AF-E1B79C0AA7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5" name="Rectangle 14">
            <a:extLst>
              <a:ext uri="{FF2B5EF4-FFF2-40B4-BE49-F238E27FC236}">
                <a16:creationId xmlns:a16="http://schemas.microsoft.com/office/drawing/2014/main" id="{051DDCB9-F755-45C2-A2DF-09112F5CC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CE5D6A2-8420-4DDB-B2B9-F907655B9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7087552" cy="1080938"/>
          </a:xfrm>
        </p:spPr>
        <p:txBody>
          <a:bodyPr>
            <a:normAutofit/>
          </a:bodyPr>
          <a:lstStyle/>
          <a:p>
            <a:r>
              <a:rPr lang="en-US" dirty="0"/>
              <a:t>Transportation MOUs</a:t>
            </a:r>
            <a:endParaRPr lang="en-US"/>
          </a:p>
        </p:txBody>
      </p:sp>
      <p:pic>
        <p:nvPicPr>
          <p:cNvPr id="19" name="Picture 18">
            <a:extLst>
              <a:ext uri="{FF2B5EF4-FFF2-40B4-BE49-F238E27FC236}">
                <a16:creationId xmlns:a16="http://schemas.microsoft.com/office/drawing/2014/main" id="{495C9795-5873-43E5-A16C-324C15CF13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p:cNvSpPr>
            <a:spLocks noGrp="1"/>
          </p:cNvSpPr>
          <p:nvPr>
            <p:ph idx="1"/>
          </p:nvPr>
        </p:nvSpPr>
        <p:spPr>
          <a:xfrm>
            <a:off x="680321" y="2336873"/>
            <a:ext cx="6423211" cy="3599316"/>
          </a:xfrm>
        </p:spPr>
        <p:txBody>
          <a:bodyPr>
            <a:normAutofit/>
          </a:bodyPr>
          <a:lstStyle/>
          <a:p>
            <a:pPr marL="0" indent="0">
              <a:buNone/>
            </a:pPr>
            <a:r>
              <a:rPr lang="en-US" sz="2000"/>
              <a:t>Public entities include:</a:t>
            </a:r>
          </a:p>
          <a:p>
            <a:r>
              <a:rPr lang="en-US" sz="2000"/>
              <a:t>ADA-mandated paratransit</a:t>
            </a:r>
          </a:p>
          <a:p>
            <a:r>
              <a:rPr lang="en-US" sz="2000"/>
              <a:t>Dial-a-ride</a:t>
            </a:r>
          </a:p>
          <a:p>
            <a:r>
              <a:rPr lang="en-US" sz="2000"/>
              <a:t>Fixed-route buses</a:t>
            </a:r>
          </a:p>
          <a:p>
            <a:r>
              <a:rPr lang="en-US" sz="2000"/>
              <a:t>Community partner vehicles</a:t>
            </a:r>
          </a:p>
          <a:p>
            <a:r>
              <a:rPr lang="en-US" sz="2000"/>
              <a:t>Shuttles (car rentals, transit hubs)</a:t>
            </a:r>
          </a:p>
          <a:p>
            <a:r>
              <a:rPr lang="en-US" sz="2000"/>
              <a:t>Rental car/buses</a:t>
            </a:r>
          </a:p>
          <a:p>
            <a:r>
              <a:rPr lang="en-US" sz="2000"/>
              <a:t>Taxis</a:t>
            </a:r>
          </a:p>
        </p:txBody>
      </p:sp>
      <p:pic>
        <p:nvPicPr>
          <p:cNvPr id="8" name="Graphic 7" descr="Car">
            <a:extLst>
              <a:ext uri="{FF2B5EF4-FFF2-40B4-BE49-F238E27FC236}">
                <a16:creationId xmlns:a16="http://schemas.microsoft.com/office/drawing/2014/main" id="{0F2EB0DC-C925-4D4B-A046-A1D3504E4A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87091" y="1749761"/>
            <a:ext cx="3358478" cy="3358478"/>
          </a:xfrm>
          <a:prstGeom prst="rect">
            <a:avLst/>
          </a:prstGeom>
          <a:ln>
            <a:noFill/>
          </a:ln>
          <a:effectLst>
            <a:outerShdw blurRad="76200" dist="63500" dir="5040000" algn="tl" rotWithShape="0">
              <a:srgbClr val="000000">
                <a:alpha val="41000"/>
              </a:srgbClr>
            </a:outerShdw>
          </a:effectLst>
        </p:spPr>
      </p:pic>
      <p:sp>
        <p:nvSpPr>
          <p:cNvPr id="4" name="Slide Number Placeholder 3"/>
          <p:cNvSpPr>
            <a:spLocks noGrp="1"/>
          </p:cNvSpPr>
          <p:nvPr>
            <p:ph type="sldNum" sz="quarter" idx="4"/>
          </p:nvPr>
        </p:nvSpPr>
        <p:spPr/>
        <p:txBody>
          <a:bodyPr/>
          <a:lstStyle/>
          <a:p>
            <a:pPr>
              <a:defRPr/>
            </a:pPr>
            <a:endParaRPr lang="en-US" dirty="0"/>
          </a:p>
        </p:txBody>
      </p:sp>
    </p:spTree>
    <p:extLst>
      <p:ext uri="{BB962C8B-B14F-4D97-AF65-F5344CB8AC3E}">
        <p14:creationId xmlns:p14="http://schemas.microsoft.com/office/powerpoint/2010/main" val="2381248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MOUs</a:t>
            </a:r>
          </a:p>
        </p:txBody>
      </p:sp>
      <p:sp>
        <p:nvSpPr>
          <p:cNvPr id="3" name="Content Placeholder 2"/>
          <p:cNvSpPr>
            <a:spLocks noGrp="1"/>
          </p:cNvSpPr>
          <p:nvPr>
            <p:ph idx="1"/>
          </p:nvPr>
        </p:nvSpPr>
        <p:spPr/>
        <p:txBody>
          <a:bodyPr/>
          <a:lstStyle/>
          <a:p>
            <a:r>
              <a:rPr lang="en-US" dirty="0"/>
              <a:t>Roles/responsibilities</a:t>
            </a:r>
          </a:p>
          <a:p>
            <a:r>
              <a:rPr lang="en-US" dirty="0"/>
              <a:t>Activation</a:t>
            </a:r>
          </a:p>
          <a:p>
            <a:r>
              <a:rPr lang="en-US" dirty="0"/>
              <a:t>Asset control</a:t>
            </a:r>
          </a:p>
          <a:p>
            <a:r>
              <a:rPr lang="en-US" dirty="0"/>
              <a:t>Task orders</a:t>
            </a:r>
          </a:p>
          <a:p>
            <a:r>
              <a:rPr lang="en-US" dirty="0"/>
              <a:t>Liability</a:t>
            </a:r>
          </a:p>
          <a:p>
            <a:r>
              <a:rPr lang="en-US" dirty="0"/>
              <a:t>Cost recovery</a:t>
            </a:r>
          </a:p>
        </p:txBody>
      </p:sp>
      <p:sp>
        <p:nvSpPr>
          <p:cNvPr id="4" name="Slide Number Placeholder 3"/>
          <p:cNvSpPr>
            <a:spLocks noGrp="1"/>
          </p:cNvSpPr>
          <p:nvPr>
            <p:ph type="sldNum" sz="quarter" idx="4"/>
          </p:nvPr>
        </p:nvSpPr>
        <p:spPr/>
        <p:txBody>
          <a:bodyPr/>
          <a:lstStyle/>
          <a:p>
            <a:pPr>
              <a:defRPr/>
            </a:pPr>
            <a:endParaRPr lang="en-US" dirty="0"/>
          </a:p>
        </p:txBody>
      </p:sp>
    </p:spTree>
    <p:extLst>
      <p:ext uri="{BB962C8B-B14F-4D97-AF65-F5344CB8AC3E}">
        <p14:creationId xmlns:p14="http://schemas.microsoft.com/office/powerpoint/2010/main" val="1192909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674" y="978568"/>
            <a:ext cx="8229600" cy="838200"/>
          </a:xfrm>
        </p:spPr>
        <p:txBody>
          <a:bodyPr/>
          <a:lstStyle/>
          <a:p>
            <a:r>
              <a:rPr lang="en-US" dirty="0"/>
              <a:t>Updating Emergency Plans</a:t>
            </a:r>
            <a:endParaRPr lang="en-US" sz="2800" dirty="0"/>
          </a:p>
        </p:txBody>
      </p:sp>
      <p:sp>
        <p:nvSpPr>
          <p:cNvPr id="3" name="Content Placeholder 2"/>
          <p:cNvSpPr>
            <a:spLocks noGrp="1"/>
          </p:cNvSpPr>
          <p:nvPr>
            <p:ph idx="1"/>
          </p:nvPr>
        </p:nvSpPr>
        <p:spPr>
          <a:xfrm>
            <a:off x="1596190" y="2800936"/>
            <a:ext cx="8229600" cy="4265612"/>
          </a:xfrm>
        </p:spPr>
        <p:txBody>
          <a:bodyPr/>
          <a:lstStyle/>
          <a:p>
            <a:r>
              <a:rPr lang="en-US" dirty="0"/>
              <a:t>What evacuation plans currently exist?</a:t>
            </a:r>
          </a:p>
          <a:p>
            <a:r>
              <a:rPr lang="en-US" dirty="0"/>
              <a:t>Are multiple entities dependent on the same evacuation resources?</a:t>
            </a:r>
          </a:p>
          <a:p>
            <a:r>
              <a:rPr lang="en-US" dirty="0"/>
              <a:t>Do your response plans account for movement of individuals from schools, neighborhoods, medical facilities, and nursing facilities?</a:t>
            </a:r>
          </a:p>
        </p:txBody>
      </p:sp>
      <p:sp>
        <p:nvSpPr>
          <p:cNvPr id="4" name="Slide Number Placeholder 3"/>
          <p:cNvSpPr>
            <a:spLocks noGrp="1"/>
          </p:cNvSpPr>
          <p:nvPr>
            <p:ph type="sldNum" sz="quarter" idx="4"/>
          </p:nvPr>
        </p:nvSpPr>
        <p:spPr/>
        <p:txBody>
          <a:bodyPr/>
          <a:lstStyle/>
          <a:p>
            <a:pPr>
              <a:defRPr/>
            </a:pPr>
            <a:endParaRPr lang="en-US" dirty="0"/>
          </a:p>
        </p:txBody>
      </p:sp>
    </p:spTree>
    <p:extLst>
      <p:ext uri="{BB962C8B-B14F-4D97-AF65-F5344CB8AC3E}">
        <p14:creationId xmlns:p14="http://schemas.microsoft.com/office/powerpoint/2010/main" val="3541482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Plan Review</a:t>
            </a:r>
            <a:endParaRPr lang="en-US" sz="2800" dirty="0"/>
          </a:p>
        </p:txBody>
      </p:sp>
      <p:sp>
        <p:nvSpPr>
          <p:cNvPr id="3" name="Content Placeholder 2"/>
          <p:cNvSpPr>
            <a:spLocks noGrp="1"/>
          </p:cNvSpPr>
          <p:nvPr>
            <p:ph idx="1"/>
          </p:nvPr>
        </p:nvSpPr>
        <p:spPr>
          <a:xfrm>
            <a:off x="537410" y="2464051"/>
            <a:ext cx="8305800" cy="4646612"/>
          </a:xfrm>
        </p:spPr>
        <p:txBody>
          <a:bodyPr/>
          <a:lstStyle/>
          <a:p>
            <a:r>
              <a:rPr lang="en-US" dirty="0"/>
              <a:t>Are disability and aging transportation providers incorporated into evacuation plans?</a:t>
            </a:r>
          </a:p>
          <a:p>
            <a:r>
              <a:rPr lang="en-US" dirty="0"/>
              <a:t>Have residential care facilities been identified and mapped?</a:t>
            </a:r>
          </a:p>
          <a:p>
            <a:r>
              <a:rPr lang="en-US" dirty="0"/>
              <a:t>Do residential care facilities have evacuation plans?</a:t>
            </a:r>
          </a:p>
          <a:p>
            <a:r>
              <a:rPr lang="en-US" dirty="0"/>
              <a:t>Are transportation service providers incorporated into evacuation plans including aging and disability transportation providers?</a:t>
            </a:r>
          </a:p>
        </p:txBody>
      </p:sp>
      <p:sp>
        <p:nvSpPr>
          <p:cNvPr id="4" name="Slide Number Placeholder 3"/>
          <p:cNvSpPr>
            <a:spLocks noGrp="1"/>
          </p:cNvSpPr>
          <p:nvPr>
            <p:ph type="sldNum" sz="quarter" idx="4"/>
          </p:nvPr>
        </p:nvSpPr>
        <p:spPr/>
        <p:txBody>
          <a:bodyPr/>
          <a:lstStyle/>
          <a:p>
            <a:pPr>
              <a:defRPr/>
            </a:pPr>
            <a:endParaRPr lang="en-US" dirty="0"/>
          </a:p>
        </p:txBody>
      </p:sp>
    </p:spTree>
    <p:extLst>
      <p:ext uri="{BB962C8B-B14F-4D97-AF65-F5344CB8AC3E}">
        <p14:creationId xmlns:p14="http://schemas.microsoft.com/office/powerpoint/2010/main" val="4234200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46F06-D17C-47D7-94A2-2675F57523BD}"/>
              </a:ext>
            </a:extLst>
          </p:cNvPr>
          <p:cNvSpPr>
            <a:spLocks noGrp="1"/>
          </p:cNvSpPr>
          <p:nvPr>
            <p:ph type="title"/>
          </p:nvPr>
        </p:nvSpPr>
        <p:spPr>
          <a:xfrm>
            <a:off x="680321" y="753228"/>
            <a:ext cx="9613861" cy="1080938"/>
          </a:xfrm>
        </p:spPr>
        <p:txBody>
          <a:bodyPr/>
          <a:lstStyle/>
          <a:p>
            <a:r>
              <a:rPr lang="en-US"/>
              <a:t>Goals</a:t>
            </a:r>
            <a:endParaRPr lang="en-US" dirty="0"/>
          </a:p>
        </p:txBody>
      </p:sp>
      <p:sp>
        <p:nvSpPr>
          <p:cNvPr id="3" name="Content Placeholder 2">
            <a:extLst>
              <a:ext uri="{FF2B5EF4-FFF2-40B4-BE49-F238E27FC236}">
                <a16:creationId xmlns:a16="http://schemas.microsoft.com/office/drawing/2014/main" id="{20440ADB-5C41-4331-B0B7-459CA1A4ED48}"/>
              </a:ext>
            </a:extLst>
          </p:cNvPr>
          <p:cNvSpPr>
            <a:spLocks noGrp="1"/>
          </p:cNvSpPr>
          <p:nvPr>
            <p:ph idx="1"/>
          </p:nvPr>
        </p:nvSpPr>
        <p:spPr>
          <a:xfrm>
            <a:off x="680321" y="2336873"/>
            <a:ext cx="9613861" cy="4144138"/>
          </a:xfrm>
        </p:spPr>
        <p:txBody>
          <a:bodyPr>
            <a:normAutofit/>
          </a:bodyPr>
          <a:lstStyle/>
          <a:p>
            <a:pPr>
              <a:buNone/>
            </a:pPr>
            <a:r>
              <a:rPr lang="en-US" dirty="0"/>
              <a:t>Today we will focus on:</a:t>
            </a:r>
          </a:p>
          <a:p>
            <a:r>
              <a:rPr lang="en-US" dirty="0"/>
              <a:t>Operational considerations</a:t>
            </a:r>
          </a:p>
          <a:p>
            <a:r>
              <a:rPr lang="en-US" dirty="0"/>
              <a:t>Communications </a:t>
            </a:r>
          </a:p>
          <a:p>
            <a:r>
              <a:rPr lang="en-US" dirty="0"/>
              <a:t>Evacuation</a:t>
            </a:r>
          </a:p>
          <a:p>
            <a:r>
              <a:rPr lang="en-US" dirty="0"/>
              <a:t>Essential concerns</a:t>
            </a:r>
          </a:p>
          <a:p>
            <a:r>
              <a:rPr lang="en-US" dirty="0"/>
              <a:t>Rural and remote resources</a:t>
            </a:r>
          </a:p>
          <a:p>
            <a:r>
              <a:rPr lang="en-US" dirty="0"/>
              <a:t>Community care facilities and organizations</a:t>
            </a:r>
          </a:p>
          <a:p>
            <a:r>
              <a:rPr lang="en-US" dirty="0"/>
              <a:t>Potential transportation resources</a:t>
            </a:r>
          </a:p>
          <a:p>
            <a:r>
              <a:rPr lang="en-US" dirty="0"/>
              <a:t>Updating plans</a:t>
            </a:r>
          </a:p>
          <a:p>
            <a:endParaRPr lang="en-US" dirty="0"/>
          </a:p>
        </p:txBody>
      </p:sp>
    </p:spTree>
    <p:extLst>
      <p:ext uri="{BB962C8B-B14F-4D97-AF65-F5344CB8AC3E}">
        <p14:creationId xmlns:p14="http://schemas.microsoft.com/office/powerpoint/2010/main" val="30463933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9613861" cy="1080938"/>
          </a:xfrm>
        </p:spPr>
        <p:txBody>
          <a:bodyPr>
            <a:normAutofit/>
          </a:bodyPr>
          <a:lstStyle/>
          <a:p>
            <a:r>
              <a:rPr lang="en-US"/>
              <a:t>Emergency Plans (Continued)</a:t>
            </a:r>
          </a:p>
        </p:txBody>
      </p:sp>
      <p:graphicFrame>
        <p:nvGraphicFramePr>
          <p:cNvPr id="6" name="Content Placeholder 2">
            <a:extLst>
              <a:ext uri="{FF2B5EF4-FFF2-40B4-BE49-F238E27FC236}">
                <a16:creationId xmlns:a16="http://schemas.microsoft.com/office/drawing/2014/main" id="{B88CA531-6387-493E-90A4-5A9F9B78BBCF}"/>
              </a:ext>
            </a:extLst>
          </p:cNvPr>
          <p:cNvGraphicFramePr>
            <a:graphicFrameLocks noGrp="1"/>
          </p:cNvGraphicFramePr>
          <p:nvPr>
            <p:ph idx="1"/>
            <p:extLst>
              <p:ext uri="{D42A27DB-BD31-4B8C-83A1-F6EECF244321}">
                <p14:modId xmlns:p14="http://schemas.microsoft.com/office/powerpoint/2010/main" val="3072009158"/>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pPr>
              <a:defRPr/>
            </a:pPr>
            <a:endParaRPr lang="en-US" dirty="0"/>
          </a:p>
        </p:txBody>
      </p:sp>
    </p:spTree>
    <p:extLst>
      <p:ext uri="{BB962C8B-B14F-4D97-AF65-F5344CB8AC3E}">
        <p14:creationId xmlns:p14="http://schemas.microsoft.com/office/powerpoint/2010/main" val="3679284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Emergency Plans (Continued)</a:t>
            </a:r>
          </a:p>
        </p:txBody>
      </p:sp>
      <p:sp>
        <p:nvSpPr>
          <p:cNvPr id="3" name="Content Placeholder 2"/>
          <p:cNvSpPr>
            <a:spLocks noGrp="1"/>
          </p:cNvSpPr>
          <p:nvPr>
            <p:ph idx="1"/>
          </p:nvPr>
        </p:nvSpPr>
        <p:spPr>
          <a:xfrm>
            <a:off x="537410" y="2480094"/>
            <a:ext cx="8305800" cy="4646612"/>
          </a:xfrm>
        </p:spPr>
        <p:txBody>
          <a:bodyPr/>
          <a:lstStyle/>
          <a:p>
            <a:r>
              <a:rPr lang="en-US" dirty="0"/>
              <a:t>During non-operational hours, how quickly can transportation providers respond?</a:t>
            </a:r>
          </a:p>
          <a:p>
            <a:r>
              <a:rPr lang="en-US" dirty="0"/>
              <a:t>Do first responders know the disability and aging transit providers?</a:t>
            </a:r>
          </a:p>
          <a:p>
            <a:r>
              <a:rPr lang="en-US" dirty="0"/>
              <a:t>Are wheelchair accessible vehicles and trained drivers immediately available during evacuations?</a:t>
            </a:r>
          </a:p>
          <a:p>
            <a:r>
              <a:rPr lang="en-US" dirty="0"/>
              <a:t>Do drills and exercises involve first responders, disability providers, and people with disabilities?</a:t>
            </a:r>
          </a:p>
        </p:txBody>
      </p:sp>
      <p:sp>
        <p:nvSpPr>
          <p:cNvPr id="4" name="Slide Number Placeholder 3"/>
          <p:cNvSpPr>
            <a:spLocks noGrp="1"/>
          </p:cNvSpPr>
          <p:nvPr>
            <p:ph type="sldNum" sz="quarter" idx="4"/>
          </p:nvPr>
        </p:nvSpPr>
        <p:spPr/>
        <p:txBody>
          <a:bodyPr/>
          <a:lstStyle/>
          <a:p>
            <a:pPr>
              <a:defRPr/>
            </a:pPr>
            <a:endParaRPr lang="en-US" dirty="0"/>
          </a:p>
        </p:txBody>
      </p:sp>
    </p:spTree>
    <p:extLst>
      <p:ext uri="{BB962C8B-B14F-4D97-AF65-F5344CB8AC3E}">
        <p14:creationId xmlns:p14="http://schemas.microsoft.com/office/powerpoint/2010/main" val="1540943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a:t>Summary</a:t>
            </a:r>
            <a:endParaRPr lang="en-US" dirty="0"/>
          </a:p>
        </p:txBody>
      </p:sp>
      <p:sp>
        <p:nvSpPr>
          <p:cNvPr id="7" name="Content Placeholder 6"/>
          <p:cNvSpPr>
            <a:spLocks noGrp="1"/>
          </p:cNvSpPr>
          <p:nvPr>
            <p:ph idx="1"/>
          </p:nvPr>
        </p:nvSpPr>
        <p:spPr/>
        <p:txBody>
          <a:bodyPr/>
          <a:lstStyle/>
          <a:p>
            <a:pPr lvl="0"/>
            <a:r>
              <a:rPr lang="en-US" dirty="0"/>
              <a:t>Communication access is the cornerstone of successful planning, response, and recovery. Information must be understood, utilized, and trusted by the community.</a:t>
            </a:r>
          </a:p>
          <a:p>
            <a:pPr lvl="0"/>
            <a:r>
              <a:rPr lang="en-US" dirty="0"/>
              <a:t>There are many operational considerations that must go into emergency planning for persons with disabilities and access and functional needs.</a:t>
            </a:r>
          </a:p>
        </p:txBody>
      </p:sp>
      <p:sp>
        <p:nvSpPr>
          <p:cNvPr id="4" name="Title 1"/>
          <p:cNvSpPr txBox="1">
            <a:spLocks/>
          </p:cNvSpPr>
          <p:nvPr/>
        </p:nvSpPr>
        <p:spPr>
          <a:xfrm>
            <a:off x="1981200" y="304801"/>
            <a:ext cx="8229600" cy="639763"/>
          </a:xfrm>
          <a:prstGeom prst="rect">
            <a:avLst/>
          </a:prstGeom>
        </p:spPr>
        <p:txBody>
          <a:bodyPr/>
          <a:lstStyle>
            <a:lvl1pPr algn="l" rtl="0" eaLnBrk="0" fontAlgn="base" hangingPunct="0">
              <a:spcBef>
                <a:spcPct val="0"/>
              </a:spcBef>
              <a:spcAft>
                <a:spcPct val="0"/>
              </a:spcAft>
              <a:defRPr sz="3800" b="1">
                <a:solidFill>
                  <a:srgbClr val="000066"/>
                </a:solidFill>
                <a:latin typeface="+mj-lt"/>
                <a:ea typeface="+mj-ea"/>
                <a:cs typeface="+mj-cs"/>
              </a:defRPr>
            </a:lvl1pPr>
            <a:lvl2pPr algn="l" rtl="0" eaLnBrk="0" fontAlgn="base" hangingPunct="0">
              <a:spcBef>
                <a:spcPct val="0"/>
              </a:spcBef>
              <a:spcAft>
                <a:spcPct val="0"/>
              </a:spcAft>
              <a:defRPr sz="3800" b="1">
                <a:solidFill>
                  <a:srgbClr val="000066"/>
                </a:solidFill>
                <a:latin typeface="Times New Roman" pitchFamily="18" charset="0"/>
                <a:cs typeface="Arial" charset="0"/>
              </a:defRPr>
            </a:lvl2pPr>
            <a:lvl3pPr algn="l" rtl="0" eaLnBrk="0" fontAlgn="base" hangingPunct="0">
              <a:spcBef>
                <a:spcPct val="0"/>
              </a:spcBef>
              <a:spcAft>
                <a:spcPct val="0"/>
              </a:spcAft>
              <a:defRPr sz="3800" b="1">
                <a:solidFill>
                  <a:srgbClr val="000066"/>
                </a:solidFill>
                <a:latin typeface="Times New Roman" pitchFamily="18" charset="0"/>
                <a:cs typeface="Arial" charset="0"/>
              </a:defRPr>
            </a:lvl3pPr>
            <a:lvl4pPr algn="l" rtl="0" eaLnBrk="0" fontAlgn="base" hangingPunct="0">
              <a:spcBef>
                <a:spcPct val="0"/>
              </a:spcBef>
              <a:spcAft>
                <a:spcPct val="0"/>
              </a:spcAft>
              <a:defRPr sz="3800" b="1">
                <a:solidFill>
                  <a:srgbClr val="000066"/>
                </a:solidFill>
                <a:latin typeface="Times New Roman" pitchFamily="18" charset="0"/>
                <a:cs typeface="Arial" charset="0"/>
              </a:defRPr>
            </a:lvl4pPr>
            <a:lvl5pPr algn="l" rtl="0" eaLnBrk="0" fontAlgn="base" hangingPunct="0">
              <a:spcBef>
                <a:spcPct val="0"/>
              </a:spcBef>
              <a:spcAft>
                <a:spcPct val="0"/>
              </a:spcAft>
              <a:defRPr sz="3800" b="1">
                <a:solidFill>
                  <a:srgbClr val="000066"/>
                </a:solidFill>
                <a:latin typeface="Times New Roman" pitchFamily="18" charset="0"/>
                <a:cs typeface="Arial" charset="0"/>
              </a:defRPr>
            </a:lvl5pPr>
            <a:lvl6pPr marL="457200" algn="l" rtl="0" eaLnBrk="0" fontAlgn="base" hangingPunct="0">
              <a:spcBef>
                <a:spcPct val="0"/>
              </a:spcBef>
              <a:spcAft>
                <a:spcPct val="0"/>
              </a:spcAft>
              <a:defRPr sz="3800" b="1">
                <a:solidFill>
                  <a:srgbClr val="000066"/>
                </a:solidFill>
                <a:latin typeface="Times New Roman" pitchFamily="18" charset="0"/>
                <a:cs typeface="Arial" charset="0"/>
              </a:defRPr>
            </a:lvl6pPr>
            <a:lvl7pPr marL="914400" algn="l" rtl="0" eaLnBrk="0" fontAlgn="base" hangingPunct="0">
              <a:spcBef>
                <a:spcPct val="0"/>
              </a:spcBef>
              <a:spcAft>
                <a:spcPct val="0"/>
              </a:spcAft>
              <a:defRPr sz="3800" b="1">
                <a:solidFill>
                  <a:srgbClr val="000066"/>
                </a:solidFill>
                <a:latin typeface="Times New Roman" pitchFamily="18" charset="0"/>
                <a:cs typeface="Arial" charset="0"/>
              </a:defRPr>
            </a:lvl7pPr>
            <a:lvl8pPr marL="1371600" algn="l" rtl="0" eaLnBrk="0" fontAlgn="base" hangingPunct="0">
              <a:spcBef>
                <a:spcPct val="0"/>
              </a:spcBef>
              <a:spcAft>
                <a:spcPct val="0"/>
              </a:spcAft>
              <a:defRPr sz="3800" b="1">
                <a:solidFill>
                  <a:srgbClr val="000066"/>
                </a:solidFill>
                <a:latin typeface="Times New Roman" pitchFamily="18" charset="0"/>
                <a:cs typeface="Arial" charset="0"/>
              </a:defRPr>
            </a:lvl8pPr>
            <a:lvl9pPr marL="1828800" algn="l" rtl="0" eaLnBrk="0" fontAlgn="base" hangingPunct="0">
              <a:spcBef>
                <a:spcPct val="0"/>
              </a:spcBef>
              <a:spcAft>
                <a:spcPct val="0"/>
              </a:spcAft>
              <a:defRPr sz="3800" b="1">
                <a:solidFill>
                  <a:srgbClr val="000066"/>
                </a:solidFill>
                <a:latin typeface="Times New Roman" pitchFamily="18" charset="0"/>
                <a:cs typeface="Arial" charset="0"/>
              </a:defRPr>
            </a:lvl9pPr>
          </a:lstStyle>
          <a:p>
            <a:endParaRPr lang="en-US" sz="2800" dirty="0"/>
          </a:p>
        </p:txBody>
      </p:sp>
    </p:spTree>
    <p:extLst>
      <p:ext uri="{BB962C8B-B14F-4D97-AF65-F5344CB8AC3E}">
        <p14:creationId xmlns:p14="http://schemas.microsoft.com/office/powerpoint/2010/main" val="4054457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r>
              <a:rPr lang="en-US" sz="2800" dirty="0"/>
              <a:t>(Continued)</a:t>
            </a:r>
          </a:p>
        </p:txBody>
      </p:sp>
      <p:sp>
        <p:nvSpPr>
          <p:cNvPr id="3" name="Content Placeholder 2"/>
          <p:cNvSpPr>
            <a:spLocks noGrp="1"/>
          </p:cNvSpPr>
          <p:nvPr>
            <p:ph idx="1"/>
          </p:nvPr>
        </p:nvSpPr>
        <p:spPr>
          <a:xfrm>
            <a:off x="425116" y="2560304"/>
            <a:ext cx="8305800" cy="4646612"/>
          </a:xfrm>
        </p:spPr>
        <p:txBody>
          <a:bodyPr/>
          <a:lstStyle/>
          <a:p>
            <a:pPr lvl="0"/>
            <a:r>
              <a:rPr lang="en-US" dirty="0"/>
              <a:t>Rural jurisdictions and agencies are confronted with unique challenges in addressing emergency preparedness.</a:t>
            </a:r>
          </a:p>
          <a:p>
            <a:r>
              <a:rPr lang="en-US" dirty="0"/>
              <a:t>The identification of available transportation resources and coordination of those limited resources is paramount to an evacuation’s success.</a:t>
            </a:r>
          </a:p>
          <a:p>
            <a:r>
              <a:rPr lang="en-US" dirty="0"/>
              <a:t>Evacuation plans must be reviewed to ensure the availability of sufficient and timely accessible transportation.</a:t>
            </a:r>
          </a:p>
          <a:p>
            <a:pPr lvl="0"/>
            <a:endParaRPr lang="en-US" dirty="0"/>
          </a:p>
          <a:p>
            <a:pPr lvl="0"/>
            <a:endParaRPr lang="en-US" dirty="0"/>
          </a:p>
        </p:txBody>
      </p:sp>
      <p:sp>
        <p:nvSpPr>
          <p:cNvPr id="4" name="Slide Number Placeholder 3"/>
          <p:cNvSpPr>
            <a:spLocks noGrp="1"/>
          </p:cNvSpPr>
          <p:nvPr>
            <p:ph type="sldNum" sz="quarter" idx="4"/>
          </p:nvPr>
        </p:nvSpPr>
        <p:spPr/>
        <p:txBody>
          <a:bodyPr/>
          <a:lstStyle/>
          <a:p>
            <a:pPr>
              <a:defRPr/>
            </a:pPr>
            <a:endParaRPr lang="en-US" dirty="0"/>
          </a:p>
        </p:txBody>
      </p:sp>
    </p:spTree>
    <p:extLst>
      <p:ext uri="{BB962C8B-B14F-4D97-AF65-F5344CB8AC3E}">
        <p14:creationId xmlns:p14="http://schemas.microsoft.com/office/powerpoint/2010/main" val="411717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C8C66-17CB-486B-9B45-58E0CD966442}"/>
              </a:ext>
            </a:extLst>
          </p:cNvPr>
          <p:cNvSpPr>
            <a:spLocks noGrp="1"/>
          </p:cNvSpPr>
          <p:nvPr>
            <p:ph type="title"/>
          </p:nvPr>
        </p:nvSpPr>
        <p:spPr/>
        <p:txBody>
          <a:bodyPr/>
          <a:lstStyle/>
          <a:p>
            <a:r>
              <a:rPr lang="en-US" dirty="0"/>
              <a:t>What is Communication Access?</a:t>
            </a:r>
          </a:p>
        </p:txBody>
      </p:sp>
      <p:sp>
        <p:nvSpPr>
          <p:cNvPr id="3" name="Content Placeholder 2">
            <a:extLst>
              <a:ext uri="{FF2B5EF4-FFF2-40B4-BE49-F238E27FC236}">
                <a16:creationId xmlns:a16="http://schemas.microsoft.com/office/drawing/2014/main" id="{0DDD561E-E47C-4B2B-8884-A0F2C5350144}"/>
              </a:ext>
            </a:extLst>
          </p:cNvPr>
          <p:cNvSpPr>
            <a:spLocks noGrp="1"/>
          </p:cNvSpPr>
          <p:nvPr>
            <p:ph idx="1"/>
          </p:nvPr>
        </p:nvSpPr>
        <p:spPr/>
        <p:txBody>
          <a:bodyPr/>
          <a:lstStyle/>
          <a:p>
            <a:pPr marL="0" indent="0">
              <a:buNone/>
            </a:pPr>
            <a:r>
              <a:rPr lang="en-US" dirty="0"/>
              <a:t>Communication access means providing information in ways that can be:</a:t>
            </a:r>
          </a:p>
          <a:p>
            <a:r>
              <a:rPr lang="en-US" dirty="0"/>
              <a:t>Understood</a:t>
            </a:r>
          </a:p>
          <a:p>
            <a:r>
              <a:rPr lang="en-US" dirty="0"/>
              <a:t>Utilized</a:t>
            </a:r>
          </a:p>
          <a:p>
            <a:r>
              <a:rPr lang="en-US" dirty="0"/>
              <a:t>Trusted</a:t>
            </a:r>
          </a:p>
          <a:p>
            <a:endParaRPr lang="en-US" dirty="0"/>
          </a:p>
        </p:txBody>
      </p:sp>
    </p:spTree>
    <p:extLst>
      <p:ext uri="{BB962C8B-B14F-4D97-AF65-F5344CB8AC3E}">
        <p14:creationId xmlns:p14="http://schemas.microsoft.com/office/powerpoint/2010/main" val="2763757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F80DE4C-0C31-4F4F-BA78-30C6E52FD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799E698-FF9B-4101-95EF-59189E5D01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0663CEEF-E862-497E-8B58-D5FC7B598A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62DE490-9B76-4FCB-B722-75055E30A0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8" name="Rectangle 17">
            <a:extLst>
              <a:ext uri="{FF2B5EF4-FFF2-40B4-BE49-F238E27FC236}">
                <a16:creationId xmlns:a16="http://schemas.microsoft.com/office/drawing/2014/main" id="{F238B29C-0945-4ED7-825C-2662C6957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7D4B5E1-9EF6-4FA2-8A2E-425CF827ED21}"/>
              </a:ext>
            </a:extLst>
          </p:cNvPr>
          <p:cNvSpPr>
            <a:spLocks noGrp="1"/>
          </p:cNvSpPr>
          <p:nvPr>
            <p:ph type="title"/>
          </p:nvPr>
        </p:nvSpPr>
        <p:spPr>
          <a:xfrm>
            <a:off x="680321" y="2063262"/>
            <a:ext cx="3739279" cy="2661052"/>
          </a:xfrm>
        </p:spPr>
        <p:txBody>
          <a:bodyPr>
            <a:normAutofit/>
          </a:bodyPr>
          <a:lstStyle/>
          <a:p>
            <a:pPr algn="r"/>
            <a:r>
              <a:rPr lang="en-US" sz="3700"/>
              <a:t>Who needs communication access?</a:t>
            </a:r>
          </a:p>
        </p:txBody>
      </p:sp>
      <p:graphicFrame>
        <p:nvGraphicFramePr>
          <p:cNvPr id="5" name="Content Placeholder 2">
            <a:extLst>
              <a:ext uri="{FF2B5EF4-FFF2-40B4-BE49-F238E27FC236}">
                <a16:creationId xmlns:a16="http://schemas.microsoft.com/office/drawing/2014/main" id="{1A55017D-777A-4669-AA3A-2B8DE18ECAFA}"/>
              </a:ext>
            </a:extLst>
          </p:cNvPr>
          <p:cNvGraphicFramePr>
            <a:graphicFrameLocks noGrp="1"/>
          </p:cNvGraphicFramePr>
          <p:nvPr>
            <p:ph idx="1"/>
            <p:extLst>
              <p:ext uri="{D42A27DB-BD31-4B8C-83A1-F6EECF244321}">
                <p14:modId xmlns:p14="http://schemas.microsoft.com/office/powerpoint/2010/main" val="3146877335"/>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0322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B4E6-D4C5-4875-81E5-126F3F31B627}"/>
              </a:ext>
            </a:extLst>
          </p:cNvPr>
          <p:cNvSpPr>
            <a:spLocks noGrp="1"/>
          </p:cNvSpPr>
          <p:nvPr>
            <p:ph type="title"/>
          </p:nvPr>
        </p:nvSpPr>
        <p:spPr/>
        <p:txBody>
          <a:bodyPr/>
          <a:lstStyle/>
          <a:p>
            <a:r>
              <a:rPr lang="en-US" dirty="0"/>
              <a:t>Communication types:</a:t>
            </a:r>
          </a:p>
        </p:txBody>
      </p:sp>
      <p:sp>
        <p:nvSpPr>
          <p:cNvPr id="3" name="Content Placeholder 2">
            <a:extLst>
              <a:ext uri="{FF2B5EF4-FFF2-40B4-BE49-F238E27FC236}">
                <a16:creationId xmlns:a16="http://schemas.microsoft.com/office/drawing/2014/main" id="{C2EF9DCA-DBD3-40A4-8E6B-666CCAE3E3EC}"/>
              </a:ext>
            </a:extLst>
          </p:cNvPr>
          <p:cNvSpPr>
            <a:spLocks noGrp="1"/>
          </p:cNvSpPr>
          <p:nvPr>
            <p:ph idx="1"/>
          </p:nvPr>
        </p:nvSpPr>
        <p:spPr/>
        <p:txBody>
          <a:bodyPr/>
          <a:lstStyle/>
          <a:p>
            <a:pPr marL="0" indent="0">
              <a:buNone/>
            </a:pPr>
            <a:r>
              <a:rPr lang="en-US" dirty="0"/>
              <a:t>Communication access applies to:</a:t>
            </a:r>
          </a:p>
          <a:p>
            <a:r>
              <a:rPr lang="en-US" dirty="0"/>
              <a:t>Disaster and local assistance centers</a:t>
            </a:r>
          </a:p>
          <a:p>
            <a:r>
              <a:rPr lang="en-US" dirty="0"/>
              <a:t>Alerts, warnings, and notifications</a:t>
            </a:r>
          </a:p>
          <a:p>
            <a:r>
              <a:rPr lang="en-US" dirty="0"/>
              <a:t>Preparedness materials</a:t>
            </a:r>
          </a:p>
          <a:p>
            <a:r>
              <a:rPr lang="en-US" dirty="0"/>
              <a:t>Call centers</a:t>
            </a:r>
          </a:p>
          <a:p>
            <a:r>
              <a:rPr lang="en-US" dirty="0"/>
              <a:t>Press conferences</a:t>
            </a:r>
          </a:p>
          <a:p>
            <a:endParaRPr lang="en-US" dirty="0"/>
          </a:p>
        </p:txBody>
      </p:sp>
    </p:spTree>
    <p:extLst>
      <p:ext uri="{BB962C8B-B14F-4D97-AF65-F5344CB8AC3E}">
        <p14:creationId xmlns:p14="http://schemas.microsoft.com/office/powerpoint/2010/main" val="2492791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FDE60-62D2-42D3-BC19-E58B93B961B7}"/>
              </a:ext>
            </a:extLst>
          </p:cNvPr>
          <p:cNvSpPr>
            <a:spLocks noGrp="1"/>
          </p:cNvSpPr>
          <p:nvPr>
            <p:ph type="title"/>
          </p:nvPr>
        </p:nvSpPr>
        <p:spPr/>
        <p:txBody>
          <a:bodyPr/>
          <a:lstStyle/>
          <a:p>
            <a:r>
              <a:rPr lang="en-US" dirty="0"/>
              <a:t>Communication types cont’d</a:t>
            </a:r>
          </a:p>
        </p:txBody>
      </p:sp>
      <p:sp>
        <p:nvSpPr>
          <p:cNvPr id="3" name="Content Placeholder 2">
            <a:extLst>
              <a:ext uri="{FF2B5EF4-FFF2-40B4-BE49-F238E27FC236}">
                <a16:creationId xmlns:a16="http://schemas.microsoft.com/office/drawing/2014/main" id="{07411009-53AB-4C4F-BF4F-68606374C494}"/>
              </a:ext>
            </a:extLst>
          </p:cNvPr>
          <p:cNvSpPr>
            <a:spLocks noGrp="1"/>
          </p:cNvSpPr>
          <p:nvPr>
            <p:ph idx="1"/>
          </p:nvPr>
        </p:nvSpPr>
        <p:spPr/>
        <p:txBody>
          <a:bodyPr/>
          <a:lstStyle/>
          <a:p>
            <a:pPr marL="0" indent="0">
              <a:buNone/>
            </a:pPr>
            <a:r>
              <a:rPr lang="en-US" dirty="0"/>
              <a:t>Communication access also applies to:</a:t>
            </a:r>
          </a:p>
          <a:p>
            <a:r>
              <a:rPr lang="en-US" dirty="0"/>
              <a:t>Social media and websites</a:t>
            </a:r>
          </a:p>
          <a:p>
            <a:r>
              <a:rPr lang="en-US" dirty="0"/>
              <a:t>Shelters</a:t>
            </a:r>
          </a:p>
          <a:p>
            <a:r>
              <a:rPr lang="en-US" dirty="0"/>
              <a:t>Radio and television</a:t>
            </a:r>
          </a:p>
          <a:p>
            <a:r>
              <a:rPr lang="en-US" dirty="0"/>
              <a:t>Printed materials</a:t>
            </a:r>
          </a:p>
          <a:p>
            <a:r>
              <a:rPr lang="en-US" dirty="0"/>
              <a:t>News articles</a:t>
            </a:r>
          </a:p>
          <a:p>
            <a:endParaRPr lang="en-US" dirty="0"/>
          </a:p>
        </p:txBody>
      </p:sp>
    </p:spTree>
    <p:extLst>
      <p:ext uri="{BB962C8B-B14F-4D97-AF65-F5344CB8AC3E}">
        <p14:creationId xmlns:p14="http://schemas.microsoft.com/office/powerpoint/2010/main" val="611697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38000"/>
              </a:schemeClr>
            </a:gs>
            <a:gs pos="50000">
              <a:schemeClr val="bg2">
                <a:shade val="100000"/>
                <a:hueMod val="100000"/>
                <a:satMod val="110000"/>
                <a:lumMod val="130000"/>
              </a:schemeClr>
            </a:gs>
            <a:gs pos="100000">
              <a:schemeClr val="bg2">
                <a:shade val="78000"/>
                <a:hueMod val="106000"/>
                <a:satMod val="120000"/>
                <a:lumMod val="7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39E3D4-6962-40AB-8B73-E9DD5692F0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490E84B-32AB-4B93-B2A7-C660A2894F2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3" name="Rectangle 12">
            <a:extLst>
              <a:ext uri="{FF2B5EF4-FFF2-40B4-BE49-F238E27FC236}">
                <a16:creationId xmlns:a16="http://schemas.microsoft.com/office/drawing/2014/main" id="{AE7C53B3-E639-4BE7-9C53-AAF6DF686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CD7F1D5-2F5D-4F06-91C2-5616C9AD5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47C2439-A53C-4949-B918-CC8A69C70ECD}"/>
              </a:ext>
            </a:extLst>
          </p:cNvPr>
          <p:cNvSpPr>
            <a:spLocks noGrp="1"/>
          </p:cNvSpPr>
          <p:nvPr>
            <p:ph type="title"/>
          </p:nvPr>
        </p:nvSpPr>
        <p:spPr>
          <a:xfrm>
            <a:off x="680321" y="753228"/>
            <a:ext cx="4136123" cy="1080938"/>
          </a:xfrm>
        </p:spPr>
        <p:txBody>
          <a:bodyPr>
            <a:normAutofit/>
          </a:bodyPr>
          <a:lstStyle/>
          <a:p>
            <a:r>
              <a:rPr lang="en-US" sz="2400"/>
              <a:t>Communication redundancy</a:t>
            </a:r>
          </a:p>
        </p:txBody>
      </p:sp>
      <p:pic>
        <p:nvPicPr>
          <p:cNvPr id="17" name="Picture 16">
            <a:extLst>
              <a:ext uri="{FF2B5EF4-FFF2-40B4-BE49-F238E27FC236}">
                <a16:creationId xmlns:a16="http://schemas.microsoft.com/office/drawing/2014/main" id="{CA0F9C00-759D-439B-962A-EA32D607660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E80BE2FC-91C9-446A-A901-58B61FE092EF}"/>
              </a:ext>
            </a:extLst>
          </p:cNvPr>
          <p:cNvSpPr>
            <a:spLocks noGrp="1"/>
          </p:cNvSpPr>
          <p:nvPr>
            <p:ph idx="1"/>
          </p:nvPr>
        </p:nvSpPr>
        <p:spPr>
          <a:xfrm>
            <a:off x="680321" y="2336873"/>
            <a:ext cx="3656289" cy="3599316"/>
          </a:xfrm>
        </p:spPr>
        <p:txBody>
          <a:bodyPr>
            <a:normAutofit/>
          </a:bodyPr>
          <a:lstStyle/>
          <a:p>
            <a:r>
              <a:rPr lang="en-US" sz="1400"/>
              <a:t>Announce</a:t>
            </a:r>
          </a:p>
          <a:p>
            <a:r>
              <a:rPr lang="en-US" sz="1400"/>
              <a:t>Caption</a:t>
            </a:r>
          </a:p>
          <a:p>
            <a:r>
              <a:rPr lang="en-US" sz="1400"/>
              <a:t>Picture</a:t>
            </a:r>
          </a:p>
          <a:p>
            <a:r>
              <a:rPr lang="en-US" sz="1400"/>
              <a:t>Email</a:t>
            </a:r>
          </a:p>
          <a:p>
            <a:r>
              <a:rPr lang="en-US" sz="1400"/>
              <a:t>Relay</a:t>
            </a:r>
          </a:p>
          <a:p>
            <a:r>
              <a:rPr lang="en-US" sz="1400"/>
              <a:t>Text</a:t>
            </a:r>
          </a:p>
          <a:p>
            <a:r>
              <a:rPr lang="en-US" sz="1400"/>
              <a:t>Post</a:t>
            </a:r>
          </a:p>
          <a:p>
            <a:r>
              <a:rPr lang="en-US" sz="1400"/>
              <a:t>Interpret</a:t>
            </a:r>
          </a:p>
          <a:p>
            <a:r>
              <a:rPr lang="en-US" sz="1400"/>
              <a:t>Repeat</a:t>
            </a:r>
          </a:p>
        </p:txBody>
      </p:sp>
      <p:pic>
        <p:nvPicPr>
          <p:cNvPr id="4" name="Picture 3">
            <a:extLst>
              <a:ext uri="{FF2B5EF4-FFF2-40B4-BE49-F238E27FC236}">
                <a16:creationId xmlns:a16="http://schemas.microsoft.com/office/drawing/2014/main" id="{F125DB31-1236-48BE-80D9-722F5EAF84A5}"/>
              </a:ext>
            </a:extLst>
          </p:cNvPr>
          <p:cNvPicPr>
            <a:picLocks noChangeAspect="1"/>
          </p:cNvPicPr>
          <p:nvPr/>
        </p:nvPicPr>
        <p:blipFill>
          <a:blip r:embed="rId5"/>
          <a:stretch>
            <a:fillRect/>
          </a:stretch>
        </p:blipFill>
        <p:spPr>
          <a:xfrm>
            <a:off x="5276090" y="1665709"/>
            <a:ext cx="6269479" cy="352658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45064514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1551</TotalTime>
  <Words>4120</Words>
  <Application>Microsoft Office PowerPoint</Application>
  <PresentationFormat>Widescreen</PresentationFormat>
  <Paragraphs>447</Paragraphs>
  <Slides>43</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ＭＳ Ｐゴシック</vt:lpstr>
      <vt:lpstr>Arial</vt:lpstr>
      <vt:lpstr>Calibri</vt:lpstr>
      <vt:lpstr>Trebuchet MS</vt:lpstr>
      <vt:lpstr>Wingdings</vt:lpstr>
      <vt:lpstr>Berlin</vt:lpstr>
      <vt:lpstr>Access and Functional Needs – Part 2</vt:lpstr>
      <vt:lpstr>Welcome</vt:lpstr>
      <vt:lpstr>Objectives</vt:lpstr>
      <vt:lpstr>Goals</vt:lpstr>
      <vt:lpstr>What is Communication Access?</vt:lpstr>
      <vt:lpstr>Who needs communication access?</vt:lpstr>
      <vt:lpstr>Communication types:</vt:lpstr>
      <vt:lpstr>Communication types cont’d</vt:lpstr>
      <vt:lpstr>Communication redundancy</vt:lpstr>
      <vt:lpstr>Alternative Formats</vt:lpstr>
      <vt:lpstr>Emergency Alert System</vt:lpstr>
      <vt:lpstr>Captioning</vt:lpstr>
      <vt:lpstr>Interpreters</vt:lpstr>
      <vt:lpstr>Social Media</vt:lpstr>
      <vt:lpstr>Public Warnings</vt:lpstr>
      <vt:lpstr>The Communications Goal…….</vt:lpstr>
      <vt:lpstr>Evacuation/Transportation</vt:lpstr>
      <vt:lpstr>Operational Considerations</vt:lpstr>
      <vt:lpstr>Transportation Considerations</vt:lpstr>
      <vt:lpstr>Concept of Operations</vt:lpstr>
      <vt:lpstr>Service Variation</vt:lpstr>
      <vt:lpstr>Alert Notification</vt:lpstr>
      <vt:lpstr>Essential Concerns</vt:lpstr>
      <vt:lpstr>PowerPoint Presentation</vt:lpstr>
      <vt:lpstr>What community resources can be used to assist with transportation issues?</vt:lpstr>
      <vt:lpstr>Using Service Systems</vt:lpstr>
      <vt:lpstr>Registries</vt:lpstr>
      <vt:lpstr>PowerPoint Presentation</vt:lpstr>
      <vt:lpstr>Potential Transportation Resources</vt:lpstr>
      <vt:lpstr>Potential Transportation Resources (Continued)</vt:lpstr>
      <vt:lpstr>Rural Responses</vt:lpstr>
      <vt:lpstr>Residential Care Facilities</vt:lpstr>
      <vt:lpstr>Mutual Aid</vt:lpstr>
      <vt:lpstr>Internal Agreements</vt:lpstr>
      <vt:lpstr>Interagency Agreements</vt:lpstr>
      <vt:lpstr>Transportation MOUs</vt:lpstr>
      <vt:lpstr>MOUs</vt:lpstr>
      <vt:lpstr>Updating Emergency Plans</vt:lpstr>
      <vt:lpstr>Emergency Plan Review</vt:lpstr>
      <vt:lpstr>Emergency Plans (Continued)</vt:lpstr>
      <vt:lpstr>Emergency Plans (Continued)</vt:lpstr>
      <vt:lpstr>Summary</vt:lpstr>
      <vt:lpstr>Summary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and Functional Needs – Part 1</dc:title>
  <dc:creator>Stoen, Shawn</dc:creator>
  <cp:lastModifiedBy>Stoen, Shawn</cp:lastModifiedBy>
  <cp:revision>23</cp:revision>
  <dcterms:created xsi:type="dcterms:W3CDTF">2017-06-27T14:59:34Z</dcterms:created>
  <dcterms:modified xsi:type="dcterms:W3CDTF">2018-07-08T18:34:16Z</dcterms:modified>
</cp:coreProperties>
</file>