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472" autoAdjust="0"/>
  </p:normalViewPr>
  <p:slideViewPr>
    <p:cSldViewPr snapToGrid="0">
      <p:cViewPr varScale="1">
        <p:scale>
          <a:sx n="60" d="100"/>
          <a:sy n="60" d="100"/>
        </p:scale>
        <p:origin x="11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6C90C-7AD6-4E01-A773-BA9F7A822915}" type="datetimeFigureOut">
              <a:rPr lang="en-US" smtClean="0"/>
              <a:t>7/5/2017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E217AB-5AE3-4E55-9125-26260B925BBF}" type="slidenum">
              <a:rPr lang="en-US" smtClean="0"/>
              <a:t>‹#›</a:t>
            </a:fld>
            <a:endParaRPr lang="en-US"/>
          </a:p>
        </p:txBody>
      </p:sp>
    </p:spTree>
    <p:extLst>
      <p:ext uri="{BB962C8B-B14F-4D97-AF65-F5344CB8AC3E}">
        <p14:creationId xmlns:p14="http://schemas.microsoft.com/office/powerpoint/2010/main" val="1688773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limitations can range in type and duration.  Can be partial or</a:t>
            </a:r>
            <a:r>
              <a:rPr lang="en-US" baseline="0" dirty="0"/>
              <a:t> total, temporary or permanent, and mild or catastrophic.</a:t>
            </a:r>
            <a:endParaRPr lang="en-US" dirty="0"/>
          </a:p>
        </p:txBody>
      </p:sp>
      <p:sp>
        <p:nvSpPr>
          <p:cNvPr id="4" name="Slide Number Placeholder 3"/>
          <p:cNvSpPr>
            <a:spLocks noGrp="1"/>
          </p:cNvSpPr>
          <p:nvPr>
            <p:ph type="sldNum" sz="quarter" idx="10"/>
          </p:nvPr>
        </p:nvSpPr>
        <p:spPr/>
        <p:txBody>
          <a:bodyPr/>
          <a:lstStyle/>
          <a:p>
            <a:fld id="{10E217AB-5AE3-4E55-9125-26260B925BBF}" type="slidenum">
              <a:rPr lang="en-US" smtClean="0"/>
              <a:t>5</a:t>
            </a:fld>
            <a:endParaRPr lang="en-US"/>
          </a:p>
        </p:txBody>
      </p:sp>
    </p:spTree>
    <p:extLst>
      <p:ext uri="{BB962C8B-B14F-4D97-AF65-F5344CB8AC3E}">
        <p14:creationId xmlns:p14="http://schemas.microsoft.com/office/powerpoint/2010/main" val="276821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FEMA wants to ensure that the ‘whole’ community has equal access and ability to participate.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Pharmaceutical dependent – include pain</a:t>
            </a:r>
            <a:r>
              <a:rPr lang="en-US" baseline="0" dirty="0"/>
              <a:t> medications, insulin, oxygen, C-Pap device, - any prescriptions or over the counter medications on a regular basis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Include those that require durable medical equipment such as hearing aides, walkers, canes, wheelchairs etc.</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10E217AB-5AE3-4E55-9125-26260B925BBF}" type="slidenum">
              <a:rPr lang="en-US" smtClean="0"/>
              <a:t>6</a:t>
            </a:fld>
            <a:endParaRPr lang="en-US"/>
          </a:p>
        </p:txBody>
      </p:sp>
    </p:spTree>
    <p:extLst>
      <p:ext uri="{BB962C8B-B14F-4D97-AF65-F5344CB8AC3E}">
        <p14:creationId xmlns:p14="http://schemas.microsoft.com/office/powerpoint/2010/main" val="2835369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The key concepts to be compliant are:</a:t>
            </a:r>
          </a:p>
          <a:p>
            <a:r>
              <a:rPr lang="en-US" dirty="0"/>
              <a:t>Equal access</a:t>
            </a:r>
          </a:p>
          <a:p>
            <a:pPr lvl="2">
              <a:buFont typeface="Arial" pitchFamily="34" charset="0"/>
              <a:buChar char="−"/>
            </a:pPr>
            <a:r>
              <a:rPr lang="en-US" dirty="0"/>
              <a:t>Programmatic</a:t>
            </a:r>
          </a:p>
          <a:p>
            <a:pPr lvl="2">
              <a:buFont typeface="Arial" pitchFamily="34" charset="0"/>
              <a:buChar char="−"/>
            </a:pPr>
            <a:r>
              <a:rPr lang="en-US" dirty="0"/>
              <a:t>Physical </a:t>
            </a:r>
          </a:p>
          <a:p>
            <a:pPr lvl="2">
              <a:buFont typeface="Arial" pitchFamily="34" charset="0"/>
              <a:buChar char="−"/>
            </a:pPr>
            <a:r>
              <a:rPr lang="en-US" dirty="0"/>
              <a:t>Effective Communication</a:t>
            </a:r>
          </a:p>
          <a:p>
            <a:r>
              <a:rPr lang="en-US" dirty="0"/>
              <a:t>Inclusion</a:t>
            </a:r>
          </a:p>
          <a:p>
            <a:r>
              <a:rPr lang="en-US" dirty="0"/>
              <a:t>Integration</a:t>
            </a:r>
          </a:p>
          <a:p>
            <a:r>
              <a:rPr lang="en-US" dirty="0"/>
              <a:t>No charge</a:t>
            </a:r>
          </a:p>
          <a:p>
            <a:endParaRPr lang="en-US" dirty="0"/>
          </a:p>
        </p:txBody>
      </p:sp>
      <p:sp>
        <p:nvSpPr>
          <p:cNvPr id="4" name="Slide Number Placeholder 3"/>
          <p:cNvSpPr>
            <a:spLocks noGrp="1"/>
          </p:cNvSpPr>
          <p:nvPr>
            <p:ph type="sldNum" sz="quarter" idx="10"/>
          </p:nvPr>
        </p:nvSpPr>
        <p:spPr/>
        <p:txBody>
          <a:bodyPr/>
          <a:lstStyle/>
          <a:p>
            <a:fld id="{10E217AB-5AE3-4E55-9125-26260B925BBF}" type="slidenum">
              <a:rPr lang="en-US" smtClean="0"/>
              <a:t>8</a:t>
            </a:fld>
            <a:endParaRPr lang="en-US"/>
          </a:p>
        </p:txBody>
      </p:sp>
    </p:spTree>
    <p:extLst>
      <p:ext uri="{BB962C8B-B14F-4D97-AF65-F5344CB8AC3E}">
        <p14:creationId xmlns:p14="http://schemas.microsoft.com/office/powerpoint/2010/main" val="86603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all about inclusion.  Incorporate at risk populations in all plans. Good idea to have plans reviewed to ensure that plans are all-inclusive</a:t>
            </a:r>
          </a:p>
        </p:txBody>
      </p:sp>
      <p:sp>
        <p:nvSpPr>
          <p:cNvPr id="4" name="Slide Number Placeholder 3"/>
          <p:cNvSpPr>
            <a:spLocks noGrp="1"/>
          </p:cNvSpPr>
          <p:nvPr>
            <p:ph type="sldNum" sz="quarter" idx="10"/>
          </p:nvPr>
        </p:nvSpPr>
        <p:spPr/>
        <p:txBody>
          <a:bodyPr/>
          <a:lstStyle/>
          <a:p>
            <a:fld id="{10E217AB-5AE3-4E55-9125-26260B925BBF}" type="slidenum">
              <a:rPr lang="en-US" smtClean="0"/>
              <a:t>13</a:t>
            </a:fld>
            <a:endParaRPr lang="en-US"/>
          </a:p>
        </p:txBody>
      </p:sp>
    </p:spTree>
    <p:extLst>
      <p:ext uri="{BB962C8B-B14F-4D97-AF65-F5344CB8AC3E}">
        <p14:creationId xmlns:p14="http://schemas.microsoft.com/office/powerpoint/2010/main" val="30080596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9D69EB-F637-4D7A-851C-9F617E2E254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40461013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9D69EB-F637-4D7A-851C-9F617E2E254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570836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9D69EB-F637-4D7A-851C-9F617E2E254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3505608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9D69EB-F637-4D7A-851C-9F617E2E254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8C97509-8E13-4837-AE30-529121027B7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76259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9D69EB-F637-4D7A-851C-9F617E2E254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799151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39D69EB-F637-4D7A-851C-9F617E2E254F}"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70172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39D69EB-F637-4D7A-851C-9F617E2E254F}"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4001581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9D69EB-F637-4D7A-851C-9F617E2E254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34609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39D69EB-F637-4D7A-851C-9F617E2E254F}" type="datetimeFigureOut">
              <a:rPr lang="en-US" smtClean="0"/>
              <a:t>7/5/2017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8C97509-8E13-4837-AE30-529121027B78}" type="slidenum">
              <a:rPr lang="en-US" smtClean="0"/>
              <a:t>‹#›</a:t>
            </a:fld>
            <a:endParaRPr lang="en-US"/>
          </a:p>
        </p:txBody>
      </p:sp>
    </p:spTree>
    <p:extLst>
      <p:ext uri="{BB962C8B-B14F-4D97-AF65-F5344CB8AC3E}">
        <p14:creationId xmlns:p14="http://schemas.microsoft.com/office/powerpoint/2010/main" val="187697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9D69EB-F637-4D7A-851C-9F617E2E254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39651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9D69EB-F637-4D7A-851C-9F617E2E254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386485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9D69EB-F637-4D7A-851C-9F617E2E254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56054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9D69EB-F637-4D7A-851C-9F617E2E254F}" type="datetimeFigureOut">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71116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9D69EB-F637-4D7A-851C-9F617E2E254F}"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1144509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39D69EB-F637-4D7A-851C-9F617E2E254F}" type="datetimeFigureOut">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67016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9D69EB-F637-4D7A-851C-9F617E2E254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35856065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9D69EB-F637-4D7A-851C-9F617E2E254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97509-8E13-4837-AE30-529121027B78}" type="slidenum">
              <a:rPr lang="en-US" smtClean="0"/>
              <a:t>‹#›</a:t>
            </a:fld>
            <a:endParaRPr lang="en-US"/>
          </a:p>
        </p:txBody>
      </p:sp>
    </p:spTree>
    <p:extLst>
      <p:ext uri="{BB962C8B-B14F-4D97-AF65-F5344CB8AC3E}">
        <p14:creationId xmlns:p14="http://schemas.microsoft.com/office/powerpoint/2010/main" val="299574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39D69EB-F637-4D7A-851C-9F617E2E254F}" type="datetimeFigureOut">
              <a:rPr lang="en-US" smtClean="0"/>
              <a:t>7/5/2017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8C97509-8E13-4837-AE30-529121027B78}" type="slidenum">
              <a:rPr lang="en-US" smtClean="0"/>
              <a:t>‹#›</a:t>
            </a:fld>
            <a:endParaRPr lang="en-US"/>
          </a:p>
        </p:txBody>
      </p:sp>
    </p:spTree>
    <p:extLst>
      <p:ext uri="{BB962C8B-B14F-4D97-AF65-F5344CB8AC3E}">
        <p14:creationId xmlns:p14="http://schemas.microsoft.com/office/powerpoint/2010/main" val="1544808655"/>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Access and Functional Needs – Part 1</a:t>
            </a:r>
          </a:p>
        </p:txBody>
      </p:sp>
      <p:sp>
        <p:nvSpPr>
          <p:cNvPr id="3" name="Subtitle 2"/>
          <p:cNvSpPr>
            <a:spLocks noGrp="1"/>
          </p:cNvSpPr>
          <p:nvPr>
            <p:ph type="subTitle" idx="1"/>
          </p:nvPr>
        </p:nvSpPr>
        <p:spPr/>
        <p:txBody>
          <a:bodyPr/>
          <a:lstStyle/>
          <a:p>
            <a:r>
              <a:rPr lang="en-US" dirty="0"/>
              <a:t>Five part series based upon the FEMA Integrating Access and Functional Needs into Emergency Planning – E/L0197 Course material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2664428"/>
            <a:ext cx="1885938" cy="1517673"/>
          </a:xfrm>
          <a:prstGeom prst="rect">
            <a:avLst/>
          </a:prstGeom>
        </p:spPr>
      </p:pic>
    </p:spTree>
    <p:extLst>
      <p:ext uri="{BB962C8B-B14F-4D97-AF65-F5344CB8AC3E}">
        <p14:creationId xmlns:p14="http://schemas.microsoft.com/office/powerpoint/2010/main" val="23445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0295-1B88-4AE4-89A6-52F75ED9B02B}"/>
              </a:ext>
            </a:extLst>
          </p:cNvPr>
          <p:cNvSpPr>
            <a:spLocks noGrp="1"/>
          </p:cNvSpPr>
          <p:nvPr>
            <p:ph type="title"/>
          </p:nvPr>
        </p:nvSpPr>
        <p:spPr/>
        <p:txBody>
          <a:bodyPr/>
          <a:lstStyle/>
          <a:p>
            <a:r>
              <a:rPr lang="en-US" dirty="0"/>
              <a:t>Programmatic Access</a:t>
            </a:r>
          </a:p>
        </p:txBody>
      </p:sp>
      <p:sp>
        <p:nvSpPr>
          <p:cNvPr id="3" name="Content Placeholder 2">
            <a:extLst>
              <a:ext uri="{FF2B5EF4-FFF2-40B4-BE49-F238E27FC236}">
                <a16:creationId xmlns:a16="http://schemas.microsoft.com/office/drawing/2014/main" id="{F0165138-7E74-40E2-9C22-187419992FA7}"/>
              </a:ext>
            </a:extLst>
          </p:cNvPr>
          <p:cNvSpPr>
            <a:spLocks noGrp="1"/>
          </p:cNvSpPr>
          <p:nvPr>
            <p:ph idx="1"/>
          </p:nvPr>
        </p:nvSpPr>
        <p:spPr/>
        <p:txBody>
          <a:bodyPr/>
          <a:lstStyle/>
          <a:p>
            <a:pPr marL="0" indent="0">
              <a:buNone/>
            </a:pPr>
            <a:r>
              <a:rPr lang="en-US" dirty="0"/>
              <a:t>People with disabilities must be able to access the same programs and services as the general population. Access may include modifications to:</a:t>
            </a:r>
          </a:p>
          <a:p>
            <a:r>
              <a:rPr lang="en-US" dirty="0"/>
              <a:t>Programs</a:t>
            </a:r>
          </a:p>
          <a:p>
            <a:r>
              <a:rPr lang="en-US" dirty="0"/>
              <a:t>Policies</a:t>
            </a:r>
          </a:p>
          <a:p>
            <a:r>
              <a:rPr lang="en-US" dirty="0"/>
              <a:t>Procedures</a:t>
            </a:r>
          </a:p>
          <a:p>
            <a:endParaRPr lang="en-US" dirty="0"/>
          </a:p>
        </p:txBody>
      </p:sp>
    </p:spTree>
    <p:extLst>
      <p:ext uri="{BB962C8B-B14F-4D97-AF65-F5344CB8AC3E}">
        <p14:creationId xmlns:p14="http://schemas.microsoft.com/office/powerpoint/2010/main" val="210461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D6DFD-A596-4687-85EF-D75BDA0D4A59}"/>
              </a:ext>
            </a:extLst>
          </p:cNvPr>
          <p:cNvSpPr>
            <a:spLocks noGrp="1"/>
          </p:cNvSpPr>
          <p:nvPr>
            <p:ph type="title"/>
          </p:nvPr>
        </p:nvSpPr>
        <p:spPr/>
        <p:txBody>
          <a:bodyPr/>
          <a:lstStyle/>
          <a:p>
            <a:r>
              <a:rPr lang="en-US" dirty="0"/>
              <a:t>Physical Access</a:t>
            </a:r>
          </a:p>
        </p:txBody>
      </p:sp>
      <p:sp>
        <p:nvSpPr>
          <p:cNvPr id="3" name="Content Placeholder 2">
            <a:extLst>
              <a:ext uri="{FF2B5EF4-FFF2-40B4-BE49-F238E27FC236}">
                <a16:creationId xmlns:a16="http://schemas.microsoft.com/office/drawing/2014/main" id="{C902BFFA-384E-40B6-BEEF-C08E6C6605FC}"/>
              </a:ext>
            </a:extLst>
          </p:cNvPr>
          <p:cNvSpPr>
            <a:spLocks noGrp="1"/>
          </p:cNvSpPr>
          <p:nvPr>
            <p:ph idx="1"/>
          </p:nvPr>
        </p:nvSpPr>
        <p:spPr/>
        <p:txBody>
          <a:bodyPr/>
          <a:lstStyle/>
          <a:p>
            <a:pPr marL="0" indent="0">
              <a:buNone/>
            </a:pPr>
            <a:r>
              <a:rPr lang="en-US" dirty="0"/>
              <a:t>People with disabilities must be able to access locations where emergency programs and services are provided.</a:t>
            </a:r>
          </a:p>
          <a:p>
            <a:r>
              <a:rPr lang="en-US" dirty="0"/>
              <a:t>Architecture</a:t>
            </a:r>
          </a:p>
          <a:p>
            <a:r>
              <a:rPr lang="en-US" dirty="0"/>
              <a:t>Equipment</a:t>
            </a:r>
          </a:p>
          <a:p>
            <a:endParaRPr lang="en-US" dirty="0"/>
          </a:p>
        </p:txBody>
      </p:sp>
    </p:spTree>
    <p:extLst>
      <p:ext uri="{BB962C8B-B14F-4D97-AF65-F5344CB8AC3E}">
        <p14:creationId xmlns:p14="http://schemas.microsoft.com/office/powerpoint/2010/main" val="2726748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0102-D929-424D-AA27-0FBC06F753E2}"/>
              </a:ext>
            </a:extLst>
          </p:cNvPr>
          <p:cNvSpPr>
            <a:spLocks noGrp="1"/>
          </p:cNvSpPr>
          <p:nvPr>
            <p:ph type="title"/>
          </p:nvPr>
        </p:nvSpPr>
        <p:spPr/>
        <p:txBody>
          <a:bodyPr/>
          <a:lstStyle/>
          <a:p>
            <a:r>
              <a:rPr lang="en-US" dirty="0"/>
              <a:t>Effective Communication</a:t>
            </a:r>
          </a:p>
        </p:txBody>
      </p:sp>
      <p:sp>
        <p:nvSpPr>
          <p:cNvPr id="3" name="Content Placeholder 2">
            <a:extLst>
              <a:ext uri="{FF2B5EF4-FFF2-40B4-BE49-F238E27FC236}">
                <a16:creationId xmlns:a16="http://schemas.microsoft.com/office/drawing/2014/main" id="{07512B07-D3C4-4390-9738-5203683FA876}"/>
              </a:ext>
            </a:extLst>
          </p:cNvPr>
          <p:cNvSpPr>
            <a:spLocks noGrp="1"/>
          </p:cNvSpPr>
          <p:nvPr>
            <p:ph idx="1"/>
          </p:nvPr>
        </p:nvSpPr>
        <p:spPr/>
        <p:txBody>
          <a:bodyPr/>
          <a:lstStyle/>
          <a:p>
            <a:pPr marL="0" indent="0">
              <a:buNone/>
            </a:pPr>
            <a:r>
              <a:rPr lang="en-US" dirty="0"/>
              <a:t>Effective communication includes:</a:t>
            </a:r>
          </a:p>
          <a:p>
            <a:r>
              <a:rPr lang="en-US" dirty="0"/>
              <a:t>Information about alternate formats</a:t>
            </a:r>
          </a:p>
          <a:p>
            <a:r>
              <a:rPr lang="en-US" dirty="0"/>
              <a:t>Auxiliary aids and services</a:t>
            </a:r>
          </a:p>
          <a:p>
            <a:r>
              <a:rPr lang="en-US" dirty="0"/>
              <a:t>508 compliance</a:t>
            </a:r>
          </a:p>
          <a:p>
            <a:pPr lvl="1"/>
            <a:r>
              <a:rPr lang="en-US" dirty="0"/>
              <a:t>All information should be able to be read by all supporting communications aides – i.e. text to talk, talk to text, braille</a:t>
            </a:r>
          </a:p>
          <a:p>
            <a:pPr lvl="1"/>
            <a:r>
              <a:rPr lang="en-US" dirty="0"/>
              <a:t>This includes computer based information</a:t>
            </a:r>
          </a:p>
          <a:p>
            <a:endParaRPr lang="en-US" dirty="0"/>
          </a:p>
        </p:txBody>
      </p:sp>
    </p:spTree>
    <p:extLst>
      <p:ext uri="{BB962C8B-B14F-4D97-AF65-F5344CB8AC3E}">
        <p14:creationId xmlns:p14="http://schemas.microsoft.com/office/powerpoint/2010/main" val="1907564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6864-15E6-488E-9C1C-35706D3FC938}"/>
              </a:ext>
            </a:extLst>
          </p:cNvPr>
          <p:cNvSpPr>
            <a:spLocks noGrp="1"/>
          </p:cNvSpPr>
          <p:nvPr>
            <p:ph type="title"/>
          </p:nvPr>
        </p:nvSpPr>
        <p:spPr/>
        <p:txBody>
          <a:bodyPr/>
          <a:lstStyle/>
          <a:p>
            <a:r>
              <a:rPr lang="en-US" dirty="0"/>
              <a:t>Good practices:</a:t>
            </a:r>
          </a:p>
        </p:txBody>
      </p:sp>
      <p:sp>
        <p:nvSpPr>
          <p:cNvPr id="3" name="Content Placeholder 2">
            <a:extLst>
              <a:ext uri="{FF2B5EF4-FFF2-40B4-BE49-F238E27FC236}">
                <a16:creationId xmlns:a16="http://schemas.microsoft.com/office/drawing/2014/main" id="{6EBA7CEC-75AE-4458-A86B-2DEE924C1C20}"/>
              </a:ext>
            </a:extLst>
          </p:cNvPr>
          <p:cNvSpPr>
            <a:spLocks noGrp="1"/>
          </p:cNvSpPr>
          <p:nvPr>
            <p:ph idx="1"/>
          </p:nvPr>
        </p:nvSpPr>
        <p:spPr/>
        <p:txBody>
          <a:bodyPr/>
          <a:lstStyle/>
          <a:p>
            <a:r>
              <a:rPr lang="en-US" dirty="0"/>
              <a:t>Planning is about integration.</a:t>
            </a:r>
          </a:p>
          <a:p>
            <a:r>
              <a:rPr lang="en-US" dirty="0"/>
              <a:t>Never separate planning to address access and functional needs.</a:t>
            </a:r>
          </a:p>
          <a:p>
            <a:r>
              <a:rPr lang="en-US" dirty="0"/>
              <a:t>Be specific about roles and responsibilities.</a:t>
            </a:r>
          </a:p>
          <a:p>
            <a:r>
              <a:rPr lang="en-US" dirty="0"/>
              <a:t>Work together and work smart. </a:t>
            </a:r>
          </a:p>
          <a:p>
            <a:r>
              <a:rPr lang="en-US" dirty="0"/>
              <a:t>Consistent and active engagement and involvement in all aspects of planning</a:t>
            </a:r>
          </a:p>
          <a:p>
            <a:endParaRPr lang="en-US" dirty="0"/>
          </a:p>
        </p:txBody>
      </p:sp>
    </p:spTree>
    <p:extLst>
      <p:ext uri="{BB962C8B-B14F-4D97-AF65-F5344CB8AC3E}">
        <p14:creationId xmlns:p14="http://schemas.microsoft.com/office/powerpoint/2010/main" val="397304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B401B-CF5F-409B-B8BF-5D659CF77329}"/>
              </a:ext>
            </a:extLst>
          </p:cNvPr>
          <p:cNvSpPr>
            <a:spLocks noGrp="1"/>
          </p:cNvSpPr>
          <p:nvPr>
            <p:ph type="title"/>
          </p:nvPr>
        </p:nvSpPr>
        <p:spPr/>
        <p:txBody>
          <a:bodyPr/>
          <a:lstStyle/>
          <a:p>
            <a:r>
              <a:rPr lang="en-US" dirty="0"/>
              <a:t>What Inclusive Planning does:</a:t>
            </a:r>
          </a:p>
        </p:txBody>
      </p:sp>
      <p:sp>
        <p:nvSpPr>
          <p:cNvPr id="3" name="Content Placeholder 2">
            <a:extLst>
              <a:ext uri="{FF2B5EF4-FFF2-40B4-BE49-F238E27FC236}">
                <a16:creationId xmlns:a16="http://schemas.microsoft.com/office/drawing/2014/main" id="{C8B98D36-4BBF-492A-BAA0-8251156F3CC9}"/>
              </a:ext>
            </a:extLst>
          </p:cNvPr>
          <p:cNvSpPr>
            <a:spLocks noGrp="1"/>
          </p:cNvSpPr>
          <p:nvPr>
            <p:ph idx="1"/>
          </p:nvPr>
        </p:nvSpPr>
        <p:spPr/>
        <p:txBody>
          <a:bodyPr/>
          <a:lstStyle/>
          <a:p>
            <a:r>
              <a:rPr lang="en-US" dirty="0"/>
              <a:t>Understanding community complexity</a:t>
            </a:r>
          </a:p>
          <a:p>
            <a:r>
              <a:rPr lang="en-US" dirty="0"/>
              <a:t>Recognizing community capabilities and needs</a:t>
            </a:r>
          </a:p>
          <a:p>
            <a:r>
              <a:rPr lang="en-US" dirty="0"/>
              <a:t>Fostering relationships with community leaders</a:t>
            </a:r>
          </a:p>
          <a:p>
            <a:r>
              <a:rPr lang="en-US" dirty="0"/>
              <a:t>Building and maintaining partnerships</a:t>
            </a:r>
          </a:p>
          <a:p>
            <a:r>
              <a:rPr lang="en-US" dirty="0"/>
              <a:t>Empowering local action</a:t>
            </a:r>
          </a:p>
          <a:p>
            <a:r>
              <a:rPr lang="en-US" dirty="0"/>
              <a:t>Leveraging and strengthening the social infrastructure, networks, and assets</a:t>
            </a:r>
          </a:p>
          <a:p>
            <a:endParaRPr lang="en-US" dirty="0"/>
          </a:p>
        </p:txBody>
      </p:sp>
    </p:spTree>
    <p:extLst>
      <p:ext uri="{BB962C8B-B14F-4D97-AF65-F5344CB8AC3E}">
        <p14:creationId xmlns:p14="http://schemas.microsoft.com/office/powerpoint/2010/main" val="3873267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36BB-E060-442A-807C-2F7C7D95452A}"/>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9BA92643-519B-4805-8A12-E8C9324E37C2}"/>
              </a:ext>
            </a:extLst>
          </p:cNvPr>
          <p:cNvSpPr>
            <a:spLocks noGrp="1"/>
          </p:cNvSpPr>
          <p:nvPr>
            <p:ph idx="1"/>
          </p:nvPr>
        </p:nvSpPr>
        <p:spPr/>
        <p:txBody>
          <a:bodyPr/>
          <a:lstStyle/>
          <a:p>
            <a:r>
              <a:rPr lang="en-US" dirty="0"/>
              <a:t>Currently, 20% of the U.S. population has a disability, and everyone has access and functional needs at one time or another. </a:t>
            </a:r>
          </a:p>
          <a:p>
            <a:r>
              <a:rPr lang="en-US" dirty="0"/>
              <a:t>Persons with disabilities are a protected class.</a:t>
            </a:r>
          </a:p>
          <a:p>
            <a:r>
              <a:rPr lang="en-US" dirty="0"/>
              <a:t>The five needs to incorporate in emergency planning can be remembered by the acronym C-MIST .</a:t>
            </a:r>
          </a:p>
          <a:p>
            <a:r>
              <a:rPr lang="en-US" dirty="0"/>
              <a:t>A strategic emergency plan should contain objectives of what should be accomplished.</a:t>
            </a:r>
          </a:p>
          <a:p>
            <a:endParaRPr lang="en-US" dirty="0"/>
          </a:p>
        </p:txBody>
      </p:sp>
    </p:spTree>
    <p:extLst>
      <p:ext uri="{BB962C8B-B14F-4D97-AF65-F5344CB8AC3E}">
        <p14:creationId xmlns:p14="http://schemas.microsoft.com/office/powerpoint/2010/main" val="2726972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C5DCAD-CA25-4CEC-A5A7-877C3FC93A5E}"/>
              </a:ext>
            </a:extLst>
          </p:cNvPr>
          <p:cNvSpPr>
            <a:spLocks noGrp="1"/>
          </p:cNvSpPr>
          <p:nvPr>
            <p:ph idx="1"/>
          </p:nvPr>
        </p:nvSpPr>
        <p:spPr/>
        <p:txBody>
          <a:bodyPr/>
          <a:lstStyle/>
          <a:p>
            <a:r>
              <a:rPr lang="en-US" dirty="0"/>
              <a:t>The key concepts to comply with disability civil rights laws are equal access inclusion, integration, and no additional charge for the cost to ensure equal access and nondiscriminatory treatment.</a:t>
            </a:r>
          </a:p>
          <a:p>
            <a:r>
              <a:rPr lang="en-US" dirty="0"/>
              <a:t>Whole community planning looks beyond the traditional government-centric approach to emergency planning to understand and meet the actual needs of the community.</a:t>
            </a:r>
          </a:p>
          <a:p>
            <a:endParaRPr lang="en-US" dirty="0"/>
          </a:p>
        </p:txBody>
      </p:sp>
    </p:spTree>
    <p:extLst>
      <p:ext uri="{BB962C8B-B14F-4D97-AF65-F5344CB8AC3E}">
        <p14:creationId xmlns:p14="http://schemas.microsoft.com/office/powerpoint/2010/main" val="199965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BD677-9E40-4A2B-90C9-CFDE03B2AC5B}"/>
              </a:ext>
            </a:extLst>
          </p:cNvPr>
          <p:cNvSpPr>
            <a:spLocks noGrp="1"/>
          </p:cNvSpPr>
          <p:nvPr>
            <p:ph type="title"/>
          </p:nvPr>
        </p:nvSpPr>
        <p:spPr/>
        <p:txBody>
          <a:bodyPr/>
          <a:lstStyle/>
          <a:p>
            <a:r>
              <a:rPr lang="en-US" dirty="0"/>
              <a:t>Discussion/Questions</a:t>
            </a:r>
          </a:p>
        </p:txBody>
      </p:sp>
      <p:sp>
        <p:nvSpPr>
          <p:cNvPr id="3" name="Content Placeholder 2">
            <a:extLst>
              <a:ext uri="{FF2B5EF4-FFF2-40B4-BE49-F238E27FC236}">
                <a16:creationId xmlns:a16="http://schemas.microsoft.com/office/drawing/2014/main" id="{48F51AF7-7D4D-4E1C-95F1-7F0781D0F43A}"/>
              </a:ext>
            </a:extLst>
          </p:cNvPr>
          <p:cNvSpPr>
            <a:spLocks noGrp="1"/>
          </p:cNvSpPr>
          <p:nvPr>
            <p:ph idx="1"/>
          </p:nvPr>
        </p:nvSpPr>
        <p:spPr/>
        <p:txBody>
          <a:bodyPr/>
          <a:lstStyle/>
          <a:p>
            <a:r>
              <a:rPr lang="en-US" dirty="0"/>
              <a:t>Take this time to discuss who in your community would be good partners to include in your preparedness planning discussions?</a:t>
            </a:r>
          </a:p>
          <a:p>
            <a:r>
              <a:rPr lang="en-US" dirty="0"/>
              <a:t>What resources are available to your agency and do you include them in your </a:t>
            </a:r>
            <a:r>
              <a:rPr lang="en-US"/>
              <a:t>planning efforts?</a:t>
            </a:r>
          </a:p>
        </p:txBody>
      </p:sp>
    </p:spTree>
    <p:extLst>
      <p:ext uri="{BB962C8B-B14F-4D97-AF65-F5344CB8AC3E}">
        <p14:creationId xmlns:p14="http://schemas.microsoft.com/office/powerpoint/2010/main" val="147463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lstStyle/>
          <a:p>
            <a:pPr marL="0" indent="0">
              <a:buNone/>
            </a:pPr>
            <a:r>
              <a:rPr lang="en-US" b="1" dirty="0"/>
              <a:t>“It is time children, people with disabilities, or any other segment of our communities who have traditionally been underserved to be more fully and consistently integrated into preparedness and planning efforts at every level of government.”</a:t>
            </a:r>
          </a:p>
          <a:p>
            <a:pPr marL="0" indent="0">
              <a:buNone/>
            </a:pPr>
            <a:r>
              <a:rPr lang="en-US" sz="2000" i="1" dirty="0"/>
              <a:t>Craig Fugate</a:t>
            </a:r>
          </a:p>
          <a:p>
            <a:pPr marL="0" indent="0">
              <a:buNone/>
            </a:pPr>
            <a:r>
              <a:rPr lang="en-US" sz="2000" i="1" dirty="0"/>
              <a:t>FEMA Administrator</a:t>
            </a:r>
          </a:p>
        </p:txBody>
      </p:sp>
    </p:spTree>
    <p:extLst>
      <p:ext uri="{BB962C8B-B14F-4D97-AF65-F5344CB8AC3E}">
        <p14:creationId xmlns:p14="http://schemas.microsoft.com/office/powerpoint/2010/main" val="198695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Define access and functional needs and disabilities and how they differ</a:t>
            </a:r>
          </a:p>
          <a:p>
            <a:r>
              <a:rPr lang="en-US" dirty="0"/>
              <a:t>Define key terms related to inclusive planning</a:t>
            </a:r>
          </a:p>
          <a:p>
            <a:r>
              <a:rPr lang="en-US" dirty="0"/>
              <a:t>What is C-MIST?</a:t>
            </a:r>
          </a:p>
          <a:p>
            <a:pPr marL="0" indent="0">
              <a:buNone/>
            </a:pPr>
            <a:endParaRPr lang="en-US" dirty="0"/>
          </a:p>
        </p:txBody>
      </p:sp>
    </p:spTree>
    <p:extLst>
      <p:ext uri="{BB962C8B-B14F-4D97-AF65-F5344CB8AC3E}">
        <p14:creationId xmlns:p14="http://schemas.microsoft.com/office/powerpoint/2010/main" val="1327308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Definition	</a:t>
            </a:r>
          </a:p>
        </p:txBody>
      </p:sp>
      <p:sp>
        <p:nvSpPr>
          <p:cNvPr id="3" name="Text Placeholder 2"/>
          <p:cNvSpPr>
            <a:spLocks noGrp="1"/>
          </p:cNvSpPr>
          <p:nvPr>
            <p:ph type="body" idx="1"/>
          </p:nvPr>
        </p:nvSpPr>
        <p:spPr/>
        <p:txBody>
          <a:bodyPr/>
          <a:lstStyle/>
          <a:p>
            <a:r>
              <a:rPr lang="en-US" dirty="0"/>
              <a:t>ADA definition:</a:t>
            </a:r>
          </a:p>
        </p:txBody>
      </p:sp>
      <p:sp>
        <p:nvSpPr>
          <p:cNvPr id="4" name="Content Placeholder 3"/>
          <p:cNvSpPr>
            <a:spLocks noGrp="1"/>
          </p:cNvSpPr>
          <p:nvPr>
            <p:ph sz="half" idx="2"/>
          </p:nvPr>
        </p:nvSpPr>
        <p:spPr/>
        <p:txBody>
          <a:bodyPr>
            <a:normAutofit lnSpcReduction="10000"/>
          </a:bodyPr>
          <a:lstStyle/>
          <a:p>
            <a:pPr marL="0" indent="0">
              <a:buNone/>
            </a:pPr>
            <a:r>
              <a:rPr lang="en-US" dirty="0"/>
              <a:t>The term “individual with a disability” refers to a child or adult who:</a:t>
            </a:r>
          </a:p>
          <a:p>
            <a:r>
              <a:rPr lang="en-US" dirty="0"/>
              <a:t>Has a physical or mental impairment that substantially limits one or more major life activities</a:t>
            </a:r>
          </a:p>
          <a:p>
            <a:r>
              <a:rPr lang="en-US" dirty="0"/>
              <a:t>Has a history or record of such an impairment</a:t>
            </a:r>
          </a:p>
          <a:p>
            <a:r>
              <a:rPr lang="en-US" dirty="0"/>
              <a:t>Is perceived by others as having such an impairment</a:t>
            </a:r>
          </a:p>
          <a:p>
            <a:endParaRPr lang="en-US" dirty="0"/>
          </a:p>
        </p:txBody>
      </p:sp>
      <p:sp>
        <p:nvSpPr>
          <p:cNvPr id="5" name="Text Placeholder 4"/>
          <p:cNvSpPr>
            <a:spLocks noGrp="1"/>
          </p:cNvSpPr>
          <p:nvPr>
            <p:ph type="body" sz="quarter" idx="3"/>
          </p:nvPr>
        </p:nvSpPr>
        <p:spPr/>
        <p:txBody>
          <a:bodyPr/>
          <a:lstStyle/>
          <a:p>
            <a:r>
              <a:rPr lang="en-US" dirty="0"/>
              <a:t>Major Life Activities:</a:t>
            </a:r>
          </a:p>
        </p:txBody>
      </p:sp>
      <p:sp>
        <p:nvSpPr>
          <p:cNvPr id="6" name="Content Placeholder 5"/>
          <p:cNvSpPr>
            <a:spLocks noGrp="1"/>
          </p:cNvSpPr>
          <p:nvPr>
            <p:ph sz="quarter" idx="4"/>
          </p:nvPr>
        </p:nvSpPr>
        <p:spPr/>
        <p:txBody>
          <a:bodyPr/>
          <a:lstStyle/>
          <a:p>
            <a:r>
              <a:rPr lang="en-US" dirty="0"/>
              <a:t>Caring for oneself</a:t>
            </a:r>
          </a:p>
          <a:p>
            <a:r>
              <a:rPr lang="en-US" dirty="0"/>
              <a:t>Performing manual tasks</a:t>
            </a:r>
          </a:p>
          <a:p>
            <a:r>
              <a:rPr lang="en-US" dirty="0"/>
              <a:t>Seeing, hearing, eating, sleeping, walking, standing, lifting, speaking, breathing, learning, communicating, working………</a:t>
            </a:r>
          </a:p>
        </p:txBody>
      </p:sp>
    </p:spTree>
    <p:extLst>
      <p:ext uri="{BB962C8B-B14F-4D97-AF65-F5344CB8AC3E}">
        <p14:creationId xmlns:p14="http://schemas.microsoft.com/office/powerpoint/2010/main" val="222669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Disability	</a:t>
            </a:r>
          </a:p>
        </p:txBody>
      </p:sp>
      <p:sp>
        <p:nvSpPr>
          <p:cNvPr id="3" name="Content Placeholder 2"/>
          <p:cNvSpPr>
            <a:spLocks noGrp="1"/>
          </p:cNvSpPr>
          <p:nvPr>
            <p:ph idx="1"/>
          </p:nvPr>
        </p:nvSpPr>
        <p:spPr/>
        <p:txBody>
          <a:bodyPr>
            <a:normAutofit fontScale="92500" lnSpcReduction="20000"/>
          </a:bodyPr>
          <a:lstStyle/>
          <a:p>
            <a:r>
              <a:rPr lang="en-US" dirty="0"/>
              <a:t>Developmental/intellectual</a:t>
            </a:r>
          </a:p>
          <a:p>
            <a:pPr lvl="1"/>
            <a:r>
              <a:rPr lang="en-US" dirty="0"/>
              <a:t>Diagnosed before adulthood</a:t>
            </a:r>
          </a:p>
          <a:p>
            <a:pPr lvl="1"/>
            <a:r>
              <a:rPr lang="en-US" dirty="0"/>
              <a:t>Include cerebral palsy, epilepsy, autism, mobility issues</a:t>
            </a:r>
          </a:p>
          <a:p>
            <a:r>
              <a:rPr lang="en-US" dirty="0"/>
              <a:t>Acquired disabilities</a:t>
            </a:r>
          </a:p>
          <a:p>
            <a:pPr lvl="1"/>
            <a:r>
              <a:rPr lang="en-US" dirty="0"/>
              <a:t>Occur as a result of trauma</a:t>
            </a:r>
          </a:p>
          <a:p>
            <a:pPr lvl="2"/>
            <a:r>
              <a:rPr lang="en-US" dirty="0"/>
              <a:t>Car crashes, falls, sports, violence</a:t>
            </a:r>
          </a:p>
          <a:p>
            <a:pPr lvl="2"/>
            <a:r>
              <a:rPr lang="en-US" dirty="0"/>
              <a:t>Can include damage to brain, spinal cord, hearing, seeing, mobility, memory and learning</a:t>
            </a:r>
          </a:p>
          <a:p>
            <a:r>
              <a:rPr lang="en-US" dirty="0"/>
              <a:t>Medical Conditions</a:t>
            </a:r>
          </a:p>
          <a:p>
            <a:pPr lvl="1"/>
            <a:r>
              <a:rPr lang="en-US" dirty="0"/>
              <a:t>Includes diabetes, arthritis, asthma, epilepsy, loss of vision</a:t>
            </a:r>
          </a:p>
          <a:p>
            <a:r>
              <a:rPr lang="en-US" dirty="0"/>
              <a:t>Cognitive</a:t>
            </a:r>
          </a:p>
          <a:p>
            <a:pPr lvl="1"/>
            <a:r>
              <a:rPr lang="en-US" dirty="0"/>
              <a:t>ADHD, dementia, PTSD</a:t>
            </a:r>
          </a:p>
          <a:p>
            <a:pPr lvl="1"/>
            <a:endParaRPr lang="en-US" dirty="0"/>
          </a:p>
        </p:txBody>
      </p:sp>
    </p:spTree>
    <p:extLst>
      <p:ext uri="{BB962C8B-B14F-4D97-AF65-F5344CB8AC3E}">
        <p14:creationId xmlns:p14="http://schemas.microsoft.com/office/powerpoint/2010/main" val="373305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and Functional Needs definition	</a:t>
            </a:r>
          </a:p>
        </p:txBody>
      </p:sp>
      <p:sp>
        <p:nvSpPr>
          <p:cNvPr id="3" name="Content Placeholder 2"/>
          <p:cNvSpPr>
            <a:spLocks noGrp="1"/>
          </p:cNvSpPr>
          <p:nvPr>
            <p:ph sz="half" idx="1"/>
          </p:nvPr>
        </p:nvSpPr>
        <p:spPr/>
        <p:txBody>
          <a:bodyPr/>
          <a:lstStyle/>
          <a:p>
            <a:r>
              <a:rPr lang="en-US" dirty="0"/>
              <a:t>Individuals with different cultures, races, and nations of origin</a:t>
            </a:r>
          </a:p>
          <a:p>
            <a:r>
              <a:rPr lang="en-US" dirty="0"/>
              <a:t>Individuals that do not read, limited English proficiency, or non-English speaking</a:t>
            </a:r>
          </a:p>
          <a:p>
            <a:r>
              <a:rPr lang="en-US" dirty="0"/>
              <a:t>Individuals that have developmental/intellectual, acquired, cognitive, or medical disabilities</a:t>
            </a:r>
          </a:p>
          <a:p>
            <a:r>
              <a:rPr lang="en-US" dirty="0"/>
              <a:t>Older adults with and without disabilities</a:t>
            </a:r>
          </a:p>
          <a:p>
            <a:endParaRPr lang="en-US" dirty="0"/>
          </a:p>
        </p:txBody>
      </p:sp>
      <p:sp>
        <p:nvSpPr>
          <p:cNvPr id="4" name="Content Placeholder 3"/>
          <p:cNvSpPr>
            <a:spLocks noGrp="1"/>
          </p:cNvSpPr>
          <p:nvPr>
            <p:ph sz="half" idx="2"/>
          </p:nvPr>
        </p:nvSpPr>
        <p:spPr/>
        <p:txBody>
          <a:bodyPr>
            <a:normAutofit lnSpcReduction="10000"/>
          </a:bodyPr>
          <a:lstStyle/>
          <a:p>
            <a:r>
              <a:rPr lang="en-US" dirty="0"/>
              <a:t>Children with and without disabilities AND their parents</a:t>
            </a:r>
          </a:p>
          <a:p>
            <a:r>
              <a:rPr lang="en-US" dirty="0"/>
              <a:t>Individuals with economical or transportation needs</a:t>
            </a:r>
          </a:p>
          <a:p>
            <a:r>
              <a:rPr lang="en-US" dirty="0"/>
              <a:t>Pregnant women</a:t>
            </a:r>
          </a:p>
          <a:p>
            <a:r>
              <a:rPr lang="en-US" dirty="0"/>
              <a:t>Individuals with chronic medical conditions</a:t>
            </a:r>
          </a:p>
          <a:p>
            <a:r>
              <a:rPr lang="en-US" dirty="0"/>
              <a:t>Individuals that are dependent on pharmaceuticals</a:t>
            </a:r>
          </a:p>
          <a:p>
            <a:r>
              <a:rPr lang="en-US" dirty="0"/>
              <a:t>Social/service organizations that serve any of the listed groups</a:t>
            </a:r>
          </a:p>
        </p:txBody>
      </p:sp>
    </p:spTree>
    <p:extLst>
      <p:ext uri="{BB962C8B-B14F-4D97-AF65-F5344CB8AC3E}">
        <p14:creationId xmlns:p14="http://schemas.microsoft.com/office/powerpoint/2010/main" val="1012489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13"/>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24"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6" name="Picture 19"/>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pic>
        <p:nvPicPr>
          <p:cNvPr id="7" name="Picture 6"/>
          <p:cNvPicPr>
            <a:picLocks noChangeAspect="1"/>
          </p:cNvPicPr>
          <p:nvPr/>
        </p:nvPicPr>
        <p:blipFill>
          <a:blip r:embed="rId4"/>
          <a:stretch>
            <a:fillRect/>
          </a:stretch>
        </p:blipFill>
        <p:spPr>
          <a:xfrm>
            <a:off x="5276090" y="1414929"/>
            <a:ext cx="6269479" cy="4028141"/>
          </a:xfrm>
          <a:prstGeom prst="rect">
            <a:avLst/>
          </a:prstGeom>
          <a:ln>
            <a:noFill/>
          </a:ln>
          <a:effectLst>
            <a:outerShdw blurRad="76200" dist="63500" dir="5040000" algn="tl" rotWithShape="0">
              <a:srgbClr val="000000">
                <a:alpha val="41000"/>
              </a:srgbClr>
            </a:outerShdw>
          </a:effectLst>
        </p:spPr>
      </p:pic>
      <p:sp>
        <p:nvSpPr>
          <p:cNvPr id="5" name="Title 4"/>
          <p:cNvSpPr>
            <a:spLocks noGrp="1"/>
          </p:cNvSpPr>
          <p:nvPr>
            <p:ph type="title"/>
          </p:nvPr>
        </p:nvSpPr>
        <p:spPr>
          <a:xfrm>
            <a:off x="680321" y="753228"/>
            <a:ext cx="4136123" cy="1080938"/>
          </a:xfrm>
        </p:spPr>
        <p:txBody>
          <a:bodyPr>
            <a:normAutofit/>
          </a:bodyPr>
          <a:lstStyle/>
          <a:p>
            <a:r>
              <a:rPr lang="en-US" sz="2400" dirty="0"/>
              <a:t>Inclusive Planning</a:t>
            </a:r>
          </a:p>
        </p:txBody>
      </p:sp>
      <p:sp>
        <p:nvSpPr>
          <p:cNvPr id="6" name="Content Placeholder 5"/>
          <p:cNvSpPr>
            <a:spLocks noGrp="1"/>
          </p:cNvSpPr>
          <p:nvPr>
            <p:ph idx="1"/>
          </p:nvPr>
        </p:nvSpPr>
        <p:spPr>
          <a:xfrm>
            <a:off x="680321" y="2336873"/>
            <a:ext cx="3656289" cy="3599316"/>
          </a:xfrm>
        </p:spPr>
        <p:txBody>
          <a:bodyPr>
            <a:normAutofit/>
          </a:bodyPr>
          <a:lstStyle/>
          <a:p>
            <a:r>
              <a:rPr lang="en-US" sz="1400"/>
              <a:t>Planning efforts that include ALL people with access and functional needs will leave no one behind.</a:t>
            </a:r>
          </a:p>
          <a:p>
            <a:r>
              <a:rPr lang="en-US" sz="1400"/>
              <a:t>If you focus on just those with disabilities then you risk the chance of not planning for ALL</a:t>
            </a:r>
          </a:p>
        </p:txBody>
      </p:sp>
    </p:spTree>
    <p:extLst>
      <p:ext uri="{BB962C8B-B14F-4D97-AF65-F5344CB8AC3E}">
        <p14:creationId xmlns:p14="http://schemas.microsoft.com/office/powerpoint/2010/main" val="237267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Must Have:</a:t>
            </a:r>
          </a:p>
        </p:txBody>
      </p:sp>
      <p:sp>
        <p:nvSpPr>
          <p:cNvPr id="3" name="Content Placeholder 2"/>
          <p:cNvSpPr>
            <a:spLocks noGrp="1"/>
          </p:cNvSpPr>
          <p:nvPr>
            <p:ph sz="half" idx="1"/>
          </p:nvPr>
        </p:nvSpPr>
        <p:spPr>
          <a:xfrm>
            <a:off x="680319" y="2336873"/>
            <a:ext cx="10452901" cy="3599316"/>
          </a:xfrm>
        </p:spPr>
        <p:txBody>
          <a:bodyPr/>
          <a:lstStyle/>
          <a:p>
            <a:r>
              <a:rPr lang="en-US" dirty="0"/>
              <a:t>ALL must have access to all programs, services and activities – without restriction </a:t>
            </a:r>
          </a:p>
          <a:p>
            <a:r>
              <a:rPr lang="en-US" dirty="0"/>
              <a:t>Location must be accessible to all</a:t>
            </a:r>
          </a:p>
          <a:p>
            <a:pPr lvl="1"/>
            <a:r>
              <a:rPr lang="en-US" dirty="0"/>
              <a:t>Access to transportation assistance 24/7</a:t>
            </a:r>
          </a:p>
          <a:p>
            <a:r>
              <a:rPr lang="en-US" dirty="0"/>
              <a:t>Effective communication – must be given the same information – content/detail that is given to the general public</a:t>
            </a:r>
          </a:p>
          <a:p>
            <a:pPr lvl="1"/>
            <a:r>
              <a:rPr lang="en-US" dirty="0"/>
              <a:t>Example: phone service/access for deaf </a:t>
            </a:r>
          </a:p>
          <a:p>
            <a:r>
              <a:rPr lang="en-US" dirty="0"/>
              <a:t>Must not be charged to cover the costs of measures necessary to ensure equal access</a:t>
            </a:r>
          </a:p>
          <a:p>
            <a:pPr lvl="1"/>
            <a:r>
              <a:rPr lang="en-US" dirty="0"/>
              <a:t>Example:  interpretive services are provided at no cost </a:t>
            </a:r>
          </a:p>
        </p:txBody>
      </p:sp>
    </p:spTree>
    <p:extLst>
      <p:ext uri="{BB962C8B-B14F-4D97-AF65-F5344CB8AC3E}">
        <p14:creationId xmlns:p14="http://schemas.microsoft.com/office/powerpoint/2010/main" val="1895551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C-MIST</a:t>
            </a:r>
          </a:p>
        </p:txBody>
      </p:sp>
      <p:sp>
        <p:nvSpPr>
          <p:cNvPr id="12" name="Content Placeholder 11">
            <a:extLst>
              <a:ext uri="{FF2B5EF4-FFF2-40B4-BE49-F238E27FC236}">
                <a16:creationId xmlns:a16="http://schemas.microsoft.com/office/drawing/2014/main" id="{8389858D-382F-40B4-BF70-4AA3147B1E31}"/>
              </a:ext>
            </a:extLst>
          </p:cNvPr>
          <p:cNvSpPr>
            <a:spLocks noGrp="1"/>
          </p:cNvSpPr>
          <p:nvPr>
            <p:ph idx="1"/>
          </p:nvPr>
        </p:nvSpPr>
        <p:spPr/>
        <p:txBody>
          <a:bodyPr/>
          <a:lstStyle/>
          <a:p>
            <a:r>
              <a:rPr lang="en-US" u="sng" dirty="0"/>
              <a:t>C</a:t>
            </a:r>
            <a:r>
              <a:rPr lang="en-US" dirty="0"/>
              <a:t>ommunication</a:t>
            </a:r>
          </a:p>
          <a:p>
            <a:r>
              <a:rPr lang="en-US" u="sng" dirty="0"/>
              <a:t>M</a:t>
            </a:r>
            <a:r>
              <a:rPr lang="en-US" dirty="0"/>
              <a:t>aintaining Health</a:t>
            </a:r>
          </a:p>
          <a:p>
            <a:r>
              <a:rPr lang="en-US" u="sng" dirty="0"/>
              <a:t>I</a:t>
            </a:r>
            <a:r>
              <a:rPr lang="en-US" dirty="0"/>
              <a:t>ndependence</a:t>
            </a:r>
          </a:p>
          <a:p>
            <a:r>
              <a:rPr lang="en-US" u="sng" dirty="0"/>
              <a:t>S</a:t>
            </a:r>
            <a:r>
              <a:rPr lang="en-US" dirty="0"/>
              <a:t>afety, support, and self-determination</a:t>
            </a:r>
          </a:p>
          <a:p>
            <a:r>
              <a:rPr lang="en-US" u="sng" dirty="0"/>
              <a:t>T</a:t>
            </a:r>
            <a:r>
              <a:rPr lang="en-US" dirty="0"/>
              <a:t>ransportation and evacuation</a:t>
            </a:r>
          </a:p>
          <a:p>
            <a:endParaRPr lang="en-US" dirty="0"/>
          </a:p>
        </p:txBody>
      </p:sp>
    </p:spTree>
    <p:extLst>
      <p:ext uri="{BB962C8B-B14F-4D97-AF65-F5344CB8AC3E}">
        <p14:creationId xmlns:p14="http://schemas.microsoft.com/office/powerpoint/2010/main" val="167402578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1346</TotalTime>
  <Words>949</Words>
  <Application>Microsoft Office PowerPoint</Application>
  <PresentationFormat>Widescreen</PresentationFormat>
  <Paragraphs>118</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Access and Functional Needs – Part 1</vt:lpstr>
      <vt:lpstr>Welcome</vt:lpstr>
      <vt:lpstr>Objectives</vt:lpstr>
      <vt:lpstr>Disability Definition </vt:lpstr>
      <vt:lpstr>Types of Disability </vt:lpstr>
      <vt:lpstr>Access and Functional Needs definition </vt:lpstr>
      <vt:lpstr>Inclusive Planning</vt:lpstr>
      <vt:lpstr>Plans Must Have:</vt:lpstr>
      <vt:lpstr>C-MIST</vt:lpstr>
      <vt:lpstr>Programmatic Access</vt:lpstr>
      <vt:lpstr>Physical Access</vt:lpstr>
      <vt:lpstr>Effective Communication</vt:lpstr>
      <vt:lpstr>Good practices:</vt:lpstr>
      <vt:lpstr>What Inclusive Planning does:</vt:lpstr>
      <vt:lpstr>Summary </vt:lpstr>
      <vt:lpstr>PowerPoint Presentation</vt:lpstr>
      <vt:lpstr>Discussion/Questions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and Functional Needs – Part 1</dc:title>
  <dc:creator>Stoen, Shawn</dc:creator>
  <cp:lastModifiedBy>Stoen, Shawn</cp:lastModifiedBy>
  <cp:revision>12</cp:revision>
  <dcterms:created xsi:type="dcterms:W3CDTF">2017-06-27T14:59:34Z</dcterms:created>
  <dcterms:modified xsi:type="dcterms:W3CDTF">2017-07-05T23:38:06Z</dcterms:modified>
</cp:coreProperties>
</file>