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49D9A-ED4B-4F37-86E8-34E164009863}" type="datetimeFigureOut">
              <a:rPr lang="en-US" smtClean="0"/>
              <a:t>4/19/2017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2D5BAC-D24C-4BA7-8814-43B62E0E61D0}" type="slidenum">
              <a:rPr lang="en-US" smtClean="0"/>
              <a:t>‹#›</a:t>
            </a:fld>
            <a:endParaRPr lang="en-US"/>
          </a:p>
        </p:txBody>
      </p:sp>
    </p:spTree>
    <p:extLst>
      <p:ext uri="{BB962C8B-B14F-4D97-AF65-F5344CB8AC3E}">
        <p14:creationId xmlns:p14="http://schemas.microsoft.com/office/powerpoint/2010/main" val="646689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B93780E-C4DD-4B60-AE39-E9C4EE2AA641}" type="datetime1">
              <a:rPr lang="en-US" smtClean="0"/>
              <a:t>4/19/2017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Spring 2017 Clinic Influx MSEL Presentation</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2085B3-C9E8-4EB9-84EF-5FA543BFDB42}" type="datetime1">
              <a:rPr lang="en-US" smtClean="0"/>
              <a:t>4/19/2017</a:t>
            </a:fld>
            <a:endParaRPr lang="en-US" dirty="0"/>
          </a:p>
        </p:txBody>
      </p:sp>
      <p:sp>
        <p:nvSpPr>
          <p:cNvPr id="5" name="Footer Placeholder 4"/>
          <p:cNvSpPr>
            <a:spLocks noGrp="1"/>
          </p:cNvSpPr>
          <p:nvPr>
            <p:ph type="ftr" sz="quarter" idx="11"/>
          </p:nvPr>
        </p:nvSpPr>
        <p:spPr/>
        <p:txBody>
          <a:bodyPr/>
          <a:lstStyle/>
          <a:p>
            <a:r>
              <a:rPr lang="en-US"/>
              <a:t>Spring 2017 Clinic Influx MSEL Presentation</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71DF4C-5A9D-41E9-8DAF-C3B5BDF3766B}" type="datetime1">
              <a:rPr lang="en-US" smtClean="0"/>
              <a:t>4/19/2017</a:t>
            </a:fld>
            <a:endParaRPr lang="en-US" dirty="0"/>
          </a:p>
        </p:txBody>
      </p:sp>
      <p:sp>
        <p:nvSpPr>
          <p:cNvPr id="5" name="Footer Placeholder 4"/>
          <p:cNvSpPr>
            <a:spLocks noGrp="1"/>
          </p:cNvSpPr>
          <p:nvPr>
            <p:ph type="ftr" sz="quarter" idx="11"/>
          </p:nvPr>
        </p:nvSpPr>
        <p:spPr/>
        <p:txBody>
          <a:bodyPr/>
          <a:lstStyle/>
          <a:p>
            <a:r>
              <a:rPr lang="en-US"/>
              <a:t>Spring 2017 Clinic Influx MSEL Presentation</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4D0E4-C437-483C-B444-28E56D199FD0}" type="datetime1">
              <a:rPr lang="en-US" smtClean="0"/>
              <a:t>4/19/2017</a:t>
            </a:fld>
            <a:endParaRPr lang="en-US" dirty="0"/>
          </a:p>
        </p:txBody>
      </p:sp>
      <p:sp>
        <p:nvSpPr>
          <p:cNvPr id="5" name="Footer Placeholder 4"/>
          <p:cNvSpPr>
            <a:spLocks noGrp="1"/>
          </p:cNvSpPr>
          <p:nvPr>
            <p:ph type="ftr" sz="quarter" idx="11"/>
          </p:nvPr>
        </p:nvSpPr>
        <p:spPr/>
        <p:txBody>
          <a:bodyPr/>
          <a:lstStyle/>
          <a:p>
            <a:r>
              <a:rPr lang="en-US"/>
              <a:t>Spring 2017 Clinic Influx MSEL Presentation</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4D7C56F-C0B4-41E0-B2D5-016D6857FC6D}" type="datetime1">
              <a:rPr lang="en-US" smtClean="0"/>
              <a:t>4/19/2017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Spring 2017 Clinic Influx MSEL Presentation</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073BF7-DABA-4EC8-B0D1-511E3DB1D595}" type="datetime1">
              <a:rPr lang="en-US" smtClean="0"/>
              <a:t>4/19/2017</a:t>
            </a:fld>
            <a:endParaRPr lang="en-US" dirty="0"/>
          </a:p>
        </p:txBody>
      </p:sp>
      <p:sp>
        <p:nvSpPr>
          <p:cNvPr id="6" name="Footer Placeholder 5"/>
          <p:cNvSpPr>
            <a:spLocks noGrp="1"/>
          </p:cNvSpPr>
          <p:nvPr>
            <p:ph type="ftr" sz="quarter" idx="11"/>
          </p:nvPr>
        </p:nvSpPr>
        <p:spPr/>
        <p:txBody>
          <a:bodyPr/>
          <a:lstStyle/>
          <a:p>
            <a:r>
              <a:rPr lang="en-US"/>
              <a:t>Spring 2017 Clinic Influx MSEL Presentation</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0A5BEF-0CC6-4580-8B37-6A0D6D7CFD02}" type="datetime1">
              <a:rPr lang="en-US" smtClean="0"/>
              <a:t>4/19/2017</a:t>
            </a:fld>
            <a:endParaRPr lang="en-US" dirty="0"/>
          </a:p>
        </p:txBody>
      </p:sp>
      <p:sp>
        <p:nvSpPr>
          <p:cNvPr id="8" name="Footer Placeholder 7"/>
          <p:cNvSpPr>
            <a:spLocks noGrp="1"/>
          </p:cNvSpPr>
          <p:nvPr>
            <p:ph type="ftr" sz="quarter" idx="11"/>
          </p:nvPr>
        </p:nvSpPr>
        <p:spPr/>
        <p:txBody>
          <a:bodyPr/>
          <a:lstStyle/>
          <a:p>
            <a:r>
              <a:rPr lang="en-US"/>
              <a:t>Spring 2017 Clinic Influx MSEL Presentation</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C853C7-50E5-4C1E-9CAD-51ECE4394A73}" type="datetime1">
              <a:rPr lang="en-US" smtClean="0"/>
              <a:t>4/19/2017</a:t>
            </a:fld>
            <a:endParaRPr lang="en-US" dirty="0"/>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A689A-B425-4186-87A7-3077B5ED717F}" type="datetime1">
              <a:rPr lang="en-US" smtClean="0"/>
              <a:t>4/19/2017</a:t>
            </a:fld>
            <a:endParaRPr lang="en-US" dirty="0"/>
          </a:p>
        </p:txBody>
      </p:sp>
      <p:sp>
        <p:nvSpPr>
          <p:cNvPr id="3" name="Footer Placeholder 2"/>
          <p:cNvSpPr>
            <a:spLocks noGrp="1"/>
          </p:cNvSpPr>
          <p:nvPr>
            <p:ph type="ftr" sz="quarter" idx="11"/>
          </p:nvPr>
        </p:nvSpPr>
        <p:spPr/>
        <p:txBody>
          <a:bodyPr/>
          <a:lstStyle/>
          <a:p>
            <a:r>
              <a:rPr lang="en-US"/>
              <a:t>Spring 2017 Clinic Influx MSEL Presentation</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9BBA4A0-24C3-4CF6-98A5-3DA2D57E1860}" type="datetime1">
              <a:rPr lang="en-US" smtClean="0"/>
              <a:t>4/19/2017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Spring 2017 Clinic Influx MSEL Presentation</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23C5DDF-2734-4792-9E0C-1A2F81EFD2E7}" type="datetime1">
              <a:rPr lang="en-US" smtClean="0"/>
              <a:t>4/19/2017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Spring 2017 Clinic Influx MSEL Presentation</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FFB3403-E059-4A16-A602-034626BF2BDC}" type="datetime1">
              <a:rPr lang="en-US" smtClean="0"/>
              <a:t>4/19/2017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Spring 2017 Clinic Influx MSEL Presentation</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Clinic influx Scenarios </a:t>
            </a:r>
          </a:p>
        </p:txBody>
      </p:sp>
      <p:sp>
        <p:nvSpPr>
          <p:cNvPr id="3" name="Footer Placeholder 2"/>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277333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89046" y="2581712"/>
            <a:ext cx="9601200" cy="1485900"/>
          </a:xfrm>
        </p:spPr>
        <p:txBody>
          <a:bodyPr/>
          <a:lstStyle/>
          <a:p>
            <a:pPr algn="ctr"/>
            <a:r>
              <a:rPr lang="en-US" dirty="0"/>
              <a:t>Sim Cell injects </a:t>
            </a:r>
          </a:p>
        </p:txBody>
      </p:sp>
      <p:sp>
        <p:nvSpPr>
          <p:cNvPr id="3" name="Footer Placeholder 2"/>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1492162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 Influx Inject 2  Sim Cell  10:10am Phone</a:t>
            </a:r>
          </a:p>
        </p:txBody>
      </p:sp>
      <p:sp>
        <p:nvSpPr>
          <p:cNvPr id="3" name="Content Placeholder 2"/>
          <p:cNvSpPr>
            <a:spLocks noGrp="1"/>
          </p:cNvSpPr>
          <p:nvPr>
            <p:ph idx="1"/>
          </p:nvPr>
        </p:nvSpPr>
        <p:spPr/>
        <p:txBody>
          <a:bodyPr/>
          <a:lstStyle/>
          <a:p>
            <a:r>
              <a:rPr lang="en-US" dirty="0"/>
              <a:t>Sim Cell will be a Hospital using the </a:t>
            </a:r>
            <a:r>
              <a:rPr lang="en-US" dirty="0">
                <a:highlight>
                  <a:srgbClr val="FFFF00"/>
                </a:highlight>
              </a:rPr>
              <a:t>phone</a:t>
            </a:r>
          </a:p>
          <a:p>
            <a:endParaRPr lang="en-US" dirty="0"/>
          </a:p>
          <a:p>
            <a:r>
              <a:rPr lang="en-US" dirty="0"/>
              <a:t>Hospital is requesting two internal medicine doctors to come to the hospital and provide support</a:t>
            </a:r>
          </a:p>
          <a:p>
            <a:endParaRPr lang="en-US" dirty="0"/>
          </a:p>
          <a:p>
            <a:r>
              <a:rPr lang="en-US" dirty="0"/>
              <a:t>Outcomes</a:t>
            </a:r>
          </a:p>
          <a:p>
            <a:pPr lvl="1"/>
            <a:r>
              <a:rPr lang="en-US" dirty="0"/>
              <a:t>Assess staffing levels at the clinic in congruent to current and future patient influx. </a:t>
            </a:r>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300617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for HMAC and Sim Cell</a:t>
            </a:r>
          </a:p>
        </p:txBody>
      </p:sp>
      <p:sp>
        <p:nvSpPr>
          <p:cNvPr id="3" name="Content Placeholder 2"/>
          <p:cNvSpPr>
            <a:spLocks noGrp="1"/>
          </p:cNvSpPr>
          <p:nvPr>
            <p:ph idx="1"/>
          </p:nvPr>
        </p:nvSpPr>
        <p:spPr/>
        <p:txBody>
          <a:bodyPr/>
          <a:lstStyle/>
          <a:p>
            <a:r>
              <a:rPr lang="en-US" dirty="0"/>
              <a:t>Information will be provided on a separate sheet prior to the exercise</a:t>
            </a:r>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51279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Inject 1  10:00am  </a:t>
            </a:r>
          </a:p>
        </p:txBody>
      </p:sp>
      <p:sp>
        <p:nvSpPr>
          <p:cNvPr id="3" name="Content Placeholder 2"/>
          <p:cNvSpPr>
            <a:spLocks noGrp="1"/>
          </p:cNvSpPr>
          <p:nvPr>
            <p:ph idx="1"/>
          </p:nvPr>
        </p:nvSpPr>
        <p:spPr/>
        <p:txBody>
          <a:bodyPr>
            <a:normAutofit/>
          </a:bodyPr>
          <a:lstStyle/>
          <a:p>
            <a:r>
              <a:rPr lang="en-US" dirty="0"/>
              <a:t>Several facilities have been affected by the severe weather.  Many people are hurt and without homes and resources</a:t>
            </a:r>
          </a:p>
          <a:p>
            <a:r>
              <a:rPr lang="en-US" dirty="0"/>
              <a:t> Your facility has not been damaged and could become an emergency care facility </a:t>
            </a:r>
          </a:p>
          <a:p>
            <a:r>
              <a:rPr lang="en-US" dirty="0"/>
              <a:t>Outcomes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00514485"/>
              </p:ext>
            </p:extLst>
          </p:nvPr>
        </p:nvGraphicFramePr>
        <p:xfrm>
          <a:off x="2015222" y="4057825"/>
          <a:ext cx="8128000" cy="162042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764513477"/>
                    </a:ext>
                  </a:extLst>
                </a:gridCol>
                <a:gridCol w="4064000">
                  <a:extLst>
                    <a:ext uri="{9D8B030D-6E8A-4147-A177-3AD203B41FA5}">
                      <a16:colId xmlns:a16="http://schemas.microsoft.com/office/drawing/2014/main" val="2747430248"/>
                    </a:ext>
                  </a:extLst>
                </a:gridCol>
              </a:tblGrid>
              <a:tr h="490173">
                <a:tc>
                  <a:txBody>
                    <a:bodyPr/>
                    <a:lstStyle/>
                    <a:p>
                      <a:r>
                        <a:rPr lang="en-US" dirty="0"/>
                        <a:t>Offer</a:t>
                      </a:r>
                      <a:r>
                        <a:rPr lang="en-US" baseline="0" dirty="0"/>
                        <a:t> Support to healthcare facilities</a:t>
                      </a:r>
                      <a:endParaRPr lang="en-US" dirty="0"/>
                    </a:p>
                  </a:txBody>
                  <a:tcPr/>
                </a:tc>
                <a:tc>
                  <a:txBody>
                    <a:bodyPr/>
                    <a:lstStyle/>
                    <a:p>
                      <a:r>
                        <a:rPr lang="en-US" dirty="0"/>
                        <a:t>Activate</a:t>
                      </a:r>
                      <a:r>
                        <a:rPr lang="en-US" baseline="0" dirty="0"/>
                        <a:t> Incident Command</a:t>
                      </a:r>
                      <a:endParaRPr lang="en-US" dirty="0"/>
                    </a:p>
                  </a:txBody>
                  <a:tcPr/>
                </a:tc>
                <a:extLst>
                  <a:ext uri="{0D108BD9-81ED-4DB2-BD59-A6C34878D82A}">
                    <a16:rowId xmlns:a16="http://schemas.microsoft.com/office/drawing/2014/main" val="2344898476"/>
                  </a:ext>
                </a:extLst>
              </a:tr>
              <a:tr h="490173">
                <a:tc>
                  <a:txBody>
                    <a:bodyPr/>
                    <a:lstStyle/>
                    <a:p>
                      <a:r>
                        <a:rPr lang="en-US" dirty="0"/>
                        <a:t>Gain Situational Awareness</a:t>
                      </a:r>
                    </a:p>
                  </a:txBody>
                  <a:tcPr/>
                </a:tc>
                <a:tc>
                  <a:txBody>
                    <a:bodyPr/>
                    <a:lstStyle/>
                    <a:p>
                      <a:r>
                        <a:rPr lang="en-US" dirty="0"/>
                        <a:t>Complete the HICS Incident Action Plan Quick Start Guide</a:t>
                      </a:r>
                    </a:p>
                  </a:txBody>
                  <a:tcPr/>
                </a:tc>
                <a:extLst>
                  <a:ext uri="{0D108BD9-81ED-4DB2-BD59-A6C34878D82A}">
                    <a16:rowId xmlns:a16="http://schemas.microsoft.com/office/drawing/2014/main" val="2335124958"/>
                  </a:ext>
                </a:extLst>
              </a:tr>
              <a:tr h="490173">
                <a:tc>
                  <a:txBody>
                    <a:bodyPr/>
                    <a:lstStyle/>
                    <a:p>
                      <a:r>
                        <a:rPr lang="en-US" dirty="0"/>
                        <a:t>Communicate with Staff</a:t>
                      </a:r>
                    </a:p>
                  </a:txBody>
                  <a:tcPr/>
                </a:tc>
                <a:tc>
                  <a:txBody>
                    <a:bodyPr/>
                    <a:lstStyle/>
                    <a:p>
                      <a:endParaRPr lang="en-US" dirty="0"/>
                    </a:p>
                  </a:txBody>
                  <a:tcPr/>
                </a:tc>
                <a:extLst>
                  <a:ext uri="{0D108BD9-81ED-4DB2-BD59-A6C34878D82A}">
                    <a16:rowId xmlns:a16="http://schemas.microsoft.com/office/drawing/2014/main" val="3061017817"/>
                  </a:ext>
                </a:extLst>
              </a:tr>
            </a:tbl>
          </a:graphicData>
        </a:graphic>
      </p:graphicFrame>
      <p:sp>
        <p:nvSpPr>
          <p:cNvPr id="5" name="Footer Placeholder 4"/>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238292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Inject 3 10:20am </a:t>
            </a:r>
          </a:p>
        </p:txBody>
      </p:sp>
      <p:sp>
        <p:nvSpPr>
          <p:cNvPr id="3" name="Content Placeholder 2"/>
          <p:cNvSpPr>
            <a:spLocks noGrp="1"/>
          </p:cNvSpPr>
          <p:nvPr>
            <p:ph idx="1"/>
          </p:nvPr>
        </p:nvSpPr>
        <p:spPr/>
        <p:txBody>
          <a:bodyPr>
            <a:normAutofit/>
          </a:bodyPr>
          <a:lstStyle/>
          <a:p>
            <a:r>
              <a:rPr lang="en-US" sz="2800" dirty="0"/>
              <a:t>Patients have arrived to your clinic with several minor injuries and respiratory issues</a:t>
            </a:r>
          </a:p>
          <a:p>
            <a:endParaRPr lang="en-US" sz="2800" dirty="0"/>
          </a:p>
          <a:p>
            <a:r>
              <a:rPr lang="en-US" sz="2800" dirty="0"/>
              <a:t>Outcomes </a:t>
            </a:r>
          </a:p>
          <a:p>
            <a:pPr lvl="1"/>
            <a:r>
              <a:rPr lang="en-US" sz="2800" dirty="0"/>
              <a:t>Implement triage, prioritization and tracking of patient movement</a:t>
            </a:r>
          </a:p>
          <a:p>
            <a:pPr lvl="1"/>
            <a:r>
              <a:rPr lang="en-US" sz="2800" dirty="0"/>
              <a:t>Assess current capability and capacity</a:t>
            </a:r>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223491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Inject 4  10:30am </a:t>
            </a:r>
          </a:p>
        </p:txBody>
      </p:sp>
      <p:sp>
        <p:nvSpPr>
          <p:cNvPr id="3" name="Content Placeholder 2"/>
          <p:cNvSpPr>
            <a:spLocks noGrp="1"/>
          </p:cNvSpPr>
          <p:nvPr>
            <p:ph idx="1"/>
          </p:nvPr>
        </p:nvSpPr>
        <p:spPr>
          <a:xfrm>
            <a:off x="1371600" y="1895912"/>
            <a:ext cx="9601200" cy="4236440"/>
          </a:xfrm>
        </p:spPr>
        <p:txBody>
          <a:bodyPr>
            <a:normAutofit/>
          </a:bodyPr>
          <a:lstStyle/>
          <a:p>
            <a:r>
              <a:rPr lang="en-US" sz="2400" dirty="0"/>
              <a:t>Your clinic has been providing care for several patients with minimal resources.  You have started to treat Sam, but had to step away.  Sam has come out of the room and is talking to the front desk staff very upset with lack of care.  Your team has tried several methods to deescalate the situation, but Sam has now gotten verbally abusive and has started to throw objects</a:t>
            </a:r>
          </a:p>
          <a:p>
            <a:r>
              <a:rPr lang="en-US" sz="2400" dirty="0"/>
              <a:t>Outcomes</a:t>
            </a:r>
          </a:p>
          <a:p>
            <a:pPr lvl="1"/>
            <a:r>
              <a:rPr lang="en-US" dirty="0"/>
              <a:t>Activate security response plans and implement security measures on-going</a:t>
            </a:r>
          </a:p>
          <a:p>
            <a:pPr lvl="1"/>
            <a:r>
              <a:rPr lang="en-US" dirty="0"/>
              <a:t>Discussion:  911 is overwhelmed, police are busy.  What steps would you use to provide security at your clinic? </a:t>
            </a:r>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97760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Inject 5 10:45am</a:t>
            </a:r>
          </a:p>
        </p:txBody>
      </p:sp>
      <p:sp>
        <p:nvSpPr>
          <p:cNvPr id="3" name="Content Placeholder 2"/>
          <p:cNvSpPr>
            <a:spLocks noGrp="1"/>
          </p:cNvSpPr>
          <p:nvPr>
            <p:ph idx="1"/>
          </p:nvPr>
        </p:nvSpPr>
        <p:spPr/>
        <p:txBody>
          <a:bodyPr>
            <a:normAutofit/>
          </a:bodyPr>
          <a:lstStyle/>
          <a:p>
            <a:r>
              <a:rPr lang="en-US" sz="2800" dirty="0"/>
              <a:t>Facility Specific Inject</a:t>
            </a:r>
          </a:p>
          <a:p>
            <a:pPr lvl="1"/>
            <a:r>
              <a:rPr lang="en-US" sz="2800" dirty="0"/>
              <a:t>See Facility specific inject sheet</a:t>
            </a:r>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167102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Inject 6 10:55am</a:t>
            </a:r>
          </a:p>
        </p:txBody>
      </p:sp>
      <p:sp>
        <p:nvSpPr>
          <p:cNvPr id="3" name="Content Placeholder 2"/>
          <p:cNvSpPr>
            <a:spLocks noGrp="1"/>
          </p:cNvSpPr>
          <p:nvPr>
            <p:ph idx="1"/>
          </p:nvPr>
        </p:nvSpPr>
        <p:spPr/>
        <p:txBody>
          <a:bodyPr>
            <a:normAutofit/>
          </a:bodyPr>
          <a:lstStyle/>
          <a:p>
            <a:r>
              <a:rPr lang="en-US" sz="2800" dirty="0"/>
              <a:t>While documenting your electronic medical records (EMR) system stopped working.  Through investigation it is found that due to the severe weather the EMR server that is offsite was damaged  </a:t>
            </a:r>
          </a:p>
          <a:p>
            <a:r>
              <a:rPr lang="en-US" sz="2800" dirty="0"/>
              <a:t>Outcomes </a:t>
            </a:r>
          </a:p>
          <a:p>
            <a:pPr lvl="1"/>
            <a:r>
              <a:rPr lang="en-US" sz="2800" dirty="0"/>
              <a:t>Initiate downtime procedures:  What would you do if the power went out as well?  </a:t>
            </a:r>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1958429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Inject 7  11:05am </a:t>
            </a:r>
          </a:p>
        </p:txBody>
      </p:sp>
      <p:sp>
        <p:nvSpPr>
          <p:cNvPr id="3" name="Content Placeholder 2"/>
          <p:cNvSpPr>
            <a:spLocks noGrp="1"/>
          </p:cNvSpPr>
          <p:nvPr>
            <p:ph idx="1"/>
          </p:nvPr>
        </p:nvSpPr>
        <p:spPr/>
        <p:txBody>
          <a:bodyPr>
            <a:normAutofit lnSpcReduction="10000"/>
          </a:bodyPr>
          <a:lstStyle/>
          <a:p>
            <a:r>
              <a:rPr lang="en-US" sz="2800" dirty="0"/>
              <a:t>Patient arrives to your clinic requesting Nitro medication.  Patient reports that nitro helps his chest pain, but due to the severe weather he was not able to locate his medication and all the pharmacies are closed or damaged</a:t>
            </a:r>
          </a:p>
          <a:p>
            <a:r>
              <a:rPr lang="en-US" sz="2800" dirty="0"/>
              <a:t>Outcomes- Discussions</a:t>
            </a:r>
          </a:p>
          <a:p>
            <a:pPr lvl="1"/>
            <a:r>
              <a:rPr lang="en-US" sz="2800" dirty="0"/>
              <a:t>Assess medication resource options during an emergency</a:t>
            </a:r>
          </a:p>
          <a:p>
            <a:pPr lvl="1"/>
            <a:r>
              <a:rPr lang="en-US" sz="2800" dirty="0"/>
              <a:t>Provide patient education</a:t>
            </a:r>
          </a:p>
          <a:p>
            <a:pPr marL="530352" lvl="1" indent="0">
              <a:buNone/>
            </a:pPr>
            <a:endParaRPr lang="en-US" dirty="0"/>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1765805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Inject 8  11:15am </a:t>
            </a:r>
          </a:p>
        </p:txBody>
      </p:sp>
      <p:sp>
        <p:nvSpPr>
          <p:cNvPr id="3" name="Content Placeholder 2"/>
          <p:cNvSpPr>
            <a:spLocks noGrp="1"/>
          </p:cNvSpPr>
          <p:nvPr>
            <p:ph idx="1"/>
          </p:nvPr>
        </p:nvSpPr>
        <p:spPr/>
        <p:txBody>
          <a:bodyPr>
            <a:normAutofit/>
          </a:bodyPr>
          <a:lstStyle/>
          <a:p>
            <a:r>
              <a:rPr lang="en-US" sz="2800" dirty="0"/>
              <a:t>Conduct an Operational Briefing with Command Center Staff</a:t>
            </a:r>
          </a:p>
          <a:p>
            <a:endParaRPr lang="en-US" sz="2800" dirty="0"/>
          </a:p>
          <a:p>
            <a:r>
              <a:rPr lang="en-US" sz="2800" dirty="0"/>
              <a:t>Outcomes </a:t>
            </a:r>
          </a:p>
          <a:p>
            <a:pPr lvl="1"/>
            <a:r>
              <a:rPr lang="en-US" sz="2800" dirty="0"/>
              <a:t>Use a briefing Guide</a:t>
            </a:r>
          </a:p>
          <a:p>
            <a:pPr lvl="1"/>
            <a:r>
              <a:rPr lang="en-US" sz="2800" dirty="0"/>
              <a:t>Determine Goals and objectives to be accomplished in future operational periods</a:t>
            </a:r>
          </a:p>
        </p:txBody>
      </p:sp>
      <p:sp>
        <p:nvSpPr>
          <p:cNvPr id="4" name="Footer Placeholder 3"/>
          <p:cNvSpPr>
            <a:spLocks noGrp="1"/>
          </p:cNvSpPr>
          <p:nvPr>
            <p:ph type="ftr" sz="quarter" idx="11"/>
          </p:nvPr>
        </p:nvSpPr>
        <p:spPr/>
        <p:txBody>
          <a:bodyPr/>
          <a:lstStyle/>
          <a:p>
            <a:r>
              <a:rPr lang="en-US"/>
              <a:t>Spring 2017 Clinic Influx MSEL Presentation</a:t>
            </a:r>
            <a:endParaRPr lang="en-US" dirty="0"/>
          </a:p>
        </p:txBody>
      </p:sp>
    </p:spTree>
    <p:extLst>
      <p:ext uri="{BB962C8B-B14F-4D97-AF65-F5344CB8AC3E}">
        <p14:creationId xmlns:p14="http://schemas.microsoft.com/office/powerpoint/2010/main" val="176565542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174</TotalTime>
  <Words>482</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Franklin Gothic Book</vt:lpstr>
      <vt:lpstr>Crop</vt:lpstr>
      <vt:lpstr>Clinic influx Scenarios </vt:lpstr>
      <vt:lpstr>Contact information for HMAC and Sim Cell</vt:lpstr>
      <vt:lpstr>Inject 1  10:00am  </vt:lpstr>
      <vt:lpstr>Inject 3 10:20am </vt:lpstr>
      <vt:lpstr>Inject 4  10:30am </vt:lpstr>
      <vt:lpstr>Inject 5 10:45am</vt:lpstr>
      <vt:lpstr>Inject 6 10:55am</vt:lpstr>
      <vt:lpstr>Inject 7  11:05am </vt:lpstr>
      <vt:lpstr>Inject 8  11:15am </vt:lpstr>
      <vt:lpstr>Sim Cell injects </vt:lpstr>
      <vt:lpstr>Clinic Influx Inject 2  Sim Cell  10:10am Phone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 influx Scenarios</dc:title>
  <dc:creator>Fort, Jeffrey</dc:creator>
  <cp:lastModifiedBy>Fort, Jeffrey</cp:lastModifiedBy>
  <cp:revision>11</cp:revision>
  <dcterms:created xsi:type="dcterms:W3CDTF">2017-04-11T12:46:19Z</dcterms:created>
  <dcterms:modified xsi:type="dcterms:W3CDTF">2017-04-19T15:58:57Z</dcterms:modified>
</cp:coreProperties>
</file>