
<file path=[Content_Types].xml><?xml version="1.0" encoding="utf-8"?>
<Types xmlns="http://schemas.openxmlformats.org/package/2006/content-types">
  <Default Extension="png" ContentType="image/png"/>
  <Default Extension="svg" ContentType="image/svg+xml"/>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94" r:id="rId3"/>
    <p:sldId id="293" r:id="rId4"/>
    <p:sldId id="288" r:id="rId5"/>
    <p:sldId id="295" r:id="rId6"/>
    <p:sldId id="259" r:id="rId7"/>
    <p:sldId id="289" r:id="rId8"/>
    <p:sldId id="260" r:id="rId9"/>
    <p:sldId id="261" r:id="rId10"/>
    <p:sldId id="262" r:id="rId11"/>
    <p:sldId id="263" r:id="rId12"/>
    <p:sldId id="290" r:id="rId13"/>
    <p:sldId id="291" r:id="rId14"/>
    <p:sldId id="292" r:id="rId15"/>
    <p:sldId id="296" r:id="rId16"/>
    <p:sldId id="297" r:id="rId17"/>
    <p:sldId id="31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snapToGrid="0">
      <p:cViewPr varScale="1">
        <p:scale>
          <a:sx n="107" d="100"/>
          <a:sy n="107" d="100"/>
        </p:scale>
        <p:origin x="126" y="18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hyperlink" Target="mailto:chmac@centracare.com"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chmac@centracare.co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DB8E9B-C8F4-48ED-A795-D7F2C36E5D37}" type="doc">
      <dgm:prSet loTypeId="urn:microsoft.com/office/officeart/2016/7/layout/RoundedRectangleTimeline" loCatId="process" qsTypeId="urn:microsoft.com/office/officeart/2005/8/quickstyle/simple2" qsCatId="simple" csTypeId="urn:microsoft.com/office/officeart/2005/8/colors/colorful2" csCatId="colorful" phldr="1"/>
      <dgm:spPr/>
      <dgm:t>
        <a:bodyPr/>
        <a:lstStyle/>
        <a:p>
          <a:endParaRPr lang="en-US"/>
        </a:p>
      </dgm:t>
    </dgm:pt>
    <dgm:pt modelId="{040A232E-5205-45DE-A52A-911F135BB949}">
      <dgm:prSet/>
      <dgm:spPr/>
      <dgm:t>
        <a:bodyPr/>
        <a:lstStyle/>
        <a:p>
          <a:r>
            <a:rPr lang="en-US"/>
            <a:t>9:00 – 9:29</a:t>
          </a:r>
        </a:p>
      </dgm:t>
    </dgm:pt>
    <dgm:pt modelId="{FFDB112E-66C3-42CC-9972-F3B50D1F9312}" type="parTrans" cxnId="{AC626354-6DE5-481E-AD54-16089F8641CA}">
      <dgm:prSet/>
      <dgm:spPr/>
      <dgm:t>
        <a:bodyPr/>
        <a:lstStyle/>
        <a:p>
          <a:endParaRPr lang="en-US"/>
        </a:p>
      </dgm:t>
    </dgm:pt>
    <dgm:pt modelId="{FE3F9C07-1A31-47C6-96C1-FC8C212CB0F6}" type="sibTrans" cxnId="{AC626354-6DE5-481E-AD54-16089F8641CA}">
      <dgm:prSet/>
      <dgm:spPr/>
      <dgm:t>
        <a:bodyPr/>
        <a:lstStyle/>
        <a:p>
          <a:endParaRPr lang="en-US"/>
        </a:p>
      </dgm:t>
    </dgm:pt>
    <dgm:pt modelId="{B407057C-63A5-4282-8ADD-568A2BF2E3AE}">
      <dgm:prSet/>
      <dgm:spPr/>
      <dgm:t>
        <a:bodyPr/>
        <a:lstStyle/>
        <a:p>
          <a:r>
            <a:rPr lang="en-US"/>
            <a:t>Welcomes</a:t>
          </a:r>
        </a:p>
      </dgm:t>
    </dgm:pt>
    <dgm:pt modelId="{A9F4EA73-8A4D-4736-BEB6-508CDB3DE2E9}" type="parTrans" cxnId="{6C637EBF-2FD9-41CA-8271-BC854D009FB3}">
      <dgm:prSet/>
      <dgm:spPr/>
      <dgm:t>
        <a:bodyPr/>
        <a:lstStyle/>
        <a:p>
          <a:endParaRPr lang="en-US"/>
        </a:p>
      </dgm:t>
    </dgm:pt>
    <dgm:pt modelId="{D6052F8B-7B67-46F8-B6A2-8854BAF81D52}" type="sibTrans" cxnId="{6C637EBF-2FD9-41CA-8271-BC854D009FB3}">
      <dgm:prSet/>
      <dgm:spPr/>
      <dgm:t>
        <a:bodyPr/>
        <a:lstStyle/>
        <a:p>
          <a:endParaRPr lang="en-US"/>
        </a:p>
      </dgm:t>
    </dgm:pt>
    <dgm:pt modelId="{47CFF1D5-D463-4F49-BC25-9312F6FA6425}">
      <dgm:prSet/>
      <dgm:spPr/>
      <dgm:t>
        <a:bodyPr/>
        <a:lstStyle/>
        <a:p>
          <a:r>
            <a:rPr lang="en-US"/>
            <a:t>Briefing (Exercise Controller Briefing/Debriefing Guide)</a:t>
          </a:r>
        </a:p>
      </dgm:t>
    </dgm:pt>
    <dgm:pt modelId="{2C9786A5-B6B8-41EB-9D9E-BA5C57722486}" type="parTrans" cxnId="{B6DD7842-95E0-4A8F-B6E8-392CFE212EA6}">
      <dgm:prSet/>
      <dgm:spPr/>
      <dgm:t>
        <a:bodyPr/>
        <a:lstStyle/>
        <a:p>
          <a:endParaRPr lang="en-US"/>
        </a:p>
      </dgm:t>
    </dgm:pt>
    <dgm:pt modelId="{204248F3-3C55-43A4-8543-F030B79C4CFD}" type="sibTrans" cxnId="{B6DD7842-95E0-4A8F-B6E8-392CFE212EA6}">
      <dgm:prSet/>
      <dgm:spPr/>
      <dgm:t>
        <a:bodyPr/>
        <a:lstStyle/>
        <a:p>
          <a:endParaRPr lang="en-US"/>
        </a:p>
      </dgm:t>
    </dgm:pt>
    <dgm:pt modelId="{32D692D6-FB4B-498C-A408-0232979F1F49}">
      <dgm:prSet/>
      <dgm:spPr/>
      <dgm:t>
        <a:bodyPr/>
        <a:lstStyle/>
        <a:p>
          <a:r>
            <a:rPr lang="en-US"/>
            <a:t>9:30 – 11:29</a:t>
          </a:r>
        </a:p>
      </dgm:t>
    </dgm:pt>
    <dgm:pt modelId="{DCD8B611-47DE-4DCA-9EA0-DBEBBD9D6878}" type="parTrans" cxnId="{ABF70D79-1B0C-4F84-B348-9F16859FE87B}">
      <dgm:prSet/>
      <dgm:spPr/>
      <dgm:t>
        <a:bodyPr/>
        <a:lstStyle/>
        <a:p>
          <a:endParaRPr lang="en-US"/>
        </a:p>
      </dgm:t>
    </dgm:pt>
    <dgm:pt modelId="{0CB91EC7-485B-4055-9409-FED7F5EB29A3}" type="sibTrans" cxnId="{ABF70D79-1B0C-4F84-B348-9F16859FE87B}">
      <dgm:prSet/>
      <dgm:spPr/>
      <dgm:t>
        <a:bodyPr/>
        <a:lstStyle/>
        <a:p>
          <a:endParaRPr lang="en-US"/>
        </a:p>
      </dgm:t>
    </dgm:pt>
    <dgm:pt modelId="{170A6B45-EB1A-4B93-992E-EC32CA063B8F}">
      <dgm:prSet/>
      <dgm:spPr/>
      <dgm:t>
        <a:bodyPr/>
        <a:lstStyle/>
        <a:p>
          <a:r>
            <a:rPr lang="en-US"/>
            <a:t>Exercise Time</a:t>
          </a:r>
        </a:p>
      </dgm:t>
    </dgm:pt>
    <dgm:pt modelId="{96B928C5-3E99-4FCA-9983-9E9794434B42}" type="parTrans" cxnId="{2A563222-9AC8-4E6B-AC4C-0EE929D7E34A}">
      <dgm:prSet/>
      <dgm:spPr/>
      <dgm:t>
        <a:bodyPr/>
        <a:lstStyle/>
        <a:p>
          <a:endParaRPr lang="en-US"/>
        </a:p>
      </dgm:t>
    </dgm:pt>
    <dgm:pt modelId="{D12AB06B-044A-43E3-9238-880684DCA859}" type="sibTrans" cxnId="{2A563222-9AC8-4E6B-AC4C-0EE929D7E34A}">
      <dgm:prSet/>
      <dgm:spPr/>
      <dgm:t>
        <a:bodyPr/>
        <a:lstStyle/>
        <a:p>
          <a:endParaRPr lang="en-US"/>
        </a:p>
      </dgm:t>
    </dgm:pt>
    <dgm:pt modelId="{ADAEF3CA-99B0-46AB-99EA-7FF114A4D187}">
      <dgm:prSet/>
      <dgm:spPr/>
      <dgm:t>
        <a:bodyPr/>
        <a:lstStyle/>
        <a:p>
          <a:r>
            <a:rPr lang="en-US"/>
            <a:t>11:30 – 11:59</a:t>
          </a:r>
        </a:p>
      </dgm:t>
    </dgm:pt>
    <dgm:pt modelId="{3DF5E25E-3887-43B3-8818-62BA8BF91E1C}" type="parTrans" cxnId="{850E177C-3CBC-4DB4-8872-BCA6DD18A4D4}">
      <dgm:prSet/>
      <dgm:spPr/>
      <dgm:t>
        <a:bodyPr/>
        <a:lstStyle/>
        <a:p>
          <a:endParaRPr lang="en-US"/>
        </a:p>
      </dgm:t>
    </dgm:pt>
    <dgm:pt modelId="{463B793D-2A22-4A0C-9C58-FACE73F76223}" type="sibTrans" cxnId="{850E177C-3CBC-4DB4-8872-BCA6DD18A4D4}">
      <dgm:prSet/>
      <dgm:spPr/>
      <dgm:t>
        <a:bodyPr/>
        <a:lstStyle/>
        <a:p>
          <a:endParaRPr lang="en-US"/>
        </a:p>
      </dgm:t>
    </dgm:pt>
    <dgm:pt modelId="{31E8972A-309E-441A-948B-B151E6B726FB}">
      <dgm:prSet/>
      <dgm:spPr/>
      <dgm:t>
        <a:bodyPr/>
        <a:lstStyle/>
        <a:p>
          <a:r>
            <a:rPr lang="en-US"/>
            <a:t>De-Brief (Exercise Controller Briefing/Debriefing Guide)</a:t>
          </a:r>
        </a:p>
      </dgm:t>
    </dgm:pt>
    <dgm:pt modelId="{D630F6CD-1AE7-477F-8152-DF0E48D4A7A1}" type="parTrans" cxnId="{710DA9A1-A40E-4325-B37B-21DC116A15BE}">
      <dgm:prSet/>
      <dgm:spPr/>
      <dgm:t>
        <a:bodyPr/>
        <a:lstStyle/>
        <a:p>
          <a:endParaRPr lang="en-US"/>
        </a:p>
      </dgm:t>
    </dgm:pt>
    <dgm:pt modelId="{60A424DB-3EBB-4072-83AD-1E5BF1F60D9B}" type="sibTrans" cxnId="{710DA9A1-A40E-4325-B37B-21DC116A15BE}">
      <dgm:prSet/>
      <dgm:spPr/>
      <dgm:t>
        <a:bodyPr/>
        <a:lstStyle/>
        <a:p>
          <a:endParaRPr lang="en-US"/>
        </a:p>
      </dgm:t>
    </dgm:pt>
    <dgm:pt modelId="{753E92F2-AA96-49D1-97A7-3FA62A3151D8}">
      <dgm:prSet/>
      <dgm:spPr/>
      <dgm:t>
        <a:bodyPr/>
        <a:lstStyle/>
        <a:p>
          <a:r>
            <a:rPr lang="en-US"/>
            <a:t>Evaluations (CMHPC LTC Fall 2018 Exercise Evaluation Form)</a:t>
          </a:r>
        </a:p>
      </dgm:t>
    </dgm:pt>
    <dgm:pt modelId="{C2D31B39-15F1-4FE4-99CD-C79CC42E1753}" type="parTrans" cxnId="{9228B653-37FE-460F-A2C0-CC2474A390F1}">
      <dgm:prSet/>
      <dgm:spPr/>
      <dgm:t>
        <a:bodyPr/>
        <a:lstStyle/>
        <a:p>
          <a:endParaRPr lang="en-US"/>
        </a:p>
      </dgm:t>
    </dgm:pt>
    <dgm:pt modelId="{04F11007-2BF7-47CD-90FD-B91E20D58107}" type="sibTrans" cxnId="{9228B653-37FE-460F-A2C0-CC2474A390F1}">
      <dgm:prSet/>
      <dgm:spPr/>
      <dgm:t>
        <a:bodyPr/>
        <a:lstStyle/>
        <a:p>
          <a:endParaRPr lang="en-US"/>
        </a:p>
      </dgm:t>
    </dgm:pt>
    <dgm:pt modelId="{D0811D97-72AF-4925-A869-FBFCE6FC3E64}">
      <dgm:prSet/>
      <dgm:spPr/>
      <dgm:t>
        <a:bodyPr/>
        <a:lstStyle/>
        <a:p>
          <a:r>
            <a:rPr lang="en-US"/>
            <a:t>Survey Monkey</a:t>
          </a:r>
        </a:p>
      </dgm:t>
    </dgm:pt>
    <dgm:pt modelId="{5F113FB8-0995-4D37-9283-AC5F730111C5}" type="parTrans" cxnId="{71D5D325-0857-40FE-B8BF-669E5B24939D}">
      <dgm:prSet/>
      <dgm:spPr/>
      <dgm:t>
        <a:bodyPr/>
        <a:lstStyle/>
        <a:p>
          <a:endParaRPr lang="en-US"/>
        </a:p>
      </dgm:t>
    </dgm:pt>
    <dgm:pt modelId="{2A488D75-FFF9-4B4F-9E58-09628F39CF6E}" type="sibTrans" cxnId="{71D5D325-0857-40FE-B8BF-669E5B24939D}">
      <dgm:prSet/>
      <dgm:spPr/>
      <dgm:t>
        <a:bodyPr/>
        <a:lstStyle/>
        <a:p>
          <a:endParaRPr lang="en-US"/>
        </a:p>
      </dgm:t>
    </dgm:pt>
    <dgm:pt modelId="{6727C5B5-5B4A-432A-AF01-9186E29678F9}" type="pres">
      <dgm:prSet presAssocID="{47DB8E9B-C8F4-48ED-A795-D7F2C36E5D37}" presName="Name0" presStyleCnt="0">
        <dgm:presLayoutVars>
          <dgm:chMax/>
          <dgm:chPref/>
          <dgm:animLvl val="lvl"/>
        </dgm:presLayoutVars>
      </dgm:prSet>
      <dgm:spPr/>
    </dgm:pt>
    <dgm:pt modelId="{510AC3A4-43CB-41C8-A1E4-D3D3E3A2671C}" type="pres">
      <dgm:prSet presAssocID="{040A232E-5205-45DE-A52A-911F135BB949}" presName="composite1" presStyleCnt="0"/>
      <dgm:spPr/>
    </dgm:pt>
    <dgm:pt modelId="{440C191A-E4AE-44F8-9292-1A85BC3F37E7}" type="pres">
      <dgm:prSet presAssocID="{040A232E-5205-45DE-A52A-911F135BB949}" presName="parent1" presStyleLbl="alignNode1" presStyleIdx="0" presStyleCnt="3">
        <dgm:presLayoutVars>
          <dgm:chMax val="1"/>
          <dgm:chPref val="1"/>
          <dgm:bulletEnabled val="1"/>
        </dgm:presLayoutVars>
      </dgm:prSet>
      <dgm:spPr/>
    </dgm:pt>
    <dgm:pt modelId="{5A2B8F8E-1BE7-484D-8726-55DF6CA6C4F7}" type="pres">
      <dgm:prSet presAssocID="{040A232E-5205-45DE-A52A-911F135BB949}" presName="Childtext1" presStyleLbl="revTx" presStyleIdx="0" presStyleCnt="3">
        <dgm:presLayoutVars>
          <dgm:bulletEnabled val="1"/>
        </dgm:presLayoutVars>
      </dgm:prSet>
      <dgm:spPr/>
    </dgm:pt>
    <dgm:pt modelId="{15A08DFD-B2EF-49C2-9A32-38101545E392}" type="pres">
      <dgm:prSet presAssocID="{040A232E-5205-45DE-A52A-911F135BB949}" presName="ConnectLine1" presStyleLbl="sibTrans1D1" presStyleIdx="0" presStyleCnt="3"/>
      <dgm:spPr>
        <a:noFill/>
        <a:ln w="6350" cap="flat" cmpd="sng" algn="in">
          <a:solidFill>
            <a:schemeClr val="accent2">
              <a:hueOff val="0"/>
              <a:satOff val="0"/>
              <a:lumOff val="0"/>
              <a:alphaOff val="0"/>
            </a:schemeClr>
          </a:solidFill>
          <a:prstDash val="dash"/>
        </a:ln>
        <a:effectLst/>
      </dgm:spPr>
    </dgm:pt>
    <dgm:pt modelId="{576F6FC7-4D3C-4D5A-8734-0CD7D1C4FE5E}" type="pres">
      <dgm:prSet presAssocID="{040A232E-5205-45DE-A52A-911F135BB949}" presName="ConnectLineEnd1" presStyleLbl="lnNode1" presStyleIdx="0" presStyleCnt="3"/>
      <dgm:spPr/>
    </dgm:pt>
    <dgm:pt modelId="{BC3439BD-2353-4311-94A1-8615DBF80504}" type="pres">
      <dgm:prSet presAssocID="{040A232E-5205-45DE-A52A-911F135BB949}" presName="EmptyPane1" presStyleCnt="0"/>
      <dgm:spPr/>
    </dgm:pt>
    <dgm:pt modelId="{170F3A19-250C-444B-A691-A791DAD918CC}" type="pres">
      <dgm:prSet presAssocID="{FE3F9C07-1A31-47C6-96C1-FC8C212CB0F6}" presName="spaceBetweenRectangles1" presStyleCnt="0"/>
      <dgm:spPr/>
    </dgm:pt>
    <dgm:pt modelId="{3BE0C0AA-A1F2-459A-B050-0CD3F1477752}" type="pres">
      <dgm:prSet presAssocID="{32D692D6-FB4B-498C-A408-0232979F1F49}" presName="composite1" presStyleCnt="0"/>
      <dgm:spPr/>
    </dgm:pt>
    <dgm:pt modelId="{A1115C0F-7A5A-48B0-8B6B-5D80DD768AFC}" type="pres">
      <dgm:prSet presAssocID="{32D692D6-FB4B-498C-A408-0232979F1F49}" presName="parent1" presStyleLbl="alignNode1" presStyleIdx="1" presStyleCnt="3">
        <dgm:presLayoutVars>
          <dgm:chMax val="1"/>
          <dgm:chPref val="1"/>
          <dgm:bulletEnabled val="1"/>
        </dgm:presLayoutVars>
      </dgm:prSet>
      <dgm:spPr/>
    </dgm:pt>
    <dgm:pt modelId="{B9EBB93C-2629-4CC7-A949-696F96CBD032}" type="pres">
      <dgm:prSet presAssocID="{32D692D6-FB4B-498C-A408-0232979F1F49}" presName="Childtext1" presStyleLbl="revTx" presStyleIdx="1" presStyleCnt="3">
        <dgm:presLayoutVars>
          <dgm:bulletEnabled val="1"/>
        </dgm:presLayoutVars>
      </dgm:prSet>
      <dgm:spPr/>
    </dgm:pt>
    <dgm:pt modelId="{BE7C06D8-CCBA-41E3-B4A8-17B8F361748A}" type="pres">
      <dgm:prSet presAssocID="{32D692D6-FB4B-498C-A408-0232979F1F49}" presName="ConnectLine1" presStyleLbl="sibTrans1D1" presStyleIdx="1" presStyleCnt="3"/>
      <dgm:spPr>
        <a:noFill/>
        <a:ln w="6350" cap="flat" cmpd="sng" algn="in">
          <a:solidFill>
            <a:schemeClr val="accent2">
              <a:hueOff val="-82827"/>
              <a:satOff val="-27168"/>
              <a:lumOff val="-9901"/>
              <a:alphaOff val="0"/>
            </a:schemeClr>
          </a:solidFill>
          <a:prstDash val="dash"/>
        </a:ln>
        <a:effectLst/>
      </dgm:spPr>
    </dgm:pt>
    <dgm:pt modelId="{505B8128-5BF4-47A8-B195-714E379E1395}" type="pres">
      <dgm:prSet presAssocID="{32D692D6-FB4B-498C-A408-0232979F1F49}" presName="ConnectLineEnd1" presStyleLbl="lnNode1" presStyleIdx="1" presStyleCnt="3"/>
      <dgm:spPr/>
    </dgm:pt>
    <dgm:pt modelId="{89943E4E-5ECA-4A0C-AC9A-ED8E6108836B}" type="pres">
      <dgm:prSet presAssocID="{32D692D6-FB4B-498C-A408-0232979F1F49}" presName="EmptyPane1" presStyleCnt="0"/>
      <dgm:spPr/>
    </dgm:pt>
    <dgm:pt modelId="{99C487EF-7203-4FDB-9420-6ED61C7D35CB}" type="pres">
      <dgm:prSet presAssocID="{0CB91EC7-485B-4055-9409-FED7F5EB29A3}" presName="spaceBetweenRectangles1" presStyleCnt="0"/>
      <dgm:spPr/>
    </dgm:pt>
    <dgm:pt modelId="{AC216621-8C67-4998-8248-68A4F4A5F5B2}" type="pres">
      <dgm:prSet presAssocID="{ADAEF3CA-99B0-46AB-99EA-7FF114A4D187}" presName="composite1" presStyleCnt="0"/>
      <dgm:spPr/>
    </dgm:pt>
    <dgm:pt modelId="{699ED3B2-94F4-4DBF-94F7-A31292EF5C7A}" type="pres">
      <dgm:prSet presAssocID="{ADAEF3CA-99B0-46AB-99EA-7FF114A4D187}" presName="parent1" presStyleLbl="alignNode1" presStyleIdx="2" presStyleCnt="3">
        <dgm:presLayoutVars>
          <dgm:chMax val="1"/>
          <dgm:chPref val="1"/>
          <dgm:bulletEnabled val="1"/>
        </dgm:presLayoutVars>
      </dgm:prSet>
      <dgm:spPr/>
    </dgm:pt>
    <dgm:pt modelId="{43B123EC-0ADD-4549-A21E-1F916139B200}" type="pres">
      <dgm:prSet presAssocID="{ADAEF3CA-99B0-46AB-99EA-7FF114A4D187}" presName="Childtext1" presStyleLbl="revTx" presStyleIdx="2" presStyleCnt="3">
        <dgm:presLayoutVars>
          <dgm:bulletEnabled val="1"/>
        </dgm:presLayoutVars>
      </dgm:prSet>
      <dgm:spPr/>
    </dgm:pt>
    <dgm:pt modelId="{E58A68BE-DDF6-46B1-B9AE-7BC3CF4E1363}" type="pres">
      <dgm:prSet presAssocID="{ADAEF3CA-99B0-46AB-99EA-7FF114A4D187}" presName="ConnectLine1" presStyleLbl="sibTrans1D1" presStyleIdx="2" presStyleCnt="3"/>
      <dgm:spPr>
        <a:noFill/>
        <a:ln w="6350" cap="flat" cmpd="sng" algn="in">
          <a:solidFill>
            <a:schemeClr val="accent2">
              <a:hueOff val="-165654"/>
              <a:satOff val="-54335"/>
              <a:lumOff val="-19803"/>
              <a:alphaOff val="0"/>
            </a:schemeClr>
          </a:solidFill>
          <a:prstDash val="dash"/>
        </a:ln>
        <a:effectLst/>
      </dgm:spPr>
    </dgm:pt>
    <dgm:pt modelId="{56DCDA88-1E39-435D-99E1-16CF3E081F04}" type="pres">
      <dgm:prSet presAssocID="{ADAEF3CA-99B0-46AB-99EA-7FF114A4D187}" presName="ConnectLineEnd1" presStyleLbl="lnNode1" presStyleIdx="2" presStyleCnt="3"/>
      <dgm:spPr/>
    </dgm:pt>
    <dgm:pt modelId="{EB991E60-4D5A-4F34-9536-428858AFC58B}" type="pres">
      <dgm:prSet presAssocID="{ADAEF3CA-99B0-46AB-99EA-7FF114A4D187}" presName="EmptyPane1" presStyleCnt="0"/>
      <dgm:spPr/>
    </dgm:pt>
  </dgm:ptLst>
  <dgm:cxnLst>
    <dgm:cxn modelId="{2A563222-9AC8-4E6B-AC4C-0EE929D7E34A}" srcId="{32D692D6-FB4B-498C-A408-0232979F1F49}" destId="{170A6B45-EB1A-4B93-992E-EC32CA063B8F}" srcOrd="0" destOrd="0" parTransId="{96B928C5-3E99-4FCA-9983-9E9794434B42}" sibTransId="{D12AB06B-044A-43E3-9238-880684DCA859}"/>
    <dgm:cxn modelId="{787B6A24-AA2E-41E7-9C5F-E8CCFA12DA47}" type="presOf" srcId="{47DB8E9B-C8F4-48ED-A795-D7F2C36E5D37}" destId="{6727C5B5-5B4A-432A-AF01-9186E29678F9}" srcOrd="0" destOrd="0" presId="urn:microsoft.com/office/officeart/2016/7/layout/RoundedRectangleTimeline"/>
    <dgm:cxn modelId="{71D5D325-0857-40FE-B8BF-669E5B24939D}" srcId="{ADAEF3CA-99B0-46AB-99EA-7FF114A4D187}" destId="{D0811D97-72AF-4925-A869-FBFCE6FC3E64}" srcOrd="2" destOrd="0" parTransId="{5F113FB8-0995-4D37-9283-AC5F730111C5}" sibTransId="{2A488D75-FFF9-4B4F-9E58-09628F39CF6E}"/>
    <dgm:cxn modelId="{CFFBEC41-1A1E-4246-8F6D-788C3CFF12FF}" type="presOf" srcId="{D0811D97-72AF-4925-A869-FBFCE6FC3E64}" destId="{43B123EC-0ADD-4549-A21E-1F916139B200}" srcOrd="0" destOrd="2" presId="urn:microsoft.com/office/officeart/2016/7/layout/RoundedRectangleTimeline"/>
    <dgm:cxn modelId="{B6DD7842-95E0-4A8F-B6E8-392CFE212EA6}" srcId="{040A232E-5205-45DE-A52A-911F135BB949}" destId="{47CFF1D5-D463-4F49-BC25-9312F6FA6425}" srcOrd="1" destOrd="0" parTransId="{2C9786A5-B6B8-41EB-9D9E-BA5C57722486}" sibTransId="{204248F3-3C55-43A4-8543-F030B79C4CFD}"/>
    <dgm:cxn modelId="{2C8B4A4D-A8E6-4C2F-A88D-202E0C7392A6}" type="presOf" srcId="{31E8972A-309E-441A-948B-B151E6B726FB}" destId="{43B123EC-0ADD-4549-A21E-1F916139B200}" srcOrd="0" destOrd="0" presId="urn:microsoft.com/office/officeart/2016/7/layout/RoundedRectangleTimeline"/>
    <dgm:cxn modelId="{9228B653-37FE-460F-A2C0-CC2474A390F1}" srcId="{ADAEF3CA-99B0-46AB-99EA-7FF114A4D187}" destId="{753E92F2-AA96-49D1-97A7-3FA62A3151D8}" srcOrd="1" destOrd="0" parTransId="{C2D31B39-15F1-4FE4-99CD-C79CC42E1753}" sibTransId="{04F11007-2BF7-47CD-90FD-B91E20D58107}"/>
    <dgm:cxn modelId="{AC626354-6DE5-481E-AD54-16089F8641CA}" srcId="{47DB8E9B-C8F4-48ED-A795-D7F2C36E5D37}" destId="{040A232E-5205-45DE-A52A-911F135BB949}" srcOrd="0" destOrd="0" parTransId="{FFDB112E-66C3-42CC-9972-F3B50D1F9312}" sibTransId="{FE3F9C07-1A31-47C6-96C1-FC8C212CB0F6}"/>
    <dgm:cxn modelId="{F9A1DF54-E28B-4E1C-B385-387DA87DDEC8}" type="presOf" srcId="{170A6B45-EB1A-4B93-992E-EC32CA063B8F}" destId="{B9EBB93C-2629-4CC7-A949-696F96CBD032}" srcOrd="0" destOrd="0" presId="urn:microsoft.com/office/officeart/2016/7/layout/RoundedRectangleTimeline"/>
    <dgm:cxn modelId="{ABF70D79-1B0C-4F84-B348-9F16859FE87B}" srcId="{47DB8E9B-C8F4-48ED-A795-D7F2C36E5D37}" destId="{32D692D6-FB4B-498C-A408-0232979F1F49}" srcOrd="1" destOrd="0" parTransId="{DCD8B611-47DE-4DCA-9EA0-DBEBBD9D6878}" sibTransId="{0CB91EC7-485B-4055-9409-FED7F5EB29A3}"/>
    <dgm:cxn modelId="{850E177C-3CBC-4DB4-8872-BCA6DD18A4D4}" srcId="{47DB8E9B-C8F4-48ED-A795-D7F2C36E5D37}" destId="{ADAEF3CA-99B0-46AB-99EA-7FF114A4D187}" srcOrd="2" destOrd="0" parTransId="{3DF5E25E-3887-43B3-8818-62BA8BF91E1C}" sibTransId="{463B793D-2A22-4A0C-9C58-FACE73F76223}"/>
    <dgm:cxn modelId="{710DA9A1-A40E-4325-B37B-21DC116A15BE}" srcId="{ADAEF3CA-99B0-46AB-99EA-7FF114A4D187}" destId="{31E8972A-309E-441A-948B-B151E6B726FB}" srcOrd="0" destOrd="0" parTransId="{D630F6CD-1AE7-477F-8152-DF0E48D4A7A1}" sibTransId="{60A424DB-3EBB-4072-83AD-1E5BF1F60D9B}"/>
    <dgm:cxn modelId="{9F9B0BA4-4D35-4637-9456-06C11321646D}" type="presOf" srcId="{753E92F2-AA96-49D1-97A7-3FA62A3151D8}" destId="{43B123EC-0ADD-4549-A21E-1F916139B200}" srcOrd="0" destOrd="1" presId="urn:microsoft.com/office/officeart/2016/7/layout/RoundedRectangleTimeline"/>
    <dgm:cxn modelId="{794352A8-53BD-4CF3-B8E6-530282E525EA}" type="presOf" srcId="{ADAEF3CA-99B0-46AB-99EA-7FF114A4D187}" destId="{699ED3B2-94F4-4DBF-94F7-A31292EF5C7A}" srcOrd="0" destOrd="0" presId="urn:microsoft.com/office/officeart/2016/7/layout/RoundedRectangleTimeline"/>
    <dgm:cxn modelId="{4AFA7AA8-8D46-4FE0-8631-2C3C925C75AD}" type="presOf" srcId="{040A232E-5205-45DE-A52A-911F135BB949}" destId="{440C191A-E4AE-44F8-9292-1A85BC3F37E7}" srcOrd="0" destOrd="0" presId="urn:microsoft.com/office/officeart/2016/7/layout/RoundedRectangleTimeline"/>
    <dgm:cxn modelId="{08F9A4B4-C9CF-4012-9C42-5F85516F3B2A}" type="presOf" srcId="{47CFF1D5-D463-4F49-BC25-9312F6FA6425}" destId="{5A2B8F8E-1BE7-484D-8726-55DF6CA6C4F7}" srcOrd="0" destOrd="1" presId="urn:microsoft.com/office/officeart/2016/7/layout/RoundedRectangleTimeline"/>
    <dgm:cxn modelId="{6C637EBF-2FD9-41CA-8271-BC854D009FB3}" srcId="{040A232E-5205-45DE-A52A-911F135BB949}" destId="{B407057C-63A5-4282-8ADD-568A2BF2E3AE}" srcOrd="0" destOrd="0" parTransId="{A9F4EA73-8A4D-4736-BEB6-508CDB3DE2E9}" sibTransId="{D6052F8B-7B67-46F8-B6A2-8854BAF81D52}"/>
    <dgm:cxn modelId="{95953BC8-FDC5-4972-BF33-EB00713B142E}" type="presOf" srcId="{32D692D6-FB4B-498C-A408-0232979F1F49}" destId="{A1115C0F-7A5A-48B0-8B6B-5D80DD768AFC}" srcOrd="0" destOrd="0" presId="urn:microsoft.com/office/officeart/2016/7/layout/RoundedRectangleTimeline"/>
    <dgm:cxn modelId="{679FC4D8-243A-40E6-BB1A-4B6BC2888C6C}" type="presOf" srcId="{B407057C-63A5-4282-8ADD-568A2BF2E3AE}" destId="{5A2B8F8E-1BE7-484D-8726-55DF6CA6C4F7}" srcOrd="0" destOrd="0" presId="urn:microsoft.com/office/officeart/2016/7/layout/RoundedRectangleTimeline"/>
    <dgm:cxn modelId="{6566D756-2770-4250-8EBA-968648AE1361}" type="presParOf" srcId="{6727C5B5-5B4A-432A-AF01-9186E29678F9}" destId="{510AC3A4-43CB-41C8-A1E4-D3D3E3A2671C}" srcOrd="0" destOrd="0" presId="urn:microsoft.com/office/officeart/2016/7/layout/RoundedRectangleTimeline"/>
    <dgm:cxn modelId="{D22B620C-2369-4A4B-9E0D-6E37D2AAA2D9}" type="presParOf" srcId="{510AC3A4-43CB-41C8-A1E4-D3D3E3A2671C}" destId="{440C191A-E4AE-44F8-9292-1A85BC3F37E7}" srcOrd="0" destOrd="0" presId="urn:microsoft.com/office/officeart/2016/7/layout/RoundedRectangleTimeline"/>
    <dgm:cxn modelId="{D09F58BC-5B75-448C-A3AD-1B589FB69468}" type="presParOf" srcId="{510AC3A4-43CB-41C8-A1E4-D3D3E3A2671C}" destId="{5A2B8F8E-1BE7-484D-8726-55DF6CA6C4F7}" srcOrd="1" destOrd="0" presId="urn:microsoft.com/office/officeart/2016/7/layout/RoundedRectangleTimeline"/>
    <dgm:cxn modelId="{EC4DE6C4-1DFD-44BA-AFE6-0182AEF2262E}" type="presParOf" srcId="{510AC3A4-43CB-41C8-A1E4-D3D3E3A2671C}" destId="{15A08DFD-B2EF-49C2-9A32-38101545E392}" srcOrd="2" destOrd="0" presId="urn:microsoft.com/office/officeart/2016/7/layout/RoundedRectangleTimeline"/>
    <dgm:cxn modelId="{B2077E74-80D7-43D2-AB98-FA69CA9B5B94}" type="presParOf" srcId="{510AC3A4-43CB-41C8-A1E4-D3D3E3A2671C}" destId="{576F6FC7-4D3C-4D5A-8734-0CD7D1C4FE5E}" srcOrd="3" destOrd="0" presId="urn:microsoft.com/office/officeart/2016/7/layout/RoundedRectangleTimeline"/>
    <dgm:cxn modelId="{FEEF485F-4B7B-40BB-A5D8-3E069AB4E1C0}" type="presParOf" srcId="{510AC3A4-43CB-41C8-A1E4-D3D3E3A2671C}" destId="{BC3439BD-2353-4311-94A1-8615DBF80504}" srcOrd="4" destOrd="0" presId="urn:microsoft.com/office/officeart/2016/7/layout/RoundedRectangleTimeline"/>
    <dgm:cxn modelId="{9F7BEAE4-89C9-44BD-ADEC-A6613DD4E834}" type="presParOf" srcId="{6727C5B5-5B4A-432A-AF01-9186E29678F9}" destId="{170F3A19-250C-444B-A691-A791DAD918CC}" srcOrd="1" destOrd="0" presId="urn:microsoft.com/office/officeart/2016/7/layout/RoundedRectangleTimeline"/>
    <dgm:cxn modelId="{50A203C5-C00A-4678-8D50-008977C30282}" type="presParOf" srcId="{6727C5B5-5B4A-432A-AF01-9186E29678F9}" destId="{3BE0C0AA-A1F2-459A-B050-0CD3F1477752}" srcOrd="2" destOrd="0" presId="urn:microsoft.com/office/officeart/2016/7/layout/RoundedRectangleTimeline"/>
    <dgm:cxn modelId="{8B0D83B2-030F-457F-9A77-6B54900501C2}" type="presParOf" srcId="{3BE0C0AA-A1F2-459A-B050-0CD3F1477752}" destId="{A1115C0F-7A5A-48B0-8B6B-5D80DD768AFC}" srcOrd="0" destOrd="0" presId="urn:microsoft.com/office/officeart/2016/7/layout/RoundedRectangleTimeline"/>
    <dgm:cxn modelId="{D3B408BD-53AF-4CF8-B939-40D74064CCD1}" type="presParOf" srcId="{3BE0C0AA-A1F2-459A-B050-0CD3F1477752}" destId="{B9EBB93C-2629-4CC7-A949-696F96CBD032}" srcOrd="1" destOrd="0" presId="urn:microsoft.com/office/officeart/2016/7/layout/RoundedRectangleTimeline"/>
    <dgm:cxn modelId="{A96952CC-2A38-46CC-9AD3-EB1AA7E10975}" type="presParOf" srcId="{3BE0C0AA-A1F2-459A-B050-0CD3F1477752}" destId="{BE7C06D8-CCBA-41E3-B4A8-17B8F361748A}" srcOrd="2" destOrd="0" presId="urn:microsoft.com/office/officeart/2016/7/layout/RoundedRectangleTimeline"/>
    <dgm:cxn modelId="{D72EEBA7-40B2-41BB-A70F-811FCDD4852E}" type="presParOf" srcId="{3BE0C0AA-A1F2-459A-B050-0CD3F1477752}" destId="{505B8128-5BF4-47A8-B195-714E379E1395}" srcOrd="3" destOrd="0" presId="urn:microsoft.com/office/officeart/2016/7/layout/RoundedRectangleTimeline"/>
    <dgm:cxn modelId="{E8785B39-F6AE-4F64-8BBD-98268840AAA6}" type="presParOf" srcId="{3BE0C0AA-A1F2-459A-B050-0CD3F1477752}" destId="{89943E4E-5ECA-4A0C-AC9A-ED8E6108836B}" srcOrd="4" destOrd="0" presId="urn:microsoft.com/office/officeart/2016/7/layout/RoundedRectangleTimeline"/>
    <dgm:cxn modelId="{0B66CDE1-BEC4-46D3-AE85-F8E7824EC419}" type="presParOf" srcId="{6727C5B5-5B4A-432A-AF01-9186E29678F9}" destId="{99C487EF-7203-4FDB-9420-6ED61C7D35CB}" srcOrd="3" destOrd="0" presId="urn:microsoft.com/office/officeart/2016/7/layout/RoundedRectangleTimeline"/>
    <dgm:cxn modelId="{81A47615-611A-4B95-9DF3-C727FDA1690D}" type="presParOf" srcId="{6727C5B5-5B4A-432A-AF01-9186E29678F9}" destId="{AC216621-8C67-4998-8248-68A4F4A5F5B2}" srcOrd="4" destOrd="0" presId="urn:microsoft.com/office/officeart/2016/7/layout/RoundedRectangleTimeline"/>
    <dgm:cxn modelId="{E2BB513B-907E-4F87-B3B1-C84114CAEC5F}" type="presParOf" srcId="{AC216621-8C67-4998-8248-68A4F4A5F5B2}" destId="{699ED3B2-94F4-4DBF-94F7-A31292EF5C7A}" srcOrd="0" destOrd="0" presId="urn:microsoft.com/office/officeart/2016/7/layout/RoundedRectangleTimeline"/>
    <dgm:cxn modelId="{D9BE1C4B-FDDC-47EB-9DE8-982D4C1BC817}" type="presParOf" srcId="{AC216621-8C67-4998-8248-68A4F4A5F5B2}" destId="{43B123EC-0ADD-4549-A21E-1F916139B200}" srcOrd="1" destOrd="0" presId="urn:microsoft.com/office/officeart/2016/7/layout/RoundedRectangleTimeline"/>
    <dgm:cxn modelId="{2C7838C4-A086-4A50-BE32-EA1282E29CBC}" type="presParOf" srcId="{AC216621-8C67-4998-8248-68A4F4A5F5B2}" destId="{E58A68BE-DDF6-46B1-B9AE-7BC3CF4E1363}" srcOrd="2" destOrd="0" presId="urn:microsoft.com/office/officeart/2016/7/layout/RoundedRectangleTimeline"/>
    <dgm:cxn modelId="{B31705D4-4569-480B-BBAF-FCD0EC48A89E}" type="presParOf" srcId="{AC216621-8C67-4998-8248-68A4F4A5F5B2}" destId="{56DCDA88-1E39-435D-99E1-16CF3E081F04}" srcOrd="3" destOrd="0" presId="urn:microsoft.com/office/officeart/2016/7/layout/RoundedRectangleTimeline"/>
    <dgm:cxn modelId="{2E2D9AF1-F57E-47DA-AFA7-08438BD6B0FF}" type="presParOf" srcId="{AC216621-8C67-4998-8248-68A4F4A5F5B2}" destId="{EB991E60-4D5A-4F34-9536-428858AFC58B}"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9C0AAC-37A5-4D18-88AE-8EA184E6EAEF}"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US"/>
        </a:p>
      </dgm:t>
    </dgm:pt>
    <dgm:pt modelId="{E9956C93-A41E-49F0-AC79-8E4C378FCFBC}">
      <dgm:prSet/>
      <dgm:spPr/>
      <dgm:t>
        <a:bodyPr/>
        <a:lstStyle/>
        <a:p>
          <a:r>
            <a:rPr lang="en-US"/>
            <a:t>Email</a:t>
          </a:r>
        </a:p>
      </dgm:t>
    </dgm:pt>
    <dgm:pt modelId="{E3C70AB4-E413-4F4F-BFCC-51E8DBA0B26D}" type="parTrans" cxnId="{60F82DDC-1BFC-4D00-A7B5-B8A8F8C856B8}">
      <dgm:prSet/>
      <dgm:spPr/>
      <dgm:t>
        <a:bodyPr/>
        <a:lstStyle/>
        <a:p>
          <a:endParaRPr lang="en-US"/>
        </a:p>
      </dgm:t>
    </dgm:pt>
    <dgm:pt modelId="{6068C4EC-B9A6-4211-8808-99ABA199A5E8}" type="sibTrans" cxnId="{60F82DDC-1BFC-4D00-A7B5-B8A8F8C856B8}">
      <dgm:prSet/>
      <dgm:spPr/>
      <dgm:t>
        <a:bodyPr/>
        <a:lstStyle/>
        <a:p>
          <a:endParaRPr lang="en-US"/>
        </a:p>
      </dgm:t>
    </dgm:pt>
    <dgm:pt modelId="{A3168920-A6C1-48EE-B3A8-A65F81F3B64C}">
      <dgm:prSet/>
      <dgm:spPr/>
      <dgm:t>
        <a:bodyPr/>
        <a:lstStyle/>
        <a:p>
          <a:r>
            <a:rPr lang="en-US">
              <a:hlinkClick xmlns:r="http://schemas.openxmlformats.org/officeDocument/2006/relationships" r:id="rId1"/>
            </a:rPr>
            <a:t>chmac@centracare.com</a:t>
          </a:r>
          <a:endParaRPr lang="en-US"/>
        </a:p>
      </dgm:t>
    </dgm:pt>
    <dgm:pt modelId="{87565B50-DF25-464E-B9A0-63FECFD050FA}" type="parTrans" cxnId="{FC2BCD6F-16F8-40FF-9559-8484C680635A}">
      <dgm:prSet/>
      <dgm:spPr/>
      <dgm:t>
        <a:bodyPr/>
        <a:lstStyle/>
        <a:p>
          <a:endParaRPr lang="en-US"/>
        </a:p>
      </dgm:t>
    </dgm:pt>
    <dgm:pt modelId="{96E677AB-5523-47FF-AF15-1335A1A2F09A}" type="sibTrans" cxnId="{FC2BCD6F-16F8-40FF-9559-8484C680635A}">
      <dgm:prSet/>
      <dgm:spPr/>
      <dgm:t>
        <a:bodyPr/>
        <a:lstStyle/>
        <a:p>
          <a:endParaRPr lang="en-US"/>
        </a:p>
      </dgm:t>
    </dgm:pt>
    <dgm:pt modelId="{910200FF-1415-4B0F-92C8-745427F53908}">
      <dgm:prSet/>
      <dgm:spPr/>
      <dgm:t>
        <a:bodyPr/>
        <a:lstStyle/>
        <a:p>
          <a:r>
            <a:rPr lang="en-US"/>
            <a:t>Phone</a:t>
          </a:r>
        </a:p>
      </dgm:t>
    </dgm:pt>
    <dgm:pt modelId="{FEE96D02-6D28-4655-92B9-71D023A3E1CF}" type="parTrans" cxnId="{C9E536DE-4139-4FA5-BBE2-CFDE673D34AC}">
      <dgm:prSet/>
      <dgm:spPr/>
      <dgm:t>
        <a:bodyPr/>
        <a:lstStyle/>
        <a:p>
          <a:endParaRPr lang="en-US"/>
        </a:p>
      </dgm:t>
    </dgm:pt>
    <dgm:pt modelId="{B6C103A3-B2FB-46C6-BF1A-3271B74C0E7B}" type="sibTrans" cxnId="{C9E536DE-4139-4FA5-BBE2-CFDE673D34AC}">
      <dgm:prSet/>
      <dgm:spPr/>
      <dgm:t>
        <a:bodyPr/>
        <a:lstStyle/>
        <a:p>
          <a:endParaRPr lang="en-US"/>
        </a:p>
      </dgm:t>
    </dgm:pt>
    <dgm:pt modelId="{8DD65803-89DC-4FD2-9108-15410F70D2E0}">
      <dgm:prSet/>
      <dgm:spPr/>
      <dgm:t>
        <a:bodyPr/>
        <a:lstStyle/>
        <a:p>
          <a:r>
            <a:rPr lang="en-US" dirty="0"/>
            <a:t>320.255.5697</a:t>
          </a:r>
        </a:p>
      </dgm:t>
    </dgm:pt>
    <dgm:pt modelId="{B07E4A16-BF30-441D-9E83-1976E804E727}" type="parTrans" cxnId="{B90CEFBF-366D-41CA-B11F-B97B85BAFE45}">
      <dgm:prSet/>
      <dgm:spPr/>
      <dgm:t>
        <a:bodyPr/>
        <a:lstStyle/>
        <a:p>
          <a:endParaRPr lang="en-US"/>
        </a:p>
      </dgm:t>
    </dgm:pt>
    <dgm:pt modelId="{1A56566B-5843-45CC-821B-57C193C15211}" type="sibTrans" cxnId="{B90CEFBF-366D-41CA-B11F-B97B85BAFE45}">
      <dgm:prSet/>
      <dgm:spPr/>
      <dgm:t>
        <a:bodyPr/>
        <a:lstStyle/>
        <a:p>
          <a:endParaRPr lang="en-US"/>
        </a:p>
      </dgm:t>
    </dgm:pt>
    <dgm:pt modelId="{10FD661F-6B0F-4E02-8C01-E12E31087BFE}">
      <dgm:prSet/>
      <dgm:spPr/>
      <dgm:t>
        <a:bodyPr/>
        <a:lstStyle/>
        <a:p>
          <a:r>
            <a:rPr lang="en-US"/>
            <a:t>320.828.2511</a:t>
          </a:r>
        </a:p>
      </dgm:t>
    </dgm:pt>
    <dgm:pt modelId="{177F4965-CBB8-47F9-8F49-970EBB5E880E}" type="parTrans" cxnId="{A50B9A8F-C1D2-47EE-B85F-184F3DDABFC0}">
      <dgm:prSet/>
      <dgm:spPr/>
      <dgm:t>
        <a:bodyPr/>
        <a:lstStyle/>
        <a:p>
          <a:endParaRPr lang="en-US"/>
        </a:p>
      </dgm:t>
    </dgm:pt>
    <dgm:pt modelId="{13808673-9C7C-4907-9E22-B4C6B31DA427}" type="sibTrans" cxnId="{A50B9A8F-C1D2-47EE-B85F-184F3DDABFC0}">
      <dgm:prSet/>
      <dgm:spPr/>
      <dgm:t>
        <a:bodyPr/>
        <a:lstStyle/>
        <a:p>
          <a:endParaRPr lang="en-US"/>
        </a:p>
      </dgm:t>
    </dgm:pt>
    <dgm:pt modelId="{F45C31DA-7EAA-4BF1-A245-3722998BCA4B}" type="pres">
      <dgm:prSet presAssocID="{3B9C0AAC-37A5-4D18-88AE-8EA184E6EAEF}" presName="Name0" presStyleCnt="0">
        <dgm:presLayoutVars>
          <dgm:dir/>
          <dgm:animLvl val="lvl"/>
          <dgm:resizeHandles val="exact"/>
        </dgm:presLayoutVars>
      </dgm:prSet>
      <dgm:spPr/>
    </dgm:pt>
    <dgm:pt modelId="{1FC721ED-B777-44FE-B785-6AB899EAE4BB}" type="pres">
      <dgm:prSet presAssocID="{E9956C93-A41E-49F0-AC79-8E4C378FCFBC}" presName="linNode" presStyleCnt="0"/>
      <dgm:spPr/>
    </dgm:pt>
    <dgm:pt modelId="{360DC296-BEF3-428D-88DE-881118C45E93}" type="pres">
      <dgm:prSet presAssocID="{E9956C93-A41E-49F0-AC79-8E4C378FCFBC}" presName="parentText" presStyleLbl="node1" presStyleIdx="0" presStyleCnt="2">
        <dgm:presLayoutVars>
          <dgm:chMax val="1"/>
          <dgm:bulletEnabled val="1"/>
        </dgm:presLayoutVars>
      </dgm:prSet>
      <dgm:spPr/>
    </dgm:pt>
    <dgm:pt modelId="{B8D88D35-1146-49DC-8007-7DB9668E0EAF}" type="pres">
      <dgm:prSet presAssocID="{E9956C93-A41E-49F0-AC79-8E4C378FCFBC}" presName="descendantText" presStyleLbl="alignAccFollowNode1" presStyleIdx="0" presStyleCnt="2">
        <dgm:presLayoutVars>
          <dgm:bulletEnabled val="1"/>
        </dgm:presLayoutVars>
      </dgm:prSet>
      <dgm:spPr/>
    </dgm:pt>
    <dgm:pt modelId="{2286320E-6F1B-4756-8AC7-EC313C822E52}" type="pres">
      <dgm:prSet presAssocID="{6068C4EC-B9A6-4211-8808-99ABA199A5E8}" presName="sp" presStyleCnt="0"/>
      <dgm:spPr/>
    </dgm:pt>
    <dgm:pt modelId="{B564D123-75FF-4C81-B6F0-F7E8AB5B9843}" type="pres">
      <dgm:prSet presAssocID="{910200FF-1415-4B0F-92C8-745427F53908}" presName="linNode" presStyleCnt="0"/>
      <dgm:spPr/>
    </dgm:pt>
    <dgm:pt modelId="{BB12743E-28DE-443B-B3CA-F6517A57DC5D}" type="pres">
      <dgm:prSet presAssocID="{910200FF-1415-4B0F-92C8-745427F53908}" presName="parentText" presStyleLbl="node1" presStyleIdx="1" presStyleCnt="2">
        <dgm:presLayoutVars>
          <dgm:chMax val="1"/>
          <dgm:bulletEnabled val="1"/>
        </dgm:presLayoutVars>
      </dgm:prSet>
      <dgm:spPr/>
    </dgm:pt>
    <dgm:pt modelId="{02E7C6B9-7299-41D8-95E2-42A89ADC5319}" type="pres">
      <dgm:prSet presAssocID="{910200FF-1415-4B0F-92C8-745427F53908}" presName="descendantText" presStyleLbl="alignAccFollowNode1" presStyleIdx="1" presStyleCnt="2">
        <dgm:presLayoutVars>
          <dgm:bulletEnabled val="1"/>
        </dgm:presLayoutVars>
      </dgm:prSet>
      <dgm:spPr/>
    </dgm:pt>
  </dgm:ptLst>
  <dgm:cxnLst>
    <dgm:cxn modelId="{7F84A410-5668-4027-A5E3-DE5E42E64AB4}" type="presOf" srcId="{910200FF-1415-4B0F-92C8-745427F53908}" destId="{BB12743E-28DE-443B-B3CA-F6517A57DC5D}" srcOrd="0" destOrd="0" presId="urn:microsoft.com/office/officeart/2005/8/layout/vList5"/>
    <dgm:cxn modelId="{762B204C-6F56-4CE8-81EF-EB693C21477C}" type="presOf" srcId="{E9956C93-A41E-49F0-AC79-8E4C378FCFBC}" destId="{360DC296-BEF3-428D-88DE-881118C45E93}" srcOrd="0" destOrd="0" presId="urn:microsoft.com/office/officeart/2005/8/layout/vList5"/>
    <dgm:cxn modelId="{75B9516D-CDA7-4874-AFB5-A7C0EB8FC6FA}" type="presOf" srcId="{8DD65803-89DC-4FD2-9108-15410F70D2E0}" destId="{02E7C6B9-7299-41D8-95E2-42A89ADC5319}" srcOrd="0" destOrd="0" presId="urn:microsoft.com/office/officeart/2005/8/layout/vList5"/>
    <dgm:cxn modelId="{FC2BCD6F-16F8-40FF-9559-8484C680635A}" srcId="{E9956C93-A41E-49F0-AC79-8E4C378FCFBC}" destId="{A3168920-A6C1-48EE-B3A8-A65F81F3B64C}" srcOrd="0" destOrd="0" parTransId="{87565B50-DF25-464E-B9A0-63FECFD050FA}" sibTransId="{96E677AB-5523-47FF-AF15-1335A1A2F09A}"/>
    <dgm:cxn modelId="{A50B9A8F-C1D2-47EE-B85F-184F3DDABFC0}" srcId="{910200FF-1415-4B0F-92C8-745427F53908}" destId="{10FD661F-6B0F-4E02-8C01-E12E31087BFE}" srcOrd="1" destOrd="0" parTransId="{177F4965-CBB8-47F9-8F49-970EBB5E880E}" sibTransId="{13808673-9C7C-4907-9E22-B4C6B31DA427}"/>
    <dgm:cxn modelId="{8138C6A5-C8A5-473E-8CBE-BFE0E2ADD9A5}" type="presOf" srcId="{10FD661F-6B0F-4E02-8C01-E12E31087BFE}" destId="{02E7C6B9-7299-41D8-95E2-42A89ADC5319}" srcOrd="0" destOrd="1" presId="urn:microsoft.com/office/officeart/2005/8/layout/vList5"/>
    <dgm:cxn modelId="{B90CEFBF-366D-41CA-B11F-B97B85BAFE45}" srcId="{910200FF-1415-4B0F-92C8-745427F53908}" destId="{8DD65803-89DC-4FD2-9108-15410F70D2E0}" srcOrd="0" destOrd="0" parTransId="{B07E4A16-BF30-441D-9E83-1976E804E727}" sibTransId="{1A56566B-5843-45CC-821B-57C193C15211}"/>
    <dgm:cxn modelId="{5C77C4C6-985B-491E-86C4-F1FC25DF41A0}" type="presOf" srcId="{3B9C0AAC-37A5-4D18-88AE-8EA184E6EAEF}" destId="{F45C31DA-7EAA-4BF1-A245-3722998BCA4B}" srcOrd="0" destOrd="0" presId="urn:microsoft.com/office/officeart/2005/8/layout/vList5"/>
    <dgm:cxn modelId="{60F82DDC-1BFC-4D00-A7B5-B8A8F8C856B8}" srcId="{3B9C0AAC-37A5-4D18-88AE-8EA184E6EAEF}" destId="{E9956C93-A41E-49F0-AC79-8E4C378FCFBC}" srcOrd="0" destOrd="0" parTransId="{E3C70AB4-E413-4F4F-BFCC-51E8DBA0B26D}" sibTransId="{6068C4EC-B9A6-4211-8808-99ABA199A5E8}"/>
    <dgm:cxn modelId="{C9E536DE-4139-4FA5-BBE2-CFDE673D34AC}" srcId="{3B9C0AAC-37A5-4D18-88AE-8EA184E6EAEF}" destId="{910200FF-1415-4B0F-92C8-745427F53908}" srcOrd="1" destOrd="0" parTransId="{FEE96D02-6D28-4655-92B9-71D023A3E1CF}" sibTransId="{B6C103A3-B2FB-46C6-BF1A-3271B74C0E7B}"/>
    <dgm:cxn modelId="{563E05ED-9688-4E5F-A131-EE761C7E9FE3}" type="presOf" srcId="{A3168920-A6C1-48EE-B3A8-A65F81F3B64C}" destId="{B8D88D35-1146-49DC-8007-7DB9668E0EAF}" srcOrd="0" destOrd="0" presId="urn:microsoft.com/office/officeart/2005/8/layout/vList5"/>
    <dgm:cxn modelId="{A52122D0-C067-4478-BCD5-1C3EB2CDF529}" type="presParOf" srcId="{F45C31DA-7EAA-4BF1-A245-3722998BCA4B}" destId="{1FC721ED-B777-44FE-B785-6AB899EAE4BB}" srcOrd="0" destOrd="0" presId="urn:microsoft.com/office/officeart/2005/8/layout/vList5"/>
    <dgm:cxn modelId="{93751DEE-32C7-4CCB-9FE3-D51EBE5C28B6}" type="presParOf" srcId="{1FC721ED-B777-44FE-B785-6AB899EAE4BB}" destId="{360DC296-BEF3-428D-88DE-881118C45E93}" srcOrd="0" destOrd="0" presId="urn:microsoft.com/office/officeart/2005/8/layout/vList5"/>
    <dgm:cxn modelId="{8B02FB17-EFAF-4C6A-A5D7-87F05826D1AE}" type="presParOf" srcId="{1FC721ED-B777-44FE-B785-6AB899EAE4BB}" destId="{B8D88D35-1146-49DC-8007-7DB9668E0EAF}" srcOrd="1" destOrd="0" presId="urn:microsoft.com/office/officeart/2005/8/layout/vList5"/>
    <dgm:cxn modelId="{32B2110C-D61E-41EC-B684-31997D5A5BBC}" type="presParOf" srcId="{F45C31DA-7EAA-4BF1-A245-3722998BCA4B}" destId="{2286320E-6F1B-4756-8AC7-EC313C822E52}" srcOrd="1" destOrd="0" presId="urn:microsoft.com/office/officeart/2005/8/layout/vList5"/>
    <dgm:cxn modelId="{5325B2F4-E0B7-412C-8474-A9FC2CDB722B}" type="presParOf" srcId="{F45C31DA-7EAA-4BF1-A245-3722998BCA4B}" destId="{B564D123-75FF-4C81-B6F0-F7E8AB5B9843}" srcOrd="2" destOrd="0" presId="urn:microsoft.com/office/officeart/2005/8/layout/vList5"/>
    <dgm:cxn modelId="{D061010E-DF2F-46E8-84C9-D4ADC98A8E00}" type="presParOf" srcId="{B564D123-75FF-4C81-B6F0-F7E8AB5B9843}" destId="{BB12743E-28DE-443B-B3CA-F6517A57DC5D}" srcOrd="0" destOrd="0" presId="urn:microsoft.com/office/officeart/2005/8/layout/vList5"/>
    <dgm:cxn modelId="{7CA1E2C2-62DD-439F-8644-DD6825E98420}" type="presParOf" srcId="{B564D123-75FF-4C81-B6F0-F7E8AB5B9843}" destId="{02E7C6B9-7299-41D8-95E2-42A89ADC531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C191A-E4AE-44F8-9292-1A85BC3F37E7}">
      <dsp:nvSpPr>
        <dsp:cNvPr id="0" name=""/>
        <dsp:cNvSpPr/>
      </dsp:nvSpPr>
      <dsp:spPr>
        <a:xfrm rot="16200000">
          <a:off x="2005578" y="482724"/>
          <a:ext cx="358140" cy="2615951"/>
        </a:xfrm>
        <a:prstGeom prst="round2Same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9:00 – 9:29</a:t>
          </a:r>
        </a:p>
      </dsp:txBody>
      <dsp:txXfrm rot="5400000">
        <a:off x="894156" y="1629113"/>
        <a:ext cx="2598468" cy="323174"/>
      </dsp:txXfrm>
    </dsp:sp>
    <dsp:sp modelId="{5A2B8F8E-1BE7-484D-8726-55DF6CA6C4F7}">
      <dsp:nvSpPr>
        <dsp:cNvPr id="0" name=""/>
        <dsp:cNvSpPr/>
      </dsp:nvSpPr>
      <dsp:spPr>
        <a:xfrm>
          <a:off x="4688" y="0"/>
          <a:ext cx="4359919" cy="125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Welcomes</a:t>
          </a:r>
        </a:p>
        <a:p>
          <a:pPr marL="0" lvl="0" indent="0" algn="ctr" defTabSz="488950">
            <a:lnSpc>
              <a:spcPct val="90000"/>
            </a:lnSpc>
            <a:spcBef>
              <a:spcPct val="0"/>
            </a:spcBef>
            <a:spcAft>
              <a:spcPct val="35000"/>
            </a:spcAft>
            <a:buNone/>
          </a:pPr>
          <a:r>
            <a:rPr lang="en-US" sz="1100" kern="1200"/>
            <a:t>Briefing (Exercise Controller Briefing/Debriefing Guide)</a:t>
          </a:r>
        </a:p>
      </dsp:txBody>
      <dsp:txXfrm>
        <a:off x="4688" y="0"/>
        <a:ext cx="4359919" cy="1253490"/>
      </dsp:txXfrm>
    </dsp:sp>
    <dsp:sp modelId="{15A08DFD-B2EF-49C2-9A32-38101545E392}">
      <dsp:nvSpPr>
        <dsp:cNvPr id="0" name=""/>
        <dsp:cNvSpPr/>
      </dsp:nvSpPr>
      <dsp:spPr>
        <a:xfrm>
          <a:off x="2184648" y="1325118"/>
          <a:ext cx="0" cy="286512"/>
        </a:xfrm>
        <a:prstGeom prst="line">
          <a:avLst/>
        </a:prstGeom>
        <a:noFill/>
        <a:ln w="6350" cap="flat" cmpd="sng" algn="in">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76F6FC7-4D3C-4D5A-8734-0CD7D1C4FE5E}">
      <dsp:nvSpPr>
        <dsp:cNvPr id="0" name=""/>
        <dsp:cNvSpPr/>
      </dsp:nvSpPr>
      <dsp:spPr>
        <a:xfrm>
          <a:off x="2148834" y="1253490"/>
          <a:ext cx="71628" cy="71628"/>
        </a:xfrm>
        <a:prstGeom prst="ellipse">
          <a:avLst/>
        </a:prstGeom>
        <a:solidFill>
          <a:schemeClr val="accent2">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1115C0F-7A5A-48B0-8B6B-5D80DD768AFC}">
      <dsp:nvSpPr>
        <dsp:cNvPr id="0" name=""/>
        <dsp:cNvSpPr/>
      </dsp:nvSpPr>
      <dsp:spPr>
        <a:xfrm>
          <a:off x="3492624" y="1611629"/>
          <a:ext cx="2615951" cy="358140"/>
        </a:xfrm>
        <a:prstGeom prst="rect">
          <a:avLst/>
        </a:prstGeom>
        <a:solidFill>
          <a:schemeClr val="accent2">
            <a:hueOff val="-82827"/>
            <a:satOff val="-27168"/>
            <a:lumOff val="-9901"/>
            <a:alphaOff val="0"/>
          </a:schemeClr>
        </a:solidFill>
        <a:ln w="34925" cap="flat" cmpd="sng" algn="in">
          <a:solidFill>
            <a:schemeClr val="accent2">
              <a:hueOff val="-82827"/>
              <a:satOff val="-27168"/>
              <a:lumOff val="-990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9:30 – 11:29</a:t>
          </a:r>
        </a:p>
      </dsp:txBody>
      <dsp:txXfrm>
        <a:off x="3492624" y="1611629"/>
        <a:ext cx="2615951" cy="358140"/>
      </dsp:txXfrm>
    </dsp:sp>
    <dsp:sp modelId="{B9EBB93C-2629-4CC7-A949-696F96CBD032}">
      <dsp:nvSpPr>
        <dsp:cNvPr id="0" name=""/>
        <dsp:cNvSpPr/>
      </dsp:nvSpPr>
      <dsp:spPr>
        <a:xfrm>
          <a:off x="2620640" y="2327909"/>
          <a:ext cx="4359919" cy="125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Exercise Time</a:t>
          </a:r>
        </a:p>
      </dsp:txBody>
      <dsp:txXfrm>
        <a:off x="2620640" y="2327909"/>
        <a:ext cx="4359919" cy="1253490"/>
      </dsp:txXfrm>
    </dsp:sp>
    <dsp:sp modelId="{BE7C06D8-CCBA-41E3-B4A8-17B8F361748A}">
      <dsp:nvSpPr>
        <dsp:cNvPr id="0" name=""/>
        <dsp:cNvSpPr/>
      </dsp:nvSpPr>
      <dsp:spPr>
        <a:xfrm>
          <a:off x="4800600" y="1969770"/>
          <a:ext cx="0" cy="286512"/>
        </a:xfrm>
        <a:prstGeom prst="line">
          <a:avLst/>
        </a:prstGeom>
        <a:noFill/>
        <a:ln w="6350" cap="flat" cmpd="sng" algn="in">
          <a:solidFill>
            <a:schemeClr val="accent2">
              <a:hueOff val="-82827"/>
              <a:satOff val="-27168"/>
              <a:lumOff val="-9901"/>
              <a:alphaOff val="0"/>
            </a:schemeClr>
          </a:solidFill>
          <a:prstDash val="dash"/>
        </a:ln>
        <a:effectLst/>
      </dsp:spPr>
      <dsp:style>
        <a:lnRef idx="1">
          <a:scrgbClr r="0" g="0" b="0"/>
        </a:lnRef>
        <a:fillRef idx="0">
          <a:scrgbClr r="0" g="0" b="0"/>
        </a:fillRef>
        <a:effectRef idx="0">
          <a:scrgbClr r="0" g="0" b="0"/>
        </a:effectRef>
        <a:fontRef idx="minor"/>
      </dsp:style>
    </dsp:sp>
    <dsp:sp modelId="{505B8128-5BF4-47A8-B195-714E379E1395}">
      <dsp:nvSpPr>
        <dsp:cNvPr id="0" name=""/>
        <dsp:cNvSpPr/>
      </dsp:nvSpPr>
      <dsp:spPr>
        <a:xfrm>
          <a:off x="4764786" y="2256282"/>
          <a:ext cx="71628" cy="71628"/>
        </a:xfrm>
        <a:prstGeom prst="ellipse">
          <a:avLst/>
        </a:prstGeom>
        <a:solidFill>
          <a:schemeClr val="accent2">
            <a:hueOff val="-82827"/>
            <a:satOff val="-27168"/>
            <a:lumOff val="-9901"/>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99ED3B2-94F4-4DBF-94F7-A31292EF5C7A}">
      <dsp:nvSpPr>
        <dsp:cNvPr id="0" name=""/>
        <dsp:cNvSpPr/>
      </dsp:nvSpPr>
      <dsp:spPr>
        <a:xfrm rot="5400000">
          <a:off x="7237481" y="482724"/>
          <a:ext cx="358140" cy="2615951"/>
        </a:xfrm>
        <a:prstGeom prst="round2SameRect">
          <a:avLst/>
        </a:prstGeom>
        <a:solidFill>
          <a:schemeClr val="accent2">
            <a:hueOff val="-165654"/>
            <a:satOff val="-54335"/>
            <a:lumOff val="-19803"/>
            <a:alphaOff val="0"/>
          </a:schemeClr>
        </a:solidFill>
        <a:ln w="34925" cap="flat" cmpd="sng" algn="in">
          <a:solidFill>
            <a:schemeClr val="accent2">
              <a:hueOff val="-165654"/>
              <a:satOff val="-54335"/>
              <a:lumOff val="-19803"/>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11:30 – 11:59</a:t>
          </a:r>
        </a:p>
      </dsp:txBody>
      <dsp:txXfrm rot="-5400000">
        <a:off x="6108576" y="1629113"/>
        <a:ext cx="2598468" cy="323174"/>
      </dsp:txXfrm>
    </dsp:sp>
    <dsp:sp modelId="{43B123EC-0ADD-4549-A21E-1F916139B200}">
      <dsp:nvSpPr>
        <dsp:cNvPr id="0" name=""/>
        <dsp:cNvSpPr/>
      </dsp:nvSpPr>
      <dsp:spPr>
        <a:xfrm>
          <a:off x="5236591" y="0"/>
          <a:ext cx="4359919" cy="125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De-Brief (Exercise Controller Briefing/Debriefing Guide)</a:t>
          </a:r>
        </a:p>
        <a:p>
          <a:pPr marL="0" lvl="0" indent="0" algn="ctr" defTabSz="488950">
            <a:lnSpc>
              <a:spcPct val="90000"/>
            </a:lnSpc>
            <a:spcBef>
              <a:spcPct val="0"/>
            </a:spcBef>
            <a:spcAft>
              <a:spcPct val="35000"/>
            </a:spcAft>
            <a:buNone/>
          </a:pPr>
          <a:r>
            <a:rPr lang="en-US" sz="1100" kern="1200"/>
            <a:t>Evaluations (CMHPC LTC Fall 2018 Exercise Evaluation Form)</a:t>
          </a:r>
        </a:p>
        <a:p>
          <a:pPr marL="0" lvl="0" indent="0" algn="ctr" defTabSz="488950">
            <a:lnSpc>
              <a:spcPct val="90000"/>
            </a:lnSpc>
            <a:spcBef>
              <a:spcPct val="0"/>
            </a:spcBef>
            <a:spcAft>
              <a:spcPct val="35000"/>
            </a:spcAft>
            <a:buNone/>
          </a:pPr>
          <a:r>
            <a:rPr lang="en-US" sz="1100" kern="1200"/>
            <a:t>Survey Monkey</a:t>
          </a:r>
        </a:p>
      </dsp:txBody>
      <dsp:txXfrm>
        <a:off x="5236591" y="0"/>
        <a:ext cx="4359919" cy="1253490"/>
      </dsp:txXfrm>
    </dsp:sp>
    <dsp:sp modelId="{E58A68BE-DDF6-46B1-B9AE-7BC3CF4E1363}">
      <dsp:nvSpPr>
        <dsp:cNvPr id="0" name=""/>
        <dsp:cNvSpPr/>
      </dsp:nvSpPr>
      <dsp:spPr>
        <a:xfrm>
          <a:off x="7416551" y="1325118"/>
          <a:ext cx="0" cy="286512"/>
        </a:xfrm>
        <a:prstGeom prst="line">
          <a:avLst/>
        </a:prstGeom>
        <a:noFill/>
        <a:ln w="6350" cap="flat" cmpd="sng" algn="in">
          <a:solidFill>
            <a:schemeClr val="accent2">
              <a:hueOff val="-165654"/>
              <a:satOff val="-54335"/>
              <a:lumOff val="-19803"/>
              <a:alphaOff val="0"/>
            </a:schemeClr>
          </a:solidFill>
          <a:prstDash val="dash"/>
        </a:ln>
        <a:effectLst/>
      </dsp:spPr>
      <dsp:style>
        <a:lnRef idx="1">
          <a:scrgbClr r="0" g="0" b="0"/>
        </a:lnRef>
        <a:fillRef idx="0">
          <a:scrgbClr r="0" g="0" b="0"/>
        </a:fillRef>
        <a:effectRef idx="0">
          <a:scrgbClr r="0" g="0" b="0"/>
        </a:effectRef>
        <a:fontRef idx="minor"/>
      </dsp:style>
    </dsp:sp>
    <dsp:sp modelId="{56DCDA88-1E39-435D-99E1-16CF3E081F04}">
      <dsp:nvSpPr>
        <dsp:cNvPr id="0" name=""/>
        <dsp:cNvSpPr/>
      </dsp:nvSpPr>
      <dsp:spPr>
        <a:xfrm>
          <a:off x="7380737" y="1253490"/>
          <a:ext cx="71628" cy="71628"/>
        </a:xfrm>
        <a:prstGeom prst="ellipse">
          <a:avLst/>
        </a:prstGeom>
        <a:solidFill>
          <a:schemeClr val="accent2">
            <a:hueOff val="-165654"/>
            <a:satOff val="-54335"/>
            <a:lumOff val="-19803"/>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88D35-1146-49DC-8007-7DB9668E0EAF}">
      <dsp:nvSpPr>
        <dsp:cNvPr id="0" name=""/>
        <dsp:cNvSpPr/>
      </dsp:nvSpPr>
      <dsp:spPr>
        <a:xfrm rot="5400000">
          <a:off x="6064525" y="-2309203"/>
          <a:ext cx="1397585" cy="6365475"/>
        </a:xfrm>
        <a:prstGeom prst="round2SameRect">
          <a:avLst/>
        </a:prstGeom>
        <a:solidFill>
          <a:schemeClr val="dk2">
            <a:alpha val="90000"/>
            <a:tint val="40000"/>
            <a:hueOff val="0"/>
            <a:satOff val="0"/>
            <a:lumOff val="0"/>
            <a:alphaOff val="0"/>
          </a:schemeClr>
        </a:solidFill>
        <a:ln w="6350" cap="flat" cmpd="sng" algn="in">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a:hlinkClick xmlns:r="http://schemas.openxmlformats.org/officeDocument/2006/relationships" r:id="rId1"/>
            </a:rPr>
            <a:t>chmac@centracare.com</a:t>
          </a:r>
          <a:endParaRPr lang="en-US" sz="3900" kern="1200"/>
        </a:p>
      </dsp:txBody>
      <dsp:txXfrm rot="-5400000">
        <a:off x="3580580" y="242966"/>
        <a:ext cx="6297251" cy="1261137"/>
      </dsp:txXfrm>
    </dsp:sp>
    <dsp:sp modelId="{360DC296-BEF3-428D-88DE-881118C45E93}">
      <dsp:nvSpPr>
        <dsp:cNvPr id="0" name=""/>
        <dsp:cNvSpPr/>
      </dsp:nvSpPr>
      <dsp:spPr>
        <a:xfrm>
          <a:off x="0" y="43"/>
          <a:ext cx="3580580" cy="1746981"/>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Email</a:t>
          </a:r>
        </a:p>
      </dsp:txBody>
      <dsp:txXfrm>
        <a:off x="85281" y="85324"/>
        <a:ext cx="3410018" cy="1576419"/>
      </dsp:txXfrm>
    </dsp:sp>
    <dsp:sp modelId="{02E7C6B9-7299-41D8-95E2-42A89ADC5319}">
      <dsp:nvSpPr>
        <dsp:cNvPr id="0" name=""/>
        <dsp:cNvSpPr/>
      </dsp:nvSpPr>
      <dsp:spPr>
        <a:xfrm rot="5400000">
          <a:off x="6064525" y="-474872"/>
          <a:ext cx="1397585" cy="6365475"/>
        </a:xfrm>
        <a:prstGeom prst="round2SameRect">
          <a:avLst/>
        </a:prstGeom>
        <a:solidFill>
          <a:schemeClr val="dk2">
            <a:alpha val="90000"/>
            <a:tint val="40000"/>
            <a:hueOff val="0"/>
            <a:satOff val="0"/>
            <a:lumOff val="0"/>
            <a:alphaOff val="0"/>
          </a:schemeClr>
        </a:solidFill>
        <a:ln w="6350" cap="flat" cmpd="sng" algn="in">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t>320.255.5697</a:t>
          </a:r>
        </a:p>
        <a:p>
          <a:pPr marL="285750" lvl="1" indent="-285750" algn="l" defTabSz="1733550">
            <a:lnSpc>
              <a:spcPct val="90000"/>
            </a:lnSpc>
            <a:spcBef>
              <a:spcPct val="0"/>
            </a:spcBef>
            <a:spcAft>
              <a:spcPct val="15000"/>
            </a:spcAft>
            <a:buChar char="•"/>
          </a:pPr>
          <a:r>
            <a:rPr lang="en-US" sz="3900" kern="1200"/>
            <a:t>320.828.2511</a:t>
          </a:r>
        </a:p>
      </dsp:txBody>
      <dsp:txXfrm rot="-5400000">
        <a:off x="3580580" y="2077297"/>
        <a:ext cx="6297251" cy="1261137"/>
      </dsp:txXfrm>
    </dsp:sp>
    <dsp:sp modelId="{BB12743E-28DE-443B-B3CA-F6517A57DC5D}">
      <dsp:nvSpPr>
        <dsp:cNvPr id="0" name=""/>
        <dsp:cNvSpPr/>
      </dsp:nvSpPr>
      <dsp:spPr>
        <a:xfrm>
          <a:off x="0" y="1834374"/>
          <a:ext cx="3580580" cy="1746981"/>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Phone</a:t>
          </a:r>
        </a:p>
      </dsp:txBody>
      <dsp:txXfrm>
        <a:off x="85281" y="1919655"/>
        <a:ext cx="3410018" cy="1576419"/>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6F6CA-4B42-43F0-8EDC-A12AFA2A4D7A}" type="datetimeFigureOut">
              <a:rPr lang="en-US" smtClean="0"/>
              <a:t>8/28/2018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9E5E0-0C5F-42F0-B99A-DFEDF9A8224E}" type="slidenum">
              <a:rPr lang="en-US" smtClean="0"/>
              <a:t>‹#›</a:t>
            </a:fld>
            <a:endParaRPr lang="en-US" dirty="0"/>
          </a:p>
        </p:txBody>
      </p:sp>
    </p:spTree>
    <p:extLst>
      <p:ext uri="{BB962C8B-B14F-4D97-AF65-F5344CB8AC3E}">
        <p14:creationId xmlns:p14="http://schemas.microsoft.com/office/powerpoint/2010/main" val="159781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6DDFB7A-124B-4CC5-A8BB-D7DA404D85D2}" type="datetime1">
              <a:rPr lang="en-US" smtClean="0"/>
              <a:t>8/28/2018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LTC SHELTER IN PLACE EXERCISE - 2017</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381203-C791-424B-BC88-FC4DFF8B1B50}"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a:t>LTC SHELTER IN PLACE EXERCISE - 2017</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2AF1C-2B0A-43EF-83C8-FCE10FCD2DA8}"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a:t>LTC SHELTER IN PLACE EXERCISE - 2017</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436ECD-7F2D-4586-A83B-2A66C22AA68F}" type="datetime1">
              <a:rPr lang="en-US" smtClean="0"/>
              <a:t>8/28/2018</a:t>
            </a:fld>
            <a:endParaRPr lang="en-US" dirty="0"/>
          </a:p>
        </p:txBody>
      </p:sp>
      <p:sp>
        <p:nvSpPr>
          <p:cNvPr id="5" name="Footer Placeholder 4"/>
          <p:cNvSpPr>
            <a:spLocks noGrp="1"/>
          </p:cNvSpPr>
          <p:nvPr>
            <p:ph type="ftr" sz="quarter" idx="11"/>
          </p:nvPr>
        </p:nvSpPr>
        <p:spPr/>
        <p:txBody>
          <a:bodyPr/>
          <a:lstStyle/>
          <a:p>
            <a:r>
              <a:rPr lang="en-US"/>
              <a:t>LTC SHELTER IN PLACE EXERCISE - 2017</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5D8E3AB-156E-43B5-8645-C10A16E45818}" type="datetime1">
              <a:rPr lang="en-US" smtClean="0"/>
              <a:t>8/28/2018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LTC SHELTER IN PLACE EXERCISE - 2017</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F6A98C-4B31-423D-9E35-EF1EF5888876}" type="datetime1">
              <a:rPr lang="en-US" smtClean="0"/>
              <a:t>8/28/2018</a:t>
            </a:fld>
            <a:endParaRPr lang="en-US" dirty="0"/>
          </a:p>
        </p:txBody>
      </p:sp>
      <p:sp>
        <p:nvSpPr>
          <p:cNvPr id="6" name="Footer Placeholder 5"/>
          <p:cNvSpPr>
            <a:spLocks noGrp="1"/>
          </p:cNvSpPr>
          <p:nvPr>
            <p:ph type="ftr" sz="quarter" idx="11"/>
          </p:nvPr>
        </p:nvSpPr>
        <p:spPr/>
        <p:txBody>
          <a:bodyPr/>
          <a:lstStyle/>
          <a:p>
            <a:r>
              <a:rPr lang="en-US"/>
              <a:t>LTC SHELTER IN PLACE EXERCISE - 2017</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CECAD7-5AD0-4A25-932A-9C435C41A2D1}" type="datetime1">
              <a:rPr lang="en-US" smtClean="0"/>
              <a:t>8/28/2018</a:t>
            </a:fld>
            <a:endParaRPr lang="en-US" dirty="0"/>
          </a:p>
        </p:txBody>
      </p:sp>
      <p:sp>
        <p:nvSpPr>
          <p:cNvPr id="8" name="Footer Placeholder 7"/>
          <p:cNvSpPr>
            <a:spLocks noGrp="1"/>
          </p:cNvSpPr>
          <p:nvPr>
            <p:ph type="ftr" sz="quarter" idx="11"/>
          </p:nvPr>
        </p:nvSpPr>
        <p:spPr/>
        <p:txBody>
          <a:bodyPr/>
          <a:lstStyle/>
          <a:p>
            <a:r>
              <a:rPr lang="en-US"/>
              <a:t>LTC SHELTER IN PLACE EXERCISE - 2017</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3C7637-62D7-4BED-B9E1-413B316B49CB}" type="datetime1">
              <a:rPr lang="en-US" smtClean="0"/>
              <a:t>8/28/2018</a:t>
            </a:fld>
            <a:endParaRPr lang="en-US" dirty="0"/>
          </a:p>
        </p:txBody>
      </p:sp>
      <p:sp>
        <p:nvSpPr>
          <p:cNvPr id="4" name="Footer Placeholder 3"/>
          <p:cNvSpPr>
            <a:spLocks noGrp="1"/>
          </p:cNvSpPr>
          <p:nvPr>
            <p:ph type="ftr" sz="quarter" idx="11"/>
          </p:nvPr>
        </p:nvSpPr>
        <p:spPr/>
        <p:txBody>
          <a:bodyPr/>
          <a:lstStyle/>
          <a:p>
            <a:r>
              <a:rPr lang="en-US"/>
              <a:t>LTC SHELTER IN PLACE EXERCISE - 2017</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A5F3C-516D-4726-9869-F1A709209678}" type="datetime1">
              <a:rPr lang="en-US" smtClean="0"/>
              <a:t>8/28/2018</a:t>
            </a:fld>
            <a:endParaRPr lang="en-US" dirty="0"/>
          </a:p>
        </p:txBody>
      </p:sp>
      <p:sp>
        <p:nvSpPr>
          <p:cNvPr id="3" name="Footer Placeholder 2"/>
          <p:cNvSpPr>
            <a:spLocks noGrp="1"/>
          </p:cNvSpPr>
          <p:nvPr>
            <p:ph type="ftr" sz="quarter" idx="11"/>
          </p:nvPr>
        </p:nvSpPr>
        <p:spPr/>
        <p:txBody>
          <a:bodyPr/>
          <a:lstStyle/>
          <a:p>
            <a:r>
              <a:rPr lang="en-US"/>
              <a:t>LTC SHELTER IN PLACE EXERCISE - 2017</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67E1D7B-7FD2-450E-A355-6076E1917CEB}" type="datetime1">
              <a:rPr lang="en-US" smtClean="0"/>
              <a:t>8/28/2018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LTC SHELTER IN PLACE EXERCISE - 2017</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D7E8493-8C11-4BDD-B792-A973F31080F2}" type="datetime1">
              <a:rPr lang="en-US" smtClean="0"/>
              <a:t>8/28/2018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LTC SHELTER IN PLACE EXERCISE - 2017</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548D94C-B971-42B9-8FC1-896648EAE452}" type="datetime1">
              <a:rPr lang="en-US" smtClean="0"/>
              <a:t>8/28/2018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LTC SHELTER IN PLACE EXERCISE - 2017</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illerdav@centracare.com" TargetMode="External"/><Relationship Id="rId2" Type="http://schemas.openxmlformats.org/officeDocument/2006/relationships/hyperlink" Target="mailto:donald.sheldrew@centracare.co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2B4A13-0632-456F-A66A-2D0CDB9D3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568A552-34C4-41D2-A36B-9E86EC569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3" name="Freeform: Shape 12">
            <a:extLst>
              <a:ext uri="{FF2B5EF4-FFF2-40B4-BE49-F238E27FC236}">
                <a16:creationId xmlns:a16="http://schemas.microsoft.com/office/drawing/2014/main" id="{B8BE655E-142C-41C9-895E-54D55EDDA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2" name="Title 1"/>
          <p:cNvSpPr>
            <a:spLocks noGrp="1"/>
          </p:cNvSpPr>
          <p:nvPr>
            <p:ph type="ctrTitle"/>
          </p:nvPr>
        </p:nvSpPr>
        <p:spPr>
          <a:xfrm>
            <a:off x="1084006" y="1086143"/>
            <a:ext cx="9969910" cy="2422466"/>
          </a:xfrm>
        </p:spPr>
        <p:txBody>
          <a:bodyPr anchor="b">
            <a:normAutofit/>
          </a:bodyPr>
          <a:lstStyle/>
          <a:p>
            <a:r>
              <a:rPr lang="en-US" sz="4000"/>
              <a:t>Central Minnesota Healthcare Preparedness coalition LTC Shelter in Place Exercise Injects/</a:t>
            </a:r>
            <a:r>
              <a:rPr lang="en-US" sz="4000" err="1"/>
              <a:t>msel</a:t>
            </a:r>
            <a:br>
              <a:rPr lang="en-US" sz="4000"/>
            </a:br>
            <a:r>
              <a:rPr lang="en-US" sz="4000"/>
              <a:t>Sept 27, 2018</a:t>
            </a:r>
          </a:p>
        </p:txBody>
      </p:sp>
      <p:sp>
        <p:nvSpPr>
          <p:cNvPr id="15" name="Rectangle 14">
            <a:extLst>
              <a:ext uri="{FF2B5EF4-FFF2-40B4-BE49-F238E27FC236}">
                <a16:creationId xmlns:a16="http://schemas.microsoft.com/office/drawing/2014/main" id="{198CC593-9FF4-46EF-81AE-2D26922F1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
        <p:nvSpPr>
          <p:cNvPr id="4" name="Footer Placeholder 3"/>
          <p:cNvSpPr>
            <a:spLocks noGrp="1"/>
          </p:cNvSpPr>
          <p:nvPr>
            <p:ph type="ftr" sz="quarter" idx="11"/>
          </p:nvPr>
        </p:nvSpPr>
        <p:spPr>
          <a:xfrm>
            <a:off x="2584054" y="6453386"/>
            <a:ext cx="7023377" cy="404614"/>
          </a:xfrm>
        </p:spPr>
        <p:txBody>
          <a:bodyPr>
            <a:normAutofit/>
          </a:bodyPr>
          <a:lstStyle/>
          <a:p>
            <a:pPr>
              <a:spcAft>
                <a:spcPts val="600"/>
              </a:spcAft>
            </a:pPr>
            <a:r>
              <a:rPr lang="en-US">
                <a:solidFill>
                  <a:schemeClr val="bg1"/>
                </a:solidFill>
              </a:rPr>
              <a:t>LTC SHELTER IN PLACE EXERCISE - 2017</a:t>
            </a:r>
          </a:p>
        </p:txBody>
      </p:sp>
    </p:spTree>
    <p:extLst>
      <p:ext uri="{BB962C8B-B14F-4D97-AF65-F5344CB8AC3E}">
        <p14:creationId xmlns:p14="http://schemas.microsoft.com/office/powerpoint/2010/main" val="166328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 #5 (00:55)</a:t>
            </a:r>
          </a:p>
        </p:txBody>
      </p:sp>
      <p:sp>
        <p:nvSpPr>
          <p:cNvPr id="3" name="Content Placeholder 2"/>
          <p:cNvSpPr>
            <a:spLocks noGrp="1"/>
          </p:cNvSpPr>
          <p:nvPr>
            <p:ph idx="1"/>
          </p:nvPr>
        </p:nvSpPr>
        <p:spPr>
          <a:xfrm>
            <a:off x="1371600" y="1428749"/>
            <a:ext cx="9601200" cy="4905789"/>
          </a:xfrm>
        </p:spPr>
        <p:txBody>
          <a:bodyPr>
            <a:noAutofit/>
          </a:bodyPr>
          <a:lstStyle/>
          <a:p>
            <a:r>
              <a:rPr lang="en-US" sz="1800" dirty="0"/>
              <a:t>Staff are asking when they can leave, they are off shift at 2:30 p.m. and want to get home.</a:t>
            </a:r>
          </a:p>
          <a:p>
            <a:r>
              <a:rPr lang="en-US" sz="1800" dirty="0"/>
              <a:t>A nurses aide reports that one of the residents is upset because his wife always visits him at 2:30 p.m.</a:t>
            </a:r>
          </a:p>
          <a:p>
            <a:r>
              <a:rPr lang="en-US" sz="1800" dirty="0"/>
              <a:t>Discussion/activity:</a:t>
            </a:r>
          </a:p>
          <a:p>
            <a:pPr marL="342900" indent="-342900">
              <a:buAutoNum type="arabicPeriod"/>
            </a:pPr>
            <a:r>
              <a:rPr lang="en-US" sz="1400" dirty="0"/>
              <a:t>How does the facility communicate with staff that are scheduled to come to work at 2:30?</a:t>
            </a:r>
          </a:p>
          <a:p>
            <a:pPr marL="873252" lvl="1" indent="-342900">
              <a:buAutoNum type="arabicPeriod"/>
            </a:pPr>
            <a:r>
              <a:rPr lang="en-US" sz="1400" dirty="0"/>
              <a:t>Can actually activate the staff calling tree (make the calls) – tell the next shift to enter via XYZ door.</a:t>
            </a:r>
          </a:p>
          <a:p>
            <a:pPr marL="342900" indent="-342900">
              <a:buAutoNum type="arabicPeriod"/>
            </a:pPr>
            <a:r>
              <a:rPr lang="en-US" sz="1400" dirty="0"/>
              <a:t>How does the facility communicate with residents’ family members?</a:t>
            </a:r>
          </a:p>
          <a:p>
            <a:pPr marL="342900" indent="-342900">
              <a:buAutoNum type="arabicPeriod"/>
            </a:pPr>
            <a:r>
              <a:rPr lang="en-US" sz="1400" dirty="0"/>
              <a:t>What resources are available to assist with communications?</a:t>
            </a:r>
          </a:p>
          <a:p>
            <a:pPr marL="873252" lvl="1" indent="-342900">
              <a:buAutoNum type="arabicPeriod"/>
            </a:pPr>
            <a:r>
              <a:rPr lang="en-US" sz="1400" dirty="0"/>
              <a:t>Social media?</a:t>
            </a:r>
          </a:p>
          <a:p>
            <a:pPr marL="873252" lvl="1" indent="-342900">
              <a:buAutoNum type="arabicPeriod"/>
            </a:pPr>
            <a:r>
              <a:rPr lang="en-US" sz="1400" dirty="0"/>
              <a:t>Phone/text?</a:t>
            </a:r>
          </a:p>
          <a:p>
            <a:pPr marL="873252" lvl="1" indent="-342900">
              <a:buAutoNum type="arabicPeriod"/>
            </a:pPr>
            <a:endParaRPr lang="en-US" sz="1800" dirty="0"/>
          </a:p>
        </p:txBody>
      </p:sp>
      <p:sp>
        <p:nvSpPr>
          <p:cNvPr id="4" name="Footer Placeholder 3"/>
          <p:cNvSpPr>
            <a:spLocks noGrp="1"/>
          </p:cNvSpPr>
          <p:nvPr>
            <p:ph type="ftr" sz="quarter" idx="11"/>
          </p:nvPr>
        </p:nvSpPr>
        <p:spPr/>
        <p:txBody>
          <a:bodyPr/>
          <a:lstStyle/>
          <a:p>
            <a:r>
              <a:rPr lang="en-US"/>
              <a:t>LTC SHELTER IN PLACE EXERCISE - 2017</a:t>
            </a:r>
            <a:endParaRPr lang="en-US" dirty="0"/>
          </a:p>
        </p:txBody>
      </p:sp>
    </p:spTree>
    <p:extLst>
      <p:ext uri="{BB962C8B-B14F-4D97-AF65-F5344CB8AC3E}">
        <p14:creationId xmlns:p14="http://schemas.microsoft.com/office/powerpoint/2010/main" val="532776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648122" cy="1485900"/>
          </a:xfrm>
        </p:spPr>
        <p:txBody>
          <a:bodyPr>
            <a:normAutofit/>
          </a:bodyPr>
          <a:lstStyle/>
          <a:p>
            <a:r>
              <a:rPr lang="en-US" dirty="0"/>
              <a:t>Inject #6 (01:10)</a:t>
            </a:r>
            <a:br>
              <a:rPr lang="en-US" dirty="0"/>
            </a:br>
            <a:endParaRPr lang="en-US" dirty="0">
              <a:highlight>
                <a:srgbClr val="00FFFF"/>
              </a:highlight>
            </a:endParaRPr>
          </a:p>
        </p:txBody>
      </p:sp>
      <p:sp>
        <p:nvSpPr>
          <p:cNvPr id="3" name="Content Placeholder 2"/>
          <p:cNvSpPr>
            <a:spLocks noGrp="1"/>
          </p:cNvSpPr>
          <p:nvPr>
            <p:ph idx="1"/>
          </p:nvPr>
        </p:nvSpPr>
        <p:spPr>
          <a:xfrm>
            <a:off x="1371600" y="2171700"/>
            <a:ext cx="9601200" cy="3581400"/>
          </a:xfrm>
        </p:spPr>
        <p:txBody>
          <a:bodyPr>
            <a:normAutofit/>
          </a:bodyPr>
          <a:lstStyle/>
          <a:p>
            <a:r>
              <a:rPr lang="en-US" dirty="0"/>
              <a:t>Activities notify incident command that they have a 15 residents out visiting the local apple orchard and are scheduled to return at 3 p.m.  One of the residents is diabetic and is required medication at 3 p.m.</a:t>
            </a:r>
          </a:p>
          <a:p>
            <a:r>
              <a:rPr lang="en-US" dirty="0"/>
              <a:t>Discussion/activity:</a:t>
            </a:r>
          </a:p>
          <a:p>
            <a:pPr marL="457200" indent="-457200">
              <a:buAutoNum type="arabicPeriod"/>
            </a:pPr>
            <a:r>
              <a:rPr lang="en-US" dirty="0"/>
              <a:t>How do you communicate with staff that are accompanying this group?</a:t>
            </a:r>
          </a:p>
          <a:p>
            <a:pPr marL="457200" indent="-457200">
              <a:buAutoNum type="arabicPeriod"/>
            </a:pPr>
            <a:r>
              <a:rPr lang="en-US" dirty="0"/>
              <a:t>Where could this group go while they wait for the all clear?  </a:t>
            </a:r>
          </a:p>
          <a:p>
            <a:pPr marL="457200" indent="-457200">
              <a:buAutoNum type="arabicPeriod"/>
            </a:pPr>
            <a:r>
              <a:rPr lang="en-US" dirty="0"/>
              <a:t>How are resources supplied for this group?  i.e. medications/food</a:t>
            </a:r>
          </a:p>
          <a:p>
            <a:pPr marL="457200" indent="-457200">
              <a:buAutoNum type="arabicPeriod"/>
            </a:pPr>
            <a:r>
              <a:rPr lang="en-US" dirty="0"/>
              <a:t>What are resources that could be used to assist in this?</a:t>
            </a:r>
          </a:p>
        </p:txBody>
      </p:sp>
      <p:sp>
        <p:nvSpPr>
          <p:cNvPr id="4" name="Footer Placeholder 3"/>
          <p:cNvSpPr>
            <a:spLocks noGrp="1"/>
          </p:cNvSpPr>
          <p:nvPr>
            <p:ph type="ftr" sz="quarter" idx="11"/>
          </p:nvPr>
        </p:nvSpPr>
        <p:spPr>
          <a:xfrm>
            <a:off x="2893564" y="6453386"/>
            <a:ext cx="6280830" cy="404614"/>
          </a:xfrm>
        </p:spPr>
        <p:txBody>
          <a:bodyPr/>
          <a:lstStyle/>
          <a:p>
            <a:r>
              <a:rPr lang="en-US"/>
              <a:t>LTC SHELTER IN PLACE EXERCISE - 2017</a:t>
            </a:r>
            <a:endParaRPr lang="en-US" dirty="0"/>
          </a:p>
        </p:txBody>
      </p:sp>
    </p:spTree>
    <p:extLst>
      <p:ext uri="{BB962C8B-B14F-4D97-AF65-F5344CB8AC3E}">
        <p14:creationId xmlns:p14="http://schemas.microsoft.com/office/powerpoint/2010/main" val="380231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B5B52-7A6D-4F63-A1BE-8EF5FCCEF35C}"/>
              </a:ext>
            </a:extLst>
          </p:cNvPr>
          <p:cNvSpPr>
            <a:spLocks noGrp="1"/>
          </p:cNvSpPr>
          <p:nvPr>
            <p:ph type="title"/>
          </p:nvPr>
        </p:nvSpPr>
        <p:spPr/>
        <p:txBody>
          <a:bodyPr/>
          <a:lstStyle/>
          <a:p>
            <a:r>
              <a:rPr lang="en-US" dirty="0"/>
              <a:t>Inject #7 (01:25)</a:t>
            </a:r>
          </a:p>
        </p:txBody>
      </p:sp>
      <p:sp>
        <p:nvSpPr>
          <p:cNvPr id="3" name="Content Placeholder 2">
            <a:extLst>
              <a:ext uri="{FF2B5EF4-FFF2-40B4-BE49-F238E27FC236}">
                <a16:creationId xmlns:a16="http://schemas.microsoft.com/office/drawing/2014/main" id="{4DF96C1D-0D71-4D52-B507-65845618B0AC}"/>
              </a:ext>
            </a:extLst>
          </p:cNvPr>
          <p:cNvSpPr>
            <a:spLocks noGrp="1"/>
          </p:cNvSpPr>
          <p:nvPr>
            <p:ph idx="1"/>
          </p:nvPr>
        </p:nvSpPr>
        <p:spPr/>
        <p:txBody>
          <a:bodyPr>
            <a:normAutofit/>
          </a:bodyPr>
          <a:lstStyle/>
          <a:p>
            <a:r>
              <a:rPr lang="en-US" dirty="0"/>
              <a:t>One of the nurses come to the DON in tears.  She is a single mom and her 6 year old daughters’ bus is scheduled to drop her off at home at 2:30 p.m.  She says that she needs to leave because no one is there to take care of her.  </a:t>
            </a:r>
          </a:p>
          <a:p>
            <a:r>
              <a:rPr lang="en-US" dirty="0"/>
              <a:t>Discussion/activity:</a:t>
            </a:r>
          </a:p>
          <a:p>
            <a:pPr marL="0" indent="0">
              <a:buNone/>
            </a:pPr>
            <a:r>
              <a:rPr lang="en-US" dirty="0"/>
              <a:t>1.  What can the facility do to help this staff person?</a:t>
            </a:r>
          </a:p>
          <a:p>
            <a:pPr marL="873252" lvl="1" indent="-342900">
              <a:buAutoNum type="arabicPeriod"/>
            </a:pPr>
            <a:r>
              <a:rPr lang="en-US" dirty="0"/>
              <a:t>What local resources can be contacted?</a:t>
            </a:r>
          </a:p>
          <a:p>
            <a:pPr marL="530352" lvl="1" indent="0">
              <a:buNone/>
            </a:pPr>
            <a:endParaRPr lang="en-US" dirty="0"/>
          </a:p>
        </p:txBody>
      </p:sp>
      <p:sp>
        <p:nvSpPr>
          <p:cNvPr id="4" name="Footer Placeholder 3">
            <a:extLst>
              <a:ext uri="{FF2B5EF4-FFF2-40B4-BE49-F238E27FC236}">
                <a16:creationId xmlns:a16="http://schemas.microsoft.com/office/drawing/2014/main" id="{494D373B-CCC8-4799-8E94-D77D7B58C953}"/>
              </a:ext>
            </a:extLst>
          </p:cNvPr>
          <p:cNvSpPr>
            <a:spLocks noGrp="1"/>
          </p:cNvSpPr>
          <p:nvPr>
            <p:ph type="ftr" sz="quarter" idx="11"/>
          </p:nvPr>
        </p:nvSpPr>
        <p:spPr/>
        <p:txBody>
          <a:bodyPr/>
          <a:lstStyle/>
          <a:p>
            <a:r>
              <a:rPr lang="en-US"/>
              <a:t>LTC SHELTER IN PLACE EXERCISE - 2017</a:t>
            </a:r>
            <a:endParaRPr lang="en-US" dirty="0"/>
          </a:p>
        </p:txBody>
      </p:sp>
    </p:spTree>
    <p:extLst>
      <p:ext uri="{BB962C8B-B14F-4D97-AF65-F5344CB8AC3E}">
        <p14:creationId xmlns:p14="http://schemas.microsoft.com/office/powerpoint/2010/main" val="1258034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E13B-6874-4E21-863A-88FD28D6E1AE}"/>
              </a:ext>
            </a:extLst>
          </p:cNvPr>
          <p:cNvSpPr>
            <a:spLocks noGrp="1"/>
          </p:cNvSpPr>
          <p:nvPr>
            <p:ph type="title"/>
          </p:nvPr>
        </p:nvSpPr>
        <p:spPr/>
        <p:txBody>
          <a:bodyPr/>
          <a:lstStyle/>
          <a:p>
            <a:r>
              <a:rPr lang="en-US" dirty="0"/>
              <a:t>Inject #8 (01:40)</a:t>
            </a:r>
            <a:br>
              <a:rPr lang="en-US" dirty="0"/>
            </a:br>
            <a:endParaRPr lang="en-US" dirty="0"/>
          </a:p>
        </p:txBody>
      </p:sp>
      <p:sp>
        <p:nvSpPr>
          <p:cNvPr id="3" name="Content Placeholder 2">
            <a:extLst>
              <a:ext uri="{FF2B5EF4-FFF2-40B4-BE49-F238E27FC236}">
                <a16:creationId xmlns:a16="http://schemas.microsoft.com/office/drawing/2014/main" id="{80FC6BDA-25C8-4410-80EE-0656931C0544}"/>
              </a:ext>
            </a:extLst>
          </p:cNvPr>
          <p:cNvSpPr>
            <a:spLocks noGrp="1"/>
          </p:cNvSpPr>
          <p:nvPr>
            <p:ph idx="1"/>
          </p:nvPr>
        </p:nvSpPr>
        <p:spPr/>
        <p:txBody>
          <a:bodyPr>
            <a:normAutofit/>
          </a:bodyPr>
          <a:lstStyle/>
          <a:p>
            <a:r>
              <a:rPr lang="en-US" dirty="0"/>
              <a:t>A nurse came rushing in identifying that one of the residents is having an allergic reaction to one of his new medications. This resident requires immediate medical intervention.</a:t>
            </a:r>
          </a:p>
          <a:p>
            <a:r>
              <a:rPr lang="en-US" dirty="0"/>
              <a:t>Discussion/activity:</a:t>
            </a:r>
          </a:p>
          <a:p>
            <a:pPr marL="457200" indent="-457200">
              <a:buAutoNum type="arabicPeriod"/>
            </a:pPr>
            <a:r>
              <a:rPr lang="en-US" dirty="0">
                <a:solidFill>
                  <a:schemeClr val="tx1"/>
                </a:solidFill>
              </a:rPr>
              <a:t>What must staff do to help this resident?</a:t>
            </a:r>
          </a:p>
          <a:p>
            <a:pPr marL="457200" indent="-457200">
              <a:buAutoNum type="arabicPeriod"/>
            </a:pPr>
            <a:r>
              <a:rPr lang="en-US" dirty="0">
                <a:solidFill>
                  <a:schemeClr val="tx1"/>
                </a:solidFill>
              </a:rPr>
              <a:t>Can this resident be transported?  </a:t>
            </a:r>
          </a:p>
          <a:p>
            <a:pPr marL="987552" lvl="1" indent="-457200">
              <a:buAutoNum type="arabicPeriod"/>
            </a:pPr>
            <a:r>
              <a:rPr lang="en-US" dirty="0">
                <a:solidFill>
                  <a:schemeClr val="tx1"/>
                </a:solidFill>
              </a:rPr>
              <a:t>Are there assets that MAY be available that can help in this situation?</a:t>
            </a:r>
          </a:p>
          <a:p>
            <a:pPr marL="457200" indent="-457200">
              <a:buAutoNum type="arabicPeriod"/>
            </a:pPr>
            <a:r>
              <a:rPr lang="en-US" dirty="0">
                <a:solidFill>
                  <a:schemeClr val="tx1"/>
                </a:solidFill>
              </a:rPr>
              <a:t>Can the necessary intervention be provided at the facility or brought to the facility?</a:t>
            </a:r>
          </a:p>
          <a:p>
            <a:pPr marL="987552" lvl="1" indent="-457200">
              <a:buAutoNum type="arabicPeriod"/>
            </a:pPr>
            <a:r>
              <a:rPr lang="en-US" dirty="0">
                <a:solidFill>
                  <a:schemeClr val="tx1"/>
                </a:solidFill>
              </a:rPr>
              <a:t>There is no right/wrong answer – this is a discussion question.</a:t>
            </a:r>
          </a:p>
          <a:p>
            <a:pPr marL="0" indent="0">
              <a:buNone/>
            </a:pPr>
            <a:endParaRPr lang="en-US" dirty="0"/>
          </a:p>
        </p:txBody>
      </p:sp>
      <p:sp>
        <p:nvSpPr>
          <p:cNvPr id="4" name="Footer Placeholder 3">
            <a:extLst>
              <a:ext uri="{FF2B5EF4-FFF2-40B4-BE49-F238E27FC236}">
                <a16:creationId xmlns:a16="http://schemas.microsoft.com/office/drawing/2014/main" id="{05C313D7-12D8-45DB-90F3-397655B1B918}"/>
              </a:ext>
            </a:extLst>
          </p:cNvPr>
          <p:cNvSpPr>
            <a:spLocks noGrp="1"/>
          </p:cNvSpPr>
          <p:nvPr>
            <p:ph type="ftr" sz="quarter" idx="11"/>
          </p:nvPr>
        </p:nvSpPr>
        <p:spPr/>
        <p:txBody>
          <a:bodyPr/>
          <a:lstStyle/>
          <a:p>
            <a:r>
              <a:rPr lang="en-US"/>
              <a:t>LTC SHELTER IN PLACE EXERCISE - 2017</a:t>
            </a:r>
            <a:endParaRPr lang="en-US" dirty="0"/>
          </a:p>
        </p:txBody>
      </p:sp>
    </p:spTree>
    <p:extLst>
      <p:ext uri="{BB962C8B-B14F-4D97-AF65-F5344CB8AC3E}">
        <p14:creationId xmlns:p14="http://schemas.microsoft.com/office/powerpoint/2010/main" val="3442881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804F-E5C0-4313-8ACF-22142A6C01E3}"/>
              </a:ext>
            </a:extLst>
          </p:cNvPr>
          <p:cNvSpPr>
            <a:spLocks noGrp="1"/>
          </p:cNvSpPr>
          <p:nvPr>
            <p:ph type="title"/>
          </p:nvPr>
        </p:nvSpPr>
        <p:spPr/>
        <p:txBody>
          <a:bodyPr>
            <a:normAutofit/>
          </a:bodyPr>
          <a:lstStyle/>
          <a:p>
            <a:r>
              <a:rPr lang="en-US" dirty="0"/>
              <a:t>Summarize the Exercise</a:t>
            </a:r>
            <a:br>
              <a:rPr lang="en-US" dirty="0"/>
            </a:br>
            <a:r>
              <a:rPr lang="en-US" sz="2000" dirty="0"/>
              <a:t>- Identify that this is a safe forum for open and honest conversation</a:t>
            </a:r>
            <a:endParaRPr lang="en-US" dirty="0"/>
          </a:p>
        </p:txBody>
      </p:sp>
      <p:sp>
        <p:nvSpPr>
          <p:cNvPr id="3" name="Content Placeholder 2">
            <a:extLst>
              <a:ext uri="{FF2B5EF4-FFF2-40B4-BE49-F238E27FC236}">
                <a16:creationId xmlns:a16="http://schemas.microsoft.com/office/drawing/2014/main" id="{E2F18FDA-3472-4932-9B1F-D0D85EA90BDA}"/>
              </a:ext>
            </a:extLst>
          </p:cNvPr>
          <p:cNvSpPr>
            <a:spLocks noGrp="1"/>
          </p:cNvSpPr>
          <p:nvPr>
            <p:ph idx="1"/>
          </p:nvPr>
        </p:nvSpPr>
        <p:spPr/>
        <p:txBody>
          <a:bodyPr/>
          <a:lstStyle/>
          <a:p>
            <a:r>
              <a:rPr lang="en-US" sz="2400" dirty="0"/>
              <a:t>What went well during the exercise?</a:t>
            </a:r>
          </a:p>
          <a:p>
            <a:r>
              <a:rPr lang="en-US" sz="2400" dirty="0"/>
              <a:t>What did not go so well?</a:t>
            </a:r>
          </a:p>
          <a:p>
            <a:r>
              <a:rPr lang="en-US" sz="2400" dirty="0"/>
              <a:t>Are there any suggestions or areas for improvement?</a:t>
            </a:r>
          </a:p>
          <a:p>
            <a:r>
              <a:rPr lang="en-US" sz="2400" u="sng" dirty="0"/>
              <a:t>Have each participant complete the evaluation form.</a:t>
            </a:r>
          </a:p>
          <a:p>
            <a:r>
              <a:rPr lang="en-US" sz="2400" dirty="0"/>
              <a:t>Take all of the individual evaluation forms, combine the data, complete the Survey Monkey sent to you from the HMAC (1 per facility)</a:t>
            </a:r>
          </a:p>
          <a:p>
            <a:pPr marL="530352" lvl="1" indent="0">
              <a:buNone/>
            </a:pPr>
            <a:endParaRPr lang="en-US" u="sng" dirty="0">
              <a:solidFill>
                <a:srgbClr val="00B0F0"/>
              </a:solidFill>
            </a:endParaRPr>
          </a:p>
          <a:p>
            <a:pPr marL="0" indent="0">
              <a:buNone/>
            </a:pPr>
            <a:endParaRPr lang="en-US" dirty="0">
              <a:solidFill>
                <a:srgbClr val="00B0F0"/>
              </a:solidFill>
            </a:endParaRPr>
          </a:p>
        </p:txBody>
      </p:sp>
      <p:sp>
        <p:nvSpPr>
          <p:cNvPr id="4" name="Footer Placeholder 3">
            <a:extLst>
              <a:ext uri="{FF2B5EF4-FFF2-40B4-BE49-F238E27FC236}">
                <a16:creationId xmlns:a16="http://schemas.microsoft.com/office/drawing/2014/main" id="{4EB3D28D-648F-4773-A252-9F99CEE6D405}"/>
              </a:ext>
            </a:extLst>
          </p:cNvPr>
          <p:cNvSpPr>
            <a:spLocks noGrp="1"/>
          </p:cNvSpPr>
          <p:nvPr>
            <p:ph type="ftr" sz="quarter" idx="11"/>
          </p:nvPr>
        </p:nvSpPr>
        <p:spPr/>
        <p:txBody>
          <a:bodyPr/>
          <a:lstStyle/>
          <a:p>
            <a:r>
              <a:rPr lang="en-US"/>
              <a:t>LTC SHELTER IN PLACE EXERCISE - 2017</a:t>
            </a:r>
            <a:endParaRPr lang="en-US" dirty="0"/>
          </a:p>
        </p:txBody>
      </p:sp>
    </p:spTree>
    <p:extLst>
      <p:ext uri="{BB962C8B-B14F-4D97-AF65-F5344CB8AC3E}">
        <p14:creationId xmlns:p14="http://schemas.microsoft.com/office/powerpoint/2010/main" val="356165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2DBC7F-11FD-4B94-B923-8FDA0CE4719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91B0E"/>
                </a:solidFill>
                <a:effectLst/>
                <a:uLnTx/>
                <a:uFillTx/>
                <a:latin typeface="Franklin Gothic Book" panose="020B0503020102020204"/>
                <a:ea typeface="+mn-ea"/>
                <a:cs typeface="+mn-cs"/>
              </a:rPr>
              <a:t>LTC SHELTER IN PLACE EXERCISE - 2017</a:t>
            </a:r>
            <a:endParaRPr kumimoji="0" lang="en-US" sz="12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pic>
        <p:nvPicPr>
          <p:cNvPr id="14" name="Content Placeholder 13">
            <a:extLst>
              <a:ext uri="{FF2B5EF4-FFF2-40B4-BE49-F238E27FC236}">
                <a16:creationId xmlns:a16="http://schemas.microsoft.com/office/drawing/2014/main" id="{2C2E1FDB-8659-4A56-AA5E-5BE248DC176D}"/>
              </a:ext>
            </a:extLst>
          </p:cNvPr>
          <p:cNvPicPr>
            <a:picLocks noGrp="1" noChangeAspect="1"/>
          </p:cNvPicPr>
          <p:nvPr>
            <p:ph idx="1"/>
          </p:nvPr>
        </p:nvPicPr>
        <p:blipFill>
          <a:blip r:embed="rId2"/>
          <a:stretch>
            <a:fillRect/>
          </a:stretch>
        </p:blipFill>
        <p:spPr>
          <a:xfrm>
            <a:off x="2893565" y="1"/>
            <a:ext cx="6280830" cy="6453216"/>
          </a:xfrm>
        </p:spPr>
      </p:pic>
    </p:spTree>
    <p:extLst>
      <p:ext uri="{BB962C8B-B14F-4D97-AF65-F5344CB8AC3E}">
        <p14:creationId xmlns:p14="http://schemas.microsoft.com/office/powerpoint/2010/main" val="12103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52CD2AF-073B-4C30-8E3D-686DB4761F56}"/>
              </a:ext>
            </a:extLst>
          </p:cNvPr>
          <p:cNvPicPr>
            <a:picLocks noGrp="1" noChangeAspect="1"/>
          </p:cNvPicPr>
          <p:nvPr>
            <p:ph idx="1"/>
          </p:nvPr>
        </p:nvPicPr>
        <p:blipFill>
          <a:blip r:embed="rId2"/>
          <a:stretch>
            <a:fillRect/>
          </a:stretch>
        </p:blipFill>
        <p:spPr>
          <a:xfrm>
            <a:off x="3017607" y="69506"/>
            <a:ext cx="6156788" cy="6390074"/>
          </a:xfrm>
        </p:spPr>
      </p:pic>
      <p:sp>
        <p:nvSpPr>
          <p:cNvPr id="4" name="Footer Placeholder 3">
            <a:extLst>
              <a:ext uri="{FF2B5EF4-FFF2-40B4-BE49-F238E27FC236}">
                <a16:creationId xmlns:a16="http://schemas.microsoft.com/office/drawing/2014/main" id="{52EDC007-050E-4862-98C8-F0136C667938}"/>
              </a:ext>
            </a:extLst>
          </p:cNvPr>
          <p:cNvSpPr>
            <a:spLocks noGrp="1"/>
          </p:cNvSpPr>
          <p:nvPr>
            <p:ph type="ftr" sz="quarter" idx="11"/>
          </p:nvPr>
        </p:nvSpPr>
        <p:spPr/>
        <p:txBody>
          <a:bodyPr/>
          <a:lstStyle/>
          <a:p>
            <a:r>
              <a:rPr lang="en-US"/>
              <a:t>LTC SHELTER IN PLACE EXERCISE - 2017</a:t>
            </a:r>
            <a:endParaRPr lang="en-US" dirty="0"/>
          </a:p>
        </p:txBody>
      </p:sp>
    </p:spTree>
    <p:extLst>
      <p:ext uri="{BB962C8B-B14F-4D97-AF65-F5344CB8AC3E}">
        <p14:creationId xmlns:p14="http://schemas.microsoft.com/office/powerpoint/2010/main" val="271172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49506-5A23-4204-B2A9-5537DFCFD9C4}"/>
              </a:ext>
            </a:extLst>
          </p:cNvPr>
          <p:cNvSpPr>
            <a:spLocks noGrp="1"/>
          </p:cNvSpPr>
          <p:nvPr>
            <p:ph type="title"/>
          </p:nvPr>
        </p:nvSpPr>
        <p:spPr>
          <a:xfrm>
            <a:off x="784743" y="685800"/>
            <a:ext cx="5958837" cy="1485900"/>
          </a:xfrm>
        </p:spPr>
        <p:txBody>
          <a:bodyPr>
            <a:normAutofit/>
          </a:bodyPr>
          <a:lstStyle/>
          <a:p>
            <a:r>
              <a:rPr lang="en-US"/>
              <a:t>The End…</a:t>
            </a:r>
            <a:endParaRPr lang="en-US" dirty="0"/>
          </a:p>
        </p:txBody>
      </p:sp>
      <p:sp>
        <p:nvSpPr>
          <p:cNvPr id="3" name="Content Placeholder 2">
            <a:extLst>
              <a:ext uri="{FF2B5EF4-FFF2-40B4-BE49-F238E27FC236}">
                <a16:creationId xmlns:a16="http://schemas.microsoft.com/office/drawing/2014/main" id="{A005D697-A78C-49B8-B13C-6566EC60A979}"/>
              </a:ext>
            </a:extLst>
          </p:cNvPr>
          <p:cNvSpPr>
            <a:spLocks noGrp="1"/>
          </p:cNvSpPr>
          <p:nvPr>
            <p:ph idx="1"/>
          </p:nvPr>
        </p:nvSpPr>
        <p:spPr>
          <a:xfrm>
            <a:off x="784743" y="2286000"/>
            <a:ext cx="5958837" cy="3581400"/>
          </a:xfrm>
        </p:spPr>
        <p:txBody>
          <a:bodyPr>
            <a:normAutofit/>
          </a:bodyPr>
          <a:lstStyle/>
          <a:p>
            <a:r>
              <a:rPr lang="en-US" sz="1700" dirty="0"/>
              <a:t>Thanks for participating and we at the HMAC hope this was not only enjoyable, but that you were able to take something away for future reference, planning, and response…</a:t>
            </a:r>
          </a:p>
          <a:p>
            <a:pPr lvl="1"/>
            <a:r>
              <a:rPr lang="en-US" sz="1700" dirty="0"/>
              <a:t>Don Sheldrew, CHPC RHPC</a:t>
            </a:r>
          </a:p>
          <a:p>
            <a:pPr lvl="2"/>
            <a:r>
              <a:rPr lang="en-US" sz="1700" dirty="0">
                <a:hlinkClick r:id="rId2"/>
              </a:rPr>
              <a:t>donald.sheldrew@centracare.com</a:t>
            </a:r>
            <a:endParaRPr lang="en-US" sz="1700" dirty="0"/>
          </a:p>
          <a:p>
            <a:pPr lvl="3"/>
            <a:r>
              <a:rPr lang="en-US" sz="1700" dirty="0"/>
              <a:t>320.255.5967</a:t>
            </a:r>
          </a:p>
          <a:p>
            <a:pPr lvl="1"/>
            <a:r>
              <a:rPr lang="en-US" sz="1700" dirty="0"/>
              <a:t>David Miller, C &amp; WC HPC Education &amp; Exercise</a:t>
            </a:r>
          </a:p>
          <a:p>
            <a:pPr lvl="2"/>
            <a:r>
              <a:rPr lang="en-US" sz="1700" dirty="0">
                <a:hlinkClick r:id="rId3"/>
              </a:rPr>
              <a:t>millerdav@centracare.com</a:t>
            </a:r>
            <a:endParaRPr lang="en-US" sz="1700" dirty="0"/>
          </a:p>
          <a:p>
            <a:pPr lvl="3"/>
            <a:r>
              <a:rPr lang="en-US" sz="1700" dirty="0"/>
              <a:t>320.828.2511</a:t>
            </a:r>
          </a:p>
          <a:p>
            <a:pPr lvl="2"/>
            <a:endParaRPr lang="en-US" sz="1700" dirty="0"/>
          </a:p>
        </p:txBody>
      </p:sp>
      <p:sp>
        <p:nvSpPr>
          <p:cNvPr id="4" name="Footer Placeholder 3">
            <a:extLst>
              <a:ext uri="{FF2B5EF4-FFF2-40B4-BE49-F238E27FC236}">
                <a16:creationId xmlns:a16="http://schemas.microsoft.com/office/drawing/2014/main" id="{6FB07163-4DA4-4ACC-B8BA-1A33772DBC4D}"/>
              </a:ext>
            </a:extLst>
          </p:cNvPr>
          <p:cNvSpPr>
            <a:spLocks noGrp="1"/>
          </p:cNvSpPr>
          <p:nvPr>
            <p:ph type="ftr" sz="quarter" idx="11"/>
          </p:nvPr>
        </p:nvSpPr>
        <p:spPr>
          <a:xfrm>
            <a:off x="784743" y="6453386"/>
            <a:ext cx="6280830" cy="404614"/>
          </a:xfrm>
        </p:spPr>
        <p:txBody>
          <a:bodyPr>
            <a:normAutofit/>
          </a:bodyPr>
          <a:lstStyle/>
          <a:p>
            <a:pPr>
              <a:spcAft>
                <a:spcPts val="600"/>
              </a:spcAft>
            </a:pPr>
            <a:r>
              <a:rPr lang="en-US" dirty="0"/>
              <a:t>WCHPC LTC EXERCISE - 2018</a:t>
            </a:r>
          </a:p>
        </p:txBody>
      </p:sp>
      <p:sp>
        <p:nvSpPr>
          <p:cNvPr id="13" name="Rectangle 12">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BF23A6FE-CBE6-49F8-911F-934F71C76E0B}"/>
              </a:ext>
            </a:extLst>
          </p:cNvPr>
          <p:cNvPicPr>
            <a:picLocks noChangeAspect="1"/>
          </p:cNvPicPr>
          <p:nvPr/>
        </p:nvPicPr>
        <p:blipFill>
          <a:blip r:embed="rId4"/>
          <a:stretch>
            <a:fillRect/>
          </a:stretch>
        </p:blipFill>
        <p:spPr>
          <a:xfrm>
            <a:off x="8184822" y="1144801"/>
            <a:ext cx="3768928" cy="4568397"/>
          </a:xfrm>
          <a:prstGeom prst="rect">
            <a:avLst/>
          </a:prstGeom>
        </p:spPr>
      </p:pic>
      <p:sp>
        <p:nvSpPr>
          <p:cNvPr id="5" name="Slide Number Placeholder 4">
            <a:extLst>
              <a:ext uri="{FF2B5EF4-FFF2-40B4-BE49-F238E27FC236}">
                <a16:creationId xmlns:a16="http://schemas.microsoft.com/office/drawing/2014/main" id="{D82EF8D5-745A-4735-91C4-6D7E401023FB}"/>
              </a:ext>
            </a:extLst>
          </p:cNvPr>
          <p:cNvSpPr>
            <a:spLocks noGrp="1"/>
          </p:cNvSpPr>
          <p:nvPr>
            <p:ph type="sldNum" sz="quarter" idx="12"/>
          </p:nvPr>
        </p:nvSpPr>
        <p:spPr>
          <a:xfrm>
            <a:off x="10069286" y="6453386"/>
            <a:ext cx="999742" cy="404614"/>
          </a:xfrm>
        </p:spPr>
        <p:txBody>
          <a:bodyPr>
            <a:normAutofit/>
          </a:bodyPr>
          <a:lstStyle/>
          <a:p>
            <a:pPr>
              <a:spcAft>
                <a:spcPts val="600"/>
              </a:spcAft>
            </a:pPr>
            <a:fld id="{69E57DC2-970A-4B3E-BB1C-7A09969E49DF}" type="slidenum">
              <a:rPr lang="en-US" smtClean="0"/>
              <a:pPr>
                <a:spcAft>
                  <a:spcPts val="600"/>
                </a:spcAft>
              </a:pPr>
              <a:t>17</a:t>
            </a:fld>
            <a:endParaRPr lang="en-US"/>
          </a:p>
        </p:txBody>
      </p:sp>
    </p:spTree>
    <p:extLst>
      <p:ext uri="{BB962C8B-B14F-4D97-AF65-F5344CB8AC3E}">
        <p14:creationId xmlns:p14="http://schemas.microsoft.com/office/powerpoint/2010/main" val="391793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B0F7-AD2D-4BC3-BD5E-12F6D167EFA1}"/>
              </a:ext>
            </a:extLst>
          </p:cNvPr>
          <p:cNvSpPr>
            <a:spLocks noGrp="1"/>
          </p:cNvSpPr>
          <p:nvPr>
            <p:ph type="title"/>
          </p:nvPr>
        </p:nvSpPr>
        <p:spPr>
          <a:xfrm>
            <a:off x="1371600" y="685800"/>
            <a:ext cx="9601200" cy="1485900"/>
          </a:xfrm>
        </p:spPr>
        <p:txBody>
          <a:bodyPr>
            <a:normAutofit/>
          </a:bodyPr>
          <a:lstStyle/>
          <a:p>
            <a:r>
              <a:rPr lang="en-US" dirty="0"/>
              <a:t>General Timeline…09:00-12:00</a:t>
            </a:r>
          </a:p>
        </p:txBody>
      </p:sp>
      <p:sp>
        <p:nvSpPr>
          <p:cNvPr id="4" name="Footer Placeholder 3">
            <a:extLst>
              <a:ext uri="{FF2B5EF4-FFF2-40B4-BE49-F238E27FC236}">
                <a16:creationId xmlns:a16="http://schemas.microsoft.com/office/drawing/2014/main" id="{B349BB7D-016B-4D5A-83A7-17FB73DBE398}"/>
              </a:ext>
            </a:extLst>
          </p:cNvPr>
          <p:cNvSpPr>
            <a:spLocks noGrp="1"/>
          </p:cNvSpPr>
          <p:nvPr>
            <p:ph type="ftr" sz="quarter" idx="11"/>
          </p:nvPr>
        </p:nvSpPr>
        <p:spPr>
          <a:xfrm>
            <a:off x="2893564" y="6453386"/>
            <a:ext cx="6280830" cy="404614"/>
          </a:xfrm>
        </p:spPr>
        <p:txBody>
          <a:bodyPr>
            <a:normAutofit/>
          </a:bodyPr>
          <a:lstStyle/>
          <a:p>
            <a:pPr>
              <a:spcAft>
                <a:spcPts val="600"/>
              </a:spcAft>
            </a:pPr>
            <a:r>
              <a:rPr lang="en-US"/>
              <a:t>LTC SHELTER IN PLACE EXERCISE - 2017</a:t>
            </a:r>
          </a:p>
        </p:txBody>
      </p:sp>
      <p:graphicFrame>
        <p:nvGraphicFramePr>
          <p:cNvPr id="6" name="Content Placeholder 2">
            <a:extLst>
              <a:ext uri="{FF2B5EF4-FFF2-40B4-BE49-F238E27FC236}">
                <a16:creationId xmlns:a16="http://schemas.microsoft.com/office/drawing/2014/main" id="{3D4880F3-81DA-4DCD-B4EC-F1F903180FDC}"/>
              </a:ext>
            </a:extLst>
          </p:cNvPr>
          <p:cNvGraphicFramePr>
            <a:graphicFrameLocks noGrp="1"/>
          </p:cNvGraphicFramePr>
          <p:nvPr>
            <p:ph idx="1"/>
            <p:extLst>
              <p:ext uri="{D42A27DB-BD31-4B8C-83A1-F6EECF244321}">
                <p14:modId xmlns:p14="http://schemas.microsoft.com/office/powerpoint/2010/main" val="1860665372"/>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222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4423-11F8-4040-A1EF-E9ED182FA601}"/>
              </a:ext>
            </a:extLst>
          </p:cNvPr>
          <p:cNvSpPr>
            <a:spLocks noGrp="1"/>
          </p:cNvSpPr>
          <p:nvPr>
            <p:ph type="title"/>
          </p:nvPr>
        </p:nvSpPr>
        <p:spPr>
          <a:xfrm>
            <a:off x="4954181" y="685800"/>
            <a:ext cx="6562905" cy="1485900"/>
          </a:xfrm>
        </p:spPr>
        <p:txBody>
          <a:bodyPr>
            <a:normAutofit/>
          </a:bodyPr>
          <a:lstStyle/>
          <a:p>
            <a:r>
              <a:rPr lang="en-US" dirty="0"/>
              <a:t>Exercise Objectives</a:t>
            </a:r>
          </a:p>
        </p:txBody>
      </p:sp>
      <p:sp>
        <p:nvSpPr>
          <p:cNvPr id="16" name="Rectangle 15">
            <a:extLst>
              <a:ext uri="{FF2B5EF4-FFF2-40B4-BE49-F238E27FC236}">
                <a16:creationId xmlns:a16="http://schemas.microsoft.com/office/drawing/2014/main" id="{6B205BC3-0B06-4EA6-9066-1A0BEC22C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Checklist">
            <a:extLst>
              <a:ext uri="{FF2B5EF4-FFF2-40B4-BE49-F238E27FC236}">
                <a16:creationId xmlns:a16="http://schemas.microsoft.com/office/drawing/2014/main" id="{E823A8CC-8CB6-4B20-A9A6-C951FC05C0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562" y="1462103"/>
            <a:ext cx="3613752" cy="3613752"/>
          </a:xfrm>
          <a:prstGeom prst="rect">
            <a:avLst/>
          </a:prstGeom>
        </p:spPr>
      </p:pic>
      <p:sp>
        <p:nvSpPr>
          <p:cNvPr id="3" name="Content Placeholder 2">
            <a:extLst>
              <a:ext uri="{FF2B5EF4-FFF2-40B4-BE49-F238E27FC236}">
                <a16:creationId xmlns:a16="http://schemas.microsoft.com/office/drawing/2014/main" id="{21FE1F86-CFFA-4EC9-85D4-DD9DD317797F}"/>
              </a:ext>
            </a:extLst>
          </p:cNvPr>
          <p:cNvSpPr>
            <a:spLocks noGrp="1"/>
          </p:cNvSpPr>
          <p:nvPr>
            <p:ph idx="1"/>
          </p:nvPr>
        </p:nvSpPr>
        <p:spPr>
          <a:xfrm>
            <a:off x="4954181" y="2286000"/>
            <a:ext cx="6562905" cy="3581400"/>
          </a:xfrm>
        </p:spPr>
        <p:txBody>
          <a:bodyPr>
            <a:normAutofit/>
          </a:bodyPr>
          <a:lstStyle/>
          <a:p>
            <a:r>
              <a:rPr lang="en-US" dirty="0"/>
              <a:t>Exercise Objectives:</a:t>
            </a:r>
          </a:p>
          <a:p>
            <a:pPr lvl="1"/>
            <a:r>
              <a:rPr lang="en-US" dirty="0"/>
              <a:t>1. Test Emergency Plans &amp; Procedures</a:t>
            </a:r>
          </a:p>
          <a:p>
            <a:pPr lvl="2"/>
            <a:r>
              <a:rPr lang="en-US" dirty="0"/>
              <a:t>NHICS</a:t>
            </a:r>
          </a:p>
          <a:p>
            <a:pPr lvl="2"/>
            <a:r>
              <a:rPr lang="en-US" dirty="0"/>
              <a:t>S.I.P.</a:t>
            </a:r>
          </a:p>
          <a:p>
            <a:pPr lvl="1"/>
            <a:r>
              <a:rPr lang="en-US" dirty="0"/>
              <a:t>2. Communications</a:t>
            </a:r>
          </a:p>
          <a:p>
            <a:pPr lvl="2"/>
            <a:r>
              <a:rPr lang="en-US" dirty="0"/>
              <a:t>Internal</a:t>
            </a:r>
          </a:p>
          <a:p>
            <a:pPr lvl="2"/>
            <a:r>
              <a:rPr lang="en-US" dirty="0"/>
              <a:t>External</a:t>
            </a:r>
          </a:p>
          <a:p>
            <a:pPr lvl="1"/>
            <a:r>
              <a:rPr lang="en-US" dirty="0"/>
              <a:t>3. Working with partners</a:t>
            </a:r>
          </a:p>
        </p:txBody>
      </p:sp>
      <p:sp>
        <p:nvSpPr>
          <p:cNvPr id="4" name="Footer Placeholder 3">
            <a:extLst>
              <a:ext uri="{FF2B5EF4-FFF2-40B4-BE49-F238E27FC236}">
                <a16:creationId xmlns:a16="http://schemas.microsoft.com/office/drawing/2014/main" id="{9538BFC9-10F7-418D-AFB9-94841DE8325D}"/>
              </a:ext>
            </a:extLst>
          </p:cNvPr>
          <p:cNvSpPr>
            <a:spLocks noGrp="1"/>
          </p:cNvSpPr>
          <p:nvPr>
            <p:ph type="ftr" sz="quarter" idx="11"/>
          </p:nvPr>
        </p:nvSpPr>
        <p:spPr>
          <a:xfrm>
            <a:off x="2893564" y="6453386"/>
            <a:ext cx="6280830" cy="404614"/>
          </a:xfrm>
        </p:spPr>
        <p:txBody>
          <a:bodyPr>
            <a:normAutofit/>
          </a:bodyPr>
          <a:lstStyle/>
          <a:p>
            <a:pPr>
              <a:spcAft>
                <a:spcPts val="600"/>
              </a:spcAft>
            </a:pPr>
            <a:r>
              <a:rPr lang="en-US"/>
              <a:t>LTC SHELTER IN PLACE EXERCISE - 2017</a:t>
            </a:r>
          </a:p>
        </p:txBody>
      </p:sp>
    </p:spTree>
    <p:extLst>
      <p:ext uri="{BB962C8B-B14F-4D97-AF65-F5344CB8AC3E}">
        <p14:creationId xmlns:p14="http://schemas.microsoft.com/office/powerpoint/2010/main" val="336226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85800"/>
            <a:ext cx="10905066" cy="1485900"/>
          </a:xfrm>
          <a:noFill/>
        </p:spPr>
        <p:txBody>
          <a:bodyPr>
            <a:normAutofit/>
          </a:bodyPr>
          <a:lstStyle/>
          <a:p>
            <a:pPr algn="ctr"/>
            <a:r>
              <a:rPr lang="en-US" dirty="0"/>
              <a:t>Contact information for HMAC</a:t>
            </a:r>
            <a:endParaRPr lang="en-US"/>
          </a:p>
        </p:txBody>
      </p:sp>
      <p:sp>
        <p:nvSpPr>
          <p:cNvPr id="6" name="Footer Placeholder 5">
            <a:extLst>
              <a:ext uri="{FF2B5EF4-FFF2-40B4-BE49-F238E27FC236}">
                <a16:creationId xmlns:a16="http://schemas.microsoft.com/office/drawing/2014/main" id="{2870F21C-1A0E-415C-BF67-14E7E1BC6E3B}"/>
              </a:ext>
            </a:extLst>
          </p:cNvPr>
          <p:cNvSpPr>
            <a:spLocks noGrp="1"/>
          </p:cNvSpPr>
          <p:nvPr>
            <p:ph type="ftr" sz="quarter" idx="11"/>
          </p:nvPr>
        </p:nvSpPr>
        <p:spPr>
          <a:xfrm>
            <a:off x="2893564" y="6453386"/>
            <a:ext cx="6280830" cy="404614"/>
          </a:xfrm>
        </p:spPr>
        <p:txBody>
          <a:bodyPr>
            <a:normAutofit/>
          </a:bodyPr>
          <a:lstStyle/>
          <a:p>
            <a:pPr>
              <a:spcAft>
                <a:spcPts val="600"/>
              </a:spcAft>
            </a:pPr>
            <a:r>
              <a:rPr lang="en-US"/>
              <a:t>LTC SHELTER IN PLACE EXERCISE - 2017</a:t>
            </a:r>
          </a:p>
        </p:txBody>
      </p:sp>
      <p:graphicFrame>
        <p:nvGraphicFramePr>
          <p:cNvPr id="8" name="Content Placeholder 2">
            <a:extLst>
              <a:ext uri="{FF2B5EF4-FFF2-40B4-BE49-F238E27FC236}">
                <a16:creationId xmlns:a16="http://schemas.microsoft.com/office/drawing/2014/main" id="{D1B9683F-78CB-4EE3-B226-7B094D86D579}"/>
              </a:ext>
            </a:extLst>
          </p:cNvPr>
          <p:cNvGraphicFramePr>
            <a:graphicFrameLocks noGrp="1"/>
          </p:cNvGraphicFramePr>
          <p:nvPr>
            <p:ph idx="1"/>
            <p:extLst>
              <p:ext uri="{D42A27DB-BD31-4B8C-83A1-F6EECF244321}">
                <p14:modId xmlns:p14="http://schemas.microsoft.com/office/powerpoint/2010/main" val="724684138"/>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9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2DBC7F-11FD-4B94-B923-8FDA0CE47197}"/>
              </a:ext>
            </a:extLst>
          </p:cNvPr>
          <p:cNvSpPr>
            <a:spLocks noGrp="1"/>
          </p:cNvSpPr>
          <p:nvPr>
            <p:ph type="ftr" sz="quarter" idx="11"/>
          </p:nvPr>
        </p:nvSpPr>
        <p:spPr/>
        <p:txBody>
          <a:bodyPr/>
          <a:lstStyle/>
          <a:p>
            <a:r>
              <a:rPr lang="en-US"/>
              <a:t>LTC SHELTER IN PLACE EXERCISE - 2017</a:t>
            </a:r>
            <a:endParaRPr lang="en-US" dirty="0"/>
          </a:p>
        </p:txBody>
      </p:sp>
      <p:pic>
        <p:nvPicPr>
          <p:cNvPr id="14" name="Content Placeholder 13">
            <a:extLst>
              <a:ext uri="{FF2B5EF4-FFF2-40B4-BE49-F238E27FC236}">
                <a16:creationId xmlns:a16="http://schemas.microsoft.com/office/drawing/2014/main" id="{2C2E1FDB-8659-4A56-AA5E-5BE248DC176D}"/>
              </a:ext>
            </a:extLst>
          </p:cNvPr>
          <p:cNvPicPr>
            <a:picLocks noGrp="1" noChangeAspect="1"/>
          </p:cNvPicPr>
          <p:nvPr>
            <p:ph idx="1"/>
          </p:nvPr>
        </p:nvPicPr>
        <p:blipFill>
          <a:blip r:embed="rId2"/>
          <a:stretch>
            <a:fillRect/>
          </a:stretch>
        </p:blipFill>
        <p:spPr>
          <a:xfrm>
            <a:off x="2893565" y="1"/>
            <a:ext cx="6280830" cy="6453216"/>
          </a:xfrm>
        </p:spPr>
      </p:pic>
    </p:spTree>
    <p:extLst>
      <p:ext uri="{BB962C8B-B14F-4D97-AF65-F5344CB8AC3E}">
        <p14:creationId xmlns:p14="http://schemas.microsoft.com/office/powerpoint/2010/main" val="348715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 #1 (00:00)</a:t>
            </a:r>
          </a:p>
        </p:txBody>
      </p:sp>
      <p:sp>
        <p:nvSpPr>
          <p:cNvPr id="3" name="Content Placeholder 2"/>
          <p:cNvSpPr>
            <a:spLocks noGrp="1"/>
          </p:cNvSpPr>
          <p:nvPr>
            <p:ph idx="1"/>
          </p:nvPr>
        </p:nvSpPr>
        <p:spPr>
          <a:xfrm>
            <a:off x="1477617" y="1636644"/>
            <a:ext cx="9601200" cy="4572000"/>
          </a:xfrm>
        </p:spPr>
        <p:txBody>
          <a:bodyPr>
            <a:normAutofit fontScale="92500" lnSpcReduction="10000"/>
          </a:bodyPr>
          <a:lstStyle/>
          <a:p>
            <a:pPr marL="0" indent="0">
              <a:buNone/>
            </a:pPr>
            <a:r>
              <a:rPr lang="en-US" dirty="0"/>
              <a:t>A semi hauling a toxic chemical crashed into a power pole. The crash caused the chemical to leak from the tank and when it made contact with the downed power lines there was an explosion.  A toxic cloud resulted. </a:t>
            </a:r>
          </a:p>
          <a:p>
            <a:pPr marL="0" indent="0">
              <a:buNone/>
            </a:pPr>
            <a:r>
              <a:rPr lang="en-US" dirty="0"/>
              <a:t>The local fire department and law enforcement contacted the facility and requested that the facility shelter-in-place.</a:t>
            </a:r>
          </a:p>
          <a:p>
            <a:pPr marL="0" indent="0">
              <a:buNone/>
            </a:pPr>
            <a:endParaRPr lang="en-US" dirty="0"/>
          </a:p>
          <a:p>
            <a:pPr marL="0" indent="0">
              <a:buNone/>
            </a:pPr>
            <a:r>
              <a:rPr lang="en-US" dirty="0"/>
              <a:t>Discussion/activity:</a:t>
            </a:r>
          </a:p>
          <a:p>
            <a:pPr marL="457200" indent="-457200">
              <a:buAutoNum type="arabicPeriod"/>
            </a:pPr>
            <a:r>
              <a:rPr lang="en-US" dirty="0"/>
              <a:t>What are the initial steps that the facility will do?</a:t>
            </a:r>
          </a:p>
          <a:p>
            <a:pPr marL="987552" lvl="1" indent="-457200">
              <a:buAutoNum type="arabicPeriod"/>
            </a:pPr>
            <a:r>
              <a:rPr lang="en-US" dirty="0"/>
              <a:t>Activation of facility incident command</a:t>
            </a:r>
          </a:p>
          <a:p>
            <a:pPr marL="1444752" lvl="2" indent="-457200">
              <a:buAutoNum type="arabicPeriod"/>
            </a:pPr>
            <a:r>
              <a:rPr lang="en-US" dirty="0"/>
              <a:t>Assignment of roles/responsibilities</a:t>
            </a:r>
          </a:p>
          <a:p>
            <a:pPr marL="987552" lvl="1" indent="-457200">
              <a:buAutoNum type="arabicPeriod"/>
            </a:pPr>
            <a:r>
              <a:rPr lang="en-US" dirty="0"/>
              <a:t>Activation of the Shelter in Place plan</a:t>
            </a:r>
          </a:p>
          <a:p>
            <a:pPr marL="457200" indent="-457200">
              <a:buAutoNum type="arabicPeriod"/>
            </a:pPr>
            <a:r>
              <a:rPr lang="en-US" dirty="0"/>
              <a:t>Are there specific things that each department must do?</a:t>
            </a:r>
          </a:p>
          <a:p>
            <a:pPr marL="987552" lvl="1" indent="-457200">
              <a:buAutoNum type="arabicPeriod"/>
            </a:pPr>
            <a:r>
              <a:rPr lang="en-US" dirty="0"/>
              <a:t>If wanting to make this a functional exercise – have these steps done.</a:t>
            </a:r>
          </a:p>
          <a:p>
            <a:pPr marL="987552" lvl="1" indent="-457200">
              <a:buAutoNum type="arabicPeriod"/>
            </a:pPr>
            <a:endParaRPr lang="en-US" dirty="0"/>
          </a:p>
          <a:p>
            <a:endParaRPr lang="en-US" dirty="0"/>
          </a:p>
        </p:txBody>
      </p:sp>
      <p:sp>
        <p:nvSpPr>
          <p:cNvPr id="4" name="Footer Placeholder 3"/>
          <p:cNvSpPr>
            <a:spLocks noGrp="1"/>
          </p:cNvSpPr>
          <p:nvPr>
            <p:ph type="ftr" sz="quarter" idx="11"/>
          </p:nvPr>
        </p:nvSpPr>
        <p:spPr/>
        <p:txBody>
          <a:bodyPr/>
          <a:lstStyle/>
          <a:p>
            <a:r>
              <a:rPr lang="en-US"/>
              <a:t>LTC SHELTER IN PLACE EXERCISE - 2017</a:t>
            </a:r>
            <a:endParaRPr lang="en-US" dirty="0"/>
          </a:p>
        </p:txBody>
      </p:sp>
    </p:spTree>
    <p:extLst>
      <p:ext uri="{BB962C8B-B14F-4D97-AF65-F5344CB8AC3E}">
        <p14:creationId xmlns:p14="http://schemas.microsoft.com/office/powerpoint/2010/main" val="55382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75B4E-4E19-4083-8973-6656CFE642ED}"/>
              </a:ext>
            </a:extLst>
          </p:cNvPr>
          <p:cNvSpPr>
            <a:spLocks noGrp="1"/>
          </p:cNvSpPr>
          <p:nvPr>
            <p:ph type="title"/>
          </p:nvPr>
        </p:nvSpPr>
        <p:spPr/>
        <p:txBody>
          <a:bodyPr/>
          <a:lstStyle/>
          <a:p>
            <a:r>
              <a:rPr lang="en-US" dirty="0"/>
              <a:t>Inject #2 (00:10)</a:t>
            </a:r>
          </a:p>
        </p:txBody>
      </p:sp>
      <p:sp>
        <p:nvSpPr>
          <p:cNvPr id="3" name="Content Placeholder 2">
            <a:extLst>
              <a:ext uri="{FF2B5EF4-FFF2-40B4-BE49-F238E27FC236}">
                <a16:creationId xmlns:a16="http://schemas.microsoft.com/office/drawing/2014/main" id="{69F65F16-D736-4706-B7C2-62DB3994B109}"/>
              </a:ext>
            </a:extLst>
          </p:cNvPr>
          <p:cNvSpPr>
            <a:spLocks noGrp="1"/>
          </p:cNvSpPr>
          <p:nvPr>
            <p:ph idx="1"/>
          </p:nvPr>
        </p:nvSpPr>
        <p:spPr>
          <a:xfrm>
            <a:off x="1371600" y="1755913"/>
            <a:ext cx="9601200" cy="4300330"/>
          </a:xfrm>
        </p:spPr>
        <p:txBody>
          <a:bodyPr>
            <a:normAutofit fontScale="70000" lnSpcReduction="20000"/>
          </a:bodyPr>
          <a:lstStyle/>
          <a:p>
            <a:pPr marL="0" indent="0">
              <a:buNone/>
            </a:pPr>
            <a:r>
              <a:rPr lang="en-US" dirty="0">
                <a:solidFill>
                  <a:schemeClr val="tx1"/>
                </a:solidFill>
              </a:rPr>
              <a:t>The fire department has stated that the gaseous cloud is expected to be near the facility within 15 minutes and the community may be affected including Home Care clients within a 10 mile radius. Staff and all individuals within the facility are unable to leave until the all clear is given.  Facility is hosting a resident’s birthday party and there are numerous guests and visitors that want to leave.  Also, the press has come and is requesting a update on the health and welfare of the residents.  Families are also calling in wanting information regarding their loved one.</a:t>
            </a:r>
          </a:p>
          <a:p>
            <a:pPr marL="0" indent="0">
              <a:buNone/>
            </a:pPr>
            <a:r>
              <a:rPr lang="en-US" dirty="0">
                <a:solidFill>
                  <a:schemeClr val="tx1"/>
                </a:solidFill>
              </a:rPr>
              <a:t>Discussion/activity:</a:t>
            </a:r>
          </a:p>
          <a:p>
            <a:pPr marL="457200" indent="-457200">
              <a:buAutoNum type="arabicPeriod"/>
            </a:pPr>
            <a:r>
              <a:rPr lang="en-US" dirty="0">
                <a:solidFill>
                  <a:schemeClr val="tx1"/>
                </a:solidFill>
              </a:rPr>
              <a:t>What additional questions should be asked of the fire department?</a:t>
            </a:r>
          </a:p>
          <a:p>
            <a:pPr marL="987552" lvl="1" indent="-457200">
              <a:buAutoNum type="arabicPeriod"/>
            </a:pPr>
            <a:r>
              <a:rPr lang="en-US" dirty="0">
                <a:solidFill>
                  <a:schemeClr val="tx1"/>
                </a:solidFill>
              </a:rPr>
              <a:t>What type of gas?  Risks of exposure?  Anticipated length of time of danger?</a:t>
            </a:r>
          </a:p>
          <a:p>
            <a:pPr marL="1444752" lvl="2" indent="-457200">
              <a:buAutoNum type="arabicPeriod"/>
            </a:pPr>
            <a:r>
              <a:rPr lang="en-US" dirty="0">
                <a:solidFill>
                  <a:schemeClr val="tx1"/>
                </a:solidFill>
              </a:rPr>
              <a:t>Type of gas is Chlorine gas</a:t>
            </a:r>
          </a:p>
          <a:p>
            <a:pPr marL="1444752" lvl="2" indent="-457200">
              <a:buAutoNum type="arabicPeriod"/>
            </a:pPr>
            <a:r>
              <a:rPr lang="en-US" dirty="0">
                <a:solidFill>
                  <a:schemeClr val="tx1"/>
                </a:solidFill>
              </a:rPr>
              <a:t>Facility should Google/look up the risks</a:t>
            </a:r>
          </a:p>
          <a:p>
            <a:pPr marL="1444752" lvl="2" indent="-457200">
              <a:buAutoNum type="arabicPeriod"/>
            </a:pPr>
            <a:r>
              <a:rPr lang="en-US" dirty="0">
                <a:solidFill>
                  <a:schemeClr val="tx1"/>
                </a:solidFill>
              </a:rPr>
              <a:t>Length of danger:  2 – 4 hours based upon wind (fire will notify when all clear)</a:t>
            </a:r>
          </a:p>
          <a:p>
            <a:pPr marL="457200" indent="-457200">
              <a:buAutoNum type="arabicPeriod"/>
            </a:pPr>
            <a:r>
              <a:rPr lang="en-US" dirty="0">
                <a:solidFill>
                  <a:schemeClr val="tx1"/>
                </a:solidFill>
              </a:rPr>
              <a:t>Identify areas at increased risk and secure those areas.</a:t>
            </a:r>
          </a:p>
          <a:p>
            <a:pPr marL="987552" lvl="1" indent="-457200">
              <a:buAutoNum type="arabicPeriod"/>
            </a:pPr>
            <a:r>
              <a:rPr lang="en-US" dirty="0">
                <a:solidFill>
                  <a:schemeClr val="tx1"/>
                </a:solidFill>
              </a:rPr>
              <a:t>To make this exercise function – simulate how to seal the area.  Shut down the HVAC system. Doors locked/sealed.</a:t>
            </a:r>
          </a:p>
          <a:p>
            <a:pPr marL="987552" lvl="1" indent="-457200">
              <a:buAutoNum type="arabicPeriod"/>
            </a:pPr>
            <a:r>
              <a:rPr lang="en-US" dirty="0">
                <a:solidFill>
                  <a:schemeClr val="tx1"/>
                </a:solidFill>
              </a:rPr>
              <a:t>What are the safe/safest areas in the facility?</a:t>
            </a:r>
          </a:p>
          <a:p>
            <a:pPr marL="987552" lvl="1" indent="-457200">
              <a:buAutoNum type="arabicPeriod"/>
            </a:pPr>
            <a:r>
              <a:rPr lang="en-US" dirty="0">
                <a:solidFill>
                  <a:schemeClr val="tx1"/>
                </a:solidFill>
              </a:rPr>
              <a:t>Assess and determine risk of evacuation – Activate </a:t>
            </a:r>
            <a:r>
              <a:rPr lang="en-US" dirty="0" err="1">
                <a:solidFill>
                  <a:schemeClr val="tx1"/>
                </a:solidFill>
              </a:rPr>
              <a:t>MNTrac</a:t>
            </a:r>
            <a:r>
              <a:rPr lang="en-US" dirty="0">
                <a:solidFill>
                  <a:schemeClr val="tx1"/>
                </a:solidFill>
              </a:rPr>
              <a:t> available beds</a:t>
            </a:r>
          </a:p>
          <a:p>
            <a:pPr marL="987552" lvl="1" indent="-457200">
              <a:buAutoNum type="arabicPeriod"/>
            </a:pPr>
            <a:r>
              <a:rPr lang="en-US" dirty="0">
                <a:solidFill>
                  <a:schemeClr val="tx1"/>
                </a:solidFill>
              </a:rPr>
              <a:t>PIO needs to make a public statement</a:t>
            </a:r>
          </a:p>
        </p:txBody>
      </p:sp>
      <p:sp>
        <p:nvSpPr>
          <p:cNvPr id="4" name="Footer Placeholder 3">
            <a:extLst>
              <a:ext uri="{FF2B5EF4-FFF2-40B4-BE49-F238E27FC236}">
                <a16:creationId xmlns:a16="http://schemas.microsoft.com/office/drawing/2014/main" id="{C0E155C3-C5E7-4A23-BEE3-87CAFCFF3E51}"/>
              </a:ext>
            </a:extLst>
          </p:cNvPr>
          <p:cNvSpPr>
            <a:spLocks noGrp="1"/>
          </p:cNvSpPr>
          <p:nvPr>
            <p:ph type="ftr" sz="quarter" idx="11"/>
          </p:nvPr>
        </p:nvSpPr>
        <p:spPr/>
        <p:txBody>
          <a:bodyPr/>
          <a:lstStyle/>
          <a:p>
            <a:r>
              <a:rPr lang="en-US"/>
              <a:t>LTC SHELTER IN PLACE EXERCISE - 2017</a:t>
            </a:r>
            <a:endParaRPr lang="en-US" dirty="0"/>
          </a:p>
        </p:txBody>
      </p:sp>
    </p:spTree>
    <p:extLst>
      <p:ext uri="{BB962C8B-B14F-4D97-AF65-F5344CB8AC3E}">
        <p14:creationId xmlns:p14="http://schemas.microsoft.com/office/powerpoint/2010/main" val="293908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 #3 (00:25)</a:t>
            </a:r>
          </a:p>
        </p:txBody>
      </p:sp>
      <p:sp>
        <p:nvSpPr>
          <p:cNvPr id="3" name="Content Placeholder 2"/>
          <p:cNvSpPr>
            <a:spLocks noGrp="1"/>
          </p:cNvSpPr>
          <p:nvPr>
            <p:ph idx="1"/>
          </p:nvPr>
        </p:nvSpPr>
        <p:spPr>
          <a:xfrm>
            <a:off x="1371600" y="1311966"/>
            <a:ext cx="9601200" cy="5367130"/>
          </a:xfrm>
        </p:spPr>
        <p:txBody>
          <a:bodyPr>
            <a:normAutofit/>
          </a:bodyPr>
          <a:lstStyle/>
          <a:p>
            <a:pPr marL="0" indent="0">
              <a:buNone/>
            </a:pPr>
            <a:r>
              <a:rPr lang="en-US" sz="2200" dirty="0"/>
              <a:t>Maintenance is unable to completely shut the vents in one wing of your facility.</a:t>
            </a:r>
          </a:p>
          <a:p>
            <a:r>
              <a:rPr lang="en-US" sz="2200" dirty="0"/>
              <a:t>Discussion/activity:</a:t>
            </a:r>
          </a:p>
          <a:p>
            <a:pPr marL="457200" indent="-457200">
              <a:buAutoNum type="arabicPeriod"/>
            </a:pPr>
            <a:r>
              <a:rPr lang="en-US" sz="2200" dirty="0"/>
              <a:t>Where to put the residents that currently reside in that area?</a:t>
            </a:r>
          </a:p>
          <a:p>
            <a:pPr marL="987552" lvl="1" indent="-457200">
              <a:buAutoNum type="arabicPeriod"/>
            </a:pPr>
            <a:r>
              <a:rPr lang="en-US" sz="2200" dirty="0"/>
              <a:t>Lateral evacuation or vertical evacuation dependent on facility lay out. </a:t>
            </a:r>
          </a:p>
          <a:p>
            <a:pPr marL="1444752" lvl="2" indent="-457200">
              <a:buAutoNum type="arabicPeriod"/>
            </a:pPr>
            <a:r>
              <a:rPr lang="en-US" sz="2000" dirty="0"/>
              <a:t>Did staff bring the appropriate durable medical equipment?</a:t>
            </a:r>
          </a:p>
          <a:p>
            <a:pPr marL="1444752" lvl="2" indent="-457200">
              <a:buAutoNum type="arabicPeriod"/>
            </a:pPr>
            <a:r>
              <a:rPr lang="en-US" sz="2000" dirty="0"/>
              <a:t>Are medical records accessible throughout the facility?  If not, how to transfer the records with the patient?</a:t>
            </a:r>
          </a:p>
          <a:p>
            <a:pPr marL="1444752" lvl="2" indent="-457200">
              <a:buAutoNum type="arabicPeriod"/>
            </a:pPr>
            <a:r>
              <a:rPr lang="en-US" sz="2000" dirty="0"/>
              <a:t>Are the residents medications available in the new area?  How are they secured/tracked?</a:t>
            </a:r>
          </a:p>
          <a:p>
            <a:pPr marL="530352" lvl="1" indent="0">
              <a:buNone/>
            </a:pPr>
            <a:endParaRPr lang="en-US" sz="2200" dirty="0"/>
          </a:p>
          <a:p>
            <a:endParaRPr lang="en-US" sz="2200" dirty="0"/>
          </a:p>
        </p:txBody>
      </p:sp>
      <p:sp>
        <p:nvSpPr>
          <p:cNvPr id="4" name="Footer Placeholder 3"/>
          <p:cNvSpPr>
            <a:spLocks noGrp="1"/>
          </p:cNvSpPr>
          <p:nvPr>
            <p:ph type="ftr" sz="quarter" idx="11"/>
          </p:nvPr>
        </p:nvSpPr>
        <p:spPr/>
        <p:txBody>
          <a:bodyPr/>
          <a:lstStyle/>
          <a:p>
            <a:r>
              <a:rPr lang="en-US"/>
              <a:t>LTC SHELTER IN PLACE EXERCISE - 2017</a:t>
            </a:r>
            <a:endParaRPr lang="en-US" dirty="0"/>
          </a:p>
        </p:txBody>
      </p:sp>
    </p:spTree>
    <p:extLst>
      <p:ext uri="{BB962C8B-B14F-4D97-AF65-F5344CB8AC3E}">
        <p14:creationId xmlns:p14="http://schemas.microsoft.com/office/powerpoint/2010/main" val="269297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 #4 (00:40)</a:t>
            </a:r>
          </a:p>
        </p:txBody>
      </p:sp>
      <p:sp>
        <p:nvSpPr>
          <p:cNvPr id="3" name="Content Placeholder 2"/>
          <p:cNvSpPr>
            <a:spLocks noGrp="1"/>
          </p:cNvSpPr>
          <p:nvPr>
            <p:ph idx="1"/>
          </p:nvPr>
        </p:nvSpPr>
        <p:spPr>
          <a:xfrm>
            <a:off x="1371600" y="2171700"/>
            <a:ext cx="9601200" cy="3581400"/>
          </a:xfrm>
        </p:spPr>
        <p:txBody>
          <a:bodyPr>
            <a:normAutofit/>
          </a:bodyPr>
          <a:lstStyle/>
          <a:p>
            <a:r>
              <a:rPr lang="en-US" dirty="0"/>
              <a:t>Dietary has expressed concern, they were expecting their food delivery today and supplies are getting low.  The delivery truck has been turned away due to the road closures. Also the dining area is located in the zone that could not be sealed.</a:t>
            </a:r>
          </a:p>
          <a:p>
            <a:r>
              <a:rPr lang="en-US" dirty="0"/>
              <a:t>Discussion/activity:</a:t>
            </a:r>
          </a:p>
          <a:p>
            <a:pPr marL="457200" indent="-457200">
              <a:buAutoNum type="arabicPeriod"/>
            </a:pPr>
            <a:r>
              <a:rPr lang="en-US" dirty="0"/>
              <a:t>Assess the amount of food/dietary supplies currently available?</a:t>
            </a:r>
          </a:p>
          <a:p>
            <a:pPr marL="987552" lvl="1" indent="-457200">
              <a:buAutoNum type="arabicPeriod"/>
            </a:pPr>
            <a:r>
              <a:rPr lang="en-US" dirty="0"/>
              <a:t>How many hours/days of supplies are available?</a:t>
            </a:r>
          </a:p>
          <a:p>
            <a:pPr marL="987552" lvl="1" indent="-457200">
              <a:buAutoNum type="arabicPeriod"/>
            </a:pPr>
            <a:r>
              <a:rPr lang="en-US" dirty="0"/>
              <a:t>Who could be contacted to assist with shortages?</a:t>
            </a:r>
          </a:p>
          <a:p>
            <a:pPr marL="457200" indent="-457200">
              <a:buAutoNum type="arabicPeriod"/>
            </a:pPr>
            <a:r>
              <a:rPr lang="en-US" dirty="0"/>
              <a:t>How will residents be served?  What type of foods are available?</a:t>
            </a:r>
          </a:p>
          <a:p>
            <a:pPr marL="987552" lvl="1" indent="-457200">
              <a:buAutoNum type="arabicPeriod"/>
            </a:pPr>
            <a:r>
              <a:rPr lang="en-US" dirty="0"/>
              <a:t>Where could residents be served?</a:t>
            </a:r>
          </a:p>
          <a:p>
            <a:pPr marL="457200" indent="-457200">
              <a:buAutoNum type="arabicPeriod"/>
            </a:pPr>
            <a:endParaRPr lang="en-US" dirty="0"/>
          </a:p>
        </p:txBody>
      </p:sp>
      <p:sp>
        <p:nvSpPr>
          <p:cNvPr id="4" name="Footer Placeholder 3"/>
          <p:cNvSpPr>
            <a:spLocks noGrp="1"/>
          </p:cNvSpPr>
          <p:nvPr>
            <p:ph type="ftr" sz="quarter" idx="11"/>
          </p:nvPr>
        </p:nvSpPr>
        <p:spPr/>
        <p:txBody>
          <a:bodyPr/>
          <a:lstStyle/>
          <a:p>
            <a:r>
              <a:rPr lang="en-US"/>
              <a:t>LTC SHELTER IN PLACE EXERCISE - 2017</a:t>
            </a:r>
            <a:endParaRPr lang="en-US" dirty="0"/>
          </a:p>
        </p:txBody>
      </p:sp>
    </p:spTree>
    <p:extLst>
      <p:ext uri="{BB962C8B-B14F-4D97-AF65-F5344CB8AC3E}">
        <p14:creationId xmlns:p14="http://schemas.microsoft.com/office/powerpoint/2010/main" val="250291599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1315</Words>
  <Application>Microsoft Office PowerPoint</Application>
  <PresentationFormat>Widescreen</PresentationFormat>
  <Paragraphs>128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Franklin Gothic Book</vt:lpstr>
      <vt:lpstr>Crop</vt:lpstr>
      <vt:lpstr>Central Minnesota Healthcare Preparedness coalition LTC Shelter in Place Exercise Injects/msel Sept 27, 2018</vt:lpstr>
      <vt:lpstr>General Timeline…09:00-12:00</vt:lpstr>
      <vt:lpstr>Exercise Objectives</vt:lpstr>
      <vt:lpstr>Contact information for HMAC</vt:lpstr>
      <vt:lpstr>PowerPoint Presentation</vt:lpstr>
      <vt:lpstr>Inject #1 (00:00)</vt:lpstr>
      <vt:lpstr>Inject #2 (00:10)</vt:lpstr>
      <vt:lpstr>Inject #3 (00:25)</vt:lpstr>
      <vt:lpstr>Inject #4 (00:40)</vt:lpstr>
      <vt:lpstr>Inject #5 (00:55)</vt:lpstr>
      <vt:lpstr>Inject #6 (01:10) </vt:lpstr>
      <vt:lpstr>Inject #7 (01:25)</vt:lpstr>
      <vt:lpstr>Inject #8 (01:40) </vt:lpstr>
      <vt:lpstr>Summarize the Exercise - Identify that this is a safe forum for open and honest conversation</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Minnesota Healthcare Preparedness coalition LTC Shelter in Place Exercise Injects/msel Sept 27, 2018</dc:title>
  <dc:creator>Miller, David</dc:creator>
  <cp:lastModifiedBy>Miller, David</cp:lastModifiedBy>
  <cp:revision>2</cp:revision>
  <dcterms:created xsi:type="dcterms:W3CDTF">2018-08-28T16:01:28Z</dcterms:created>
  <dcterms:modified xsi:type="dcterms:W3CDTF">2018-08-28T16:56:55Z</dcterms:modified>
</cp:coreProperties>
</file>