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9"/>
  </p:notesMasterIdLst>
  <p:sldIdLst>
    <p:sldId id="256" r:id="rId2"/>
    <p:sldId id="257" r:id="rId3"/>
    <p:sldId id="258" r:id="rId4"/>
    <p:sldId id="260" r:id="rId5"/>
    <p:sldId id="259" r:id="rId6"/>
    <p:sldId id="263" r:id="rId7"/>
    <p:sldId id="26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73087" autoAdjust="0"/>
  </p:normalViewPr>
  <p:slideViewPr>
    <p:cSldViewPr snapToGrid="0">
      <p:cViewPr varScale="1">
        <p:scale>
          <a:sx n="72" d="100"/>
          <a:sy n="72" d="100"/>
        </p:scale>
        <p:origin x="38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4D5C51-FB36-4DDC-A64D-35DD46FD29CD}" type="datetimeFigureOut">
              <a:rPr lang="en-US" smtClean="0"/>
              <a:t>3/19/2019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BCAED9-5B6B-423B-B07E-CA859921F64A}" type="slidenum">
              <a:rPr lang="en-US" smtClean="0"/>
              <a:t>‹#›</a:t>
            </a:fld>
            <a:endParaRPr lang="en-US"/>
          </a:p>
        </p:txBody>
      </p:sp>
    </p:spTree>
    <p:extLst>
      <p:ext uri="{BB962C8B-B14F-4D97-AF65-F5344CB8AC3E}">
        <p14:creationId xmlns:p14="http://schemas.microsoft.com/office/powerpoint/2010/main" val="26735490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Tri-County – Evac to CCH-LP, Lakewood, SCH</a:t>
            </a:r>
          </a:p>
          <a:p>
            <a:r>
              <a:rPr lang="en-US" dirty="0"/>
              <a:t>CCH-Paynesville – Evac to CCH-SC, CCH-Melrose, SCH</a:t>
            </a:r>
          </a:p>
          <a:p>
            <a:r>
              <a:rPr lang="en-US" dirty="0"/>
              <a:t>Essentia Health-SJMC – Evac to CRMC, CHI-St. Gabriel’s, Riverwood, SCH</a:t>
            </a:r>
          </a:p>
          <a:p>
            <a:r>
              <a:rPr lang="en-US" dirty="0"/>
              <a:t>First Light Health – Evac to Mille Lacs Health, Essentia Health-Pine Medical Center, CMC, SCH</a:t>
            </a:r>
          </a:p>
          <a:p>
            <a:r>
              <a:rPr lang="en-US" dirty="0"/>
              <a:t>CCH-Mont – Evac to Buffalo, NMC, FLMC, SCH</a:t>
            </a:r>
          </a:p>
        </p:txBody>
      </p:sp>
      <p:sp>
        <p:nvSpPr>
          <p:cNvPr id="4" name="Slide Number Placeholder 3"/>
          <p:cNvSpPr>
            <a:spLocks noGrp="1"/>
          </p:cNvSpPr>
          <p:nvPr>
            <p:ph type="sldNum" sz="quarter" idx="5"/>
          </p:nvPr>
        </p:nvSpPr>
        <p:spPr/>
        <p:txBody>
          <a:bodyPr/>
          <a:lstStyle/>
          <a:p>
            <a:fld id="{2BBCAED9-5B6B-423B-B07E-CA859921F64A}" type="slidenum">
              <a:rPr lang="en-US" smtClean="0"/>
              <a:t>3</a:t>
            </a:fld>
            <a:endParaRPr lang="en-US"/>
          </a:p>
        </p:txBody>
      </p:sp>
    </p:spTree>
    <p:extLst>
      <p:ext uri="{BB962C8B-B14F-4D97-AF65-F5344CB8AC3E}">
        <p14:creationId xmlns:p14="http://schemas.microsoft.com/office/powerpoint/2010/main" val="320082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Tri-County – Evac to CCH-LP, Lakewood, SCH</a:t>
            </a:r>
          </a:p>
          <a:p>
            <a:r>
              <a:rPr lang="en-US" dirty="0"/>
              <a:t>CCH-Paynesville – Evac to CCH-SC, CCH-Melrose, SCH</a:t>
            </a:r>
          </a:p>
          <a:p>
            <a:r>
              <a:rPr lang="en-US" dirty="0"/>
              <a:t>Essentia Health-SJMC – Evac to CRMC, CHI-St. Gabriel’s, Riverwood, SCH</a:t>
            </a:r>
          </a:p>
          <a:p>
            <a:r>
              <a:rPr lang="en-US" dirty="0"/>
              <a:t>First Light Health – Evac to Mille Lacs Health, Essentia Health-Pine Medical Center, CMC, SCH</a:t>
            </a:r>
          </a:p>
          <a:p>
            <a:r>
              <a:rPr lang="en-US" dirty="0"/>
              <a:t>CCH-Mont – Evac to Buffalo, NMC, FLMC, SCH</a:t>
            </a:r>
          </a:p>
        </p:txBody>
      </p:sp>
      <p:sp>
        <p:nvSpPr>
          <p:cNvPr id="4" name="Slide Number Placeholder 3"/>
          <p:cNvSpPr>
            <a:spLocks noGrp="1"/>
          </p:cNvSpPr>
          <p:nvPr>
            <p:ph type="sldNum" sz="quarter" idx="5"/>
          </p:nvPr>
        </p:nvSpPr>
        <p:spPr/>
        <p:txBody>
          <a:bodyPr/>
          <a:lstStyle/>
          <a:p>
            <a:fld id="{2BBCAED9-5B6B-423B-B07E-CA859921F64A}" type="slidenum">
              <a:rPr lang="en-US" smtClean="0"/>
              <a:t>5</a:t>
            </a:fld>
            <a:endParaRPr lang="en-US"/>
          </a:p>
        </p:txBody>
      </p:sp>
    </p:spTree>
    <p:extLst>
      <p:ext uri="{BB962C8B-B14F-4D97-AF65-F5344CB8AC3E}">
        <p14:creationId xmlns:p14="http://schemas.microsoft.com/office/powerpoint/2010/main" val="6758531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3/19/2019</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3/19/2019</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3/19/2019</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3/19/2019</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3/19/2019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3/19/2019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3/19/2019</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3/19/2019</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3/19/2019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3/19/2019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3/19/2019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3-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3/19/2019</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67D5609-53F0-4F24-AE2F-918AF047398E}"/>
              </a:ext>
            </a:extLst>
          </p:cNvPr>
          <p:cNvPicPr>
            <a:picLocks noChangeAspect="1"/>
          </p:cNvPicPr>
          <p:nvPr/>
        </p:nvPicPr>
        <p:blipFill rotWithShape="1">
          <a:blip r:embed="rId2"/>
          <a:srcRect l="14312" r="14865" b="-3"/>
          <a:stretch/>
        </p:blipFill>
        <p:spPr>
          <a:xfrm>
            <a:off x="1371600" y="1468125"/>
            <a:ext cx="3357845" cy="3357875"/>
          </a:xfrm>
          <a:prstGeom prst="rect">
            <a:avLst/>
          </a:prstGeom>
        </p:spPr>
      </p:pic>
      <p:sp>
        <p:nvSpPr>
          <p:cNvPr id="2" name="Title 1">
            <a:extLst>
              <a:ext uri="{FF2B5EF4-FFF2-40B4-BE49-F238E27FC236}">
                <a16:creationId xmlns:a16="http://schemas.microsoft.com/office/drawing/2014/main" id="{72CBFFB4-C4DC-4D79-BD1E-A6D62F2CFC74}"/>
              </a:ext>
            </a:extLst>
          </p:cNvPr>
          <p:cNvSpPr>
            <a:spLocks noGrp="1"/>
          </p:cNvSpPr>
          <p:nvPr>
            <p:ph type="ctrTitle"/>
          </p:nvPr>
        </p:nvSpPr>
        <p:spPr>
          <a:xfrm>
            <a:off x="4687410" y="1803405"/>
            <a:ext cx="6132990" cy="1825096"/>
          </a:xfrm>
        </p:spPr>
        <p:txBody>
          <a:bodyPr>
            <a:normAutofit/>
          </a:bodyPr>
          <a:lstStyle/>
          <a:p>
            <a:r>
              <a:rPr lang="en-US" b="1"/>
              <a:t>CMHPC exercise plan</a:t>
            </a:r>
          </a:p>
        </p:txBody>
      </p:sp>
      <p:sp>
        <p:nvSpPr>
          <p:cNvPr id="3" name="Subtitle 2">
            <a:extLst>
              <a:ext uri="{FF2B5EF4-FFF2-40B4-BE49-F238E27FC236}">
                <a16:creationId xmlns:a16="http://schemas.microsoft.com/office/drawing/2014/main" id="{D6BD7E98-D3CE-447C-A92D-BF8E6D9C2304}"/>
              </a:ext>
            </a:extLst>
          </p:cNvPr>
          <p:cNvSpPr>
            <a:spLocks noGrp="1"/>
          </p:cNvSpPr>
          <p:nvPr>
            <p:ph type="subTitle" idx="1"/>
          </p:nvPr>
        </p:nvSpPr>
        <p:spPr>
          <a:xfrm>
            <a:off x="4687410" y="3632201"/>
            <a:ext cx="6132990" cy="685800"/>
          </a:xfrm>
        </p:spPr>
        <p:txBody>
          <a:bodyPr>
            <a:normAutofit/>
          </a:bodyPr>
          <a:lstStyle/>
          <a:p>
            <a:r>
              <a:rPr lang="en-US"/>
              <a:t>May 2019 ASPR &amp; July 2019 Surge Exercise Overview</a:t>
            </a:r>
          </a:p>
        </p:txBody>
      </p:sp>
    </p:spTree>
    <p:extLst>
      <p:ext uri="{BB962C8B-B14F-4D97-AF65-F5344CB8AC3E}">
        <p14:creationId xmlns:p14="http://schemas.microsoft.com/office/powerpoint/2010/main" val="28588032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141B126A-84A8-4D47-81CC-FE8FB8EE44D9}"/>
              </a:ext>
            </a:extLst>
          </p:cNvPr>
          <p:cNvSpPr/>
          <p:nvPr/>
        </p:nvSpPr>
        <p:spPr>
          <a:xfrm>
            <a:off x="6749590" y="407504"/>
            <a:ext cx="3964757" cy="775253"/>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2" name="Title 1">
            <a:extLst>
              <a:ext uri="{FF2B5EF4-FFF2-40B4-BE49-F238E27FC236}">
                <a16:creationId xmlns:a16="http://schemas.microsoft.com/office/drawing/2014/main" id="{9C972D08-F7F3-456F-9CBE-4E2B87FA235D}"/>
              </a:ext>
            </a:extLst>
          </p:cNvPr>
          <p:cNvSpPr>
            <a:spLocks noGrp="1"/>
          </p:cNvSpPr>
          <p:nvPr>
            <p:ph type="title"/>
          </p:nvPr>
        </p:nvSpPr>
        <p:spPr>
          <a:xfrm>
            <a:off x="6749590" y="161057"/>
            <a:ext cx="3964757" cy="1293028"/>
          </a:xfrm>
        </p:spPr>
        <p:txBody>
          <a:bodyPr/>
          <a:lstStyle/>
          <a:p>
            <a:r>
              <a:rPr lang="en-US" b="1" dirty="0"/>
              <a:t>Key concepts</a:t>
            </a:r>
          </a:p>
        </p:txBody>
      </p:sp>
      <p:sp>
        <p:nvSpPr>
          <p:cNvPr id="3" name="Content Placeholder 2">
            <a:extLst>
              <a:ext uri="{FF2B5EF4-FFF2-40B4-BE49-F238E27FC236}">
                <a16:creationId xmlns:a16="http://schemas.microsoft.com/office/drawing/2014/main" id="{9D8D20DD-668B-4E68-9C01-B64319FD4B6F}"/>
              </a:ext>
            </a:extLst>
          </p:cNvPr>
          <p:cNvSpPr>
            <a:spLocks noGrp="1"/>
          </p:cNvSpPr>
          <p:nvPr>
            <p:ph sz="half" idx="1"/>
          </p:nvPr>
        </p:nvSpPr>
        <p:spPr>
          <a:xfrm>
            <a:off x="0" y="1454085"/>
            <a:ext cx="6019800" cy="4764599"/>
          </a:xfrm>
        </p:spPr>
        <p:txBody>
          <a:bodyPr>
            <a:normAutofit fontScale="92500" lnSpcReduction="10000"/>
          </a:bodyPr>
          <a:lstStyle/>
          <a:p>
            <a:r>
              <a:rPr lang="en-US" dirty="0"/>
              <a:t>May 17</a:t>
            </a:r>
            <a:r>
              <a:rPr lang="en-US" baseline="30000" dirty="0"/>
              <a:t>th</a:t>
            </a:r>
            <a:r>
              <a:rPr lang="en-US" dirty="0"/>
              <a:t>, 2019 ASPR CST (0930-1200)</a:t>
            </a:r>
          </a:p>
          <a:p>
            <a:pPr lvl="1"/>
            <a:r>
              <a:rPr lang="en-US" dirty="0"/>
              <a:t>Little Notice</a:t>
            </a:r>
          </a:p>
          <a:p>
            <a:pPr lvl="2"/>
            <a:r>
              <a:rPr lang="en-US" b="1" dirty="0"/>
              <a:t>EMERGENT 20% Evacuation </a:t>
            </a:r>
            <a:r>
              <a:rPr lang="en-US" dirty="0"/>
              <a:t>of total coalition hospital beds</a:t>
            </a:r>
          </a:p>
          <a:p>
            <a:pPr lvl="3"/>
            <a:r>
              <a:rPr lang="en-US" dirty="0"/>
              <a:t>Per average daily census information a week prior</a:t>
            </a:r>
          </a:p>
          <a:p>
            <a:pPr lvl="2"/>
            <a:r>
              <a:rPr lang="en-US" dirty="0"/>
              <a:t>Multiple facilities spread across the region will need to evacuate to make up the numbers needed</a:t>
            </a:r>
          </a:p>
          <a:p>
            <a:pPr lvl="2"/>
            <a:r>
              <a:rPr lang="en-US" dirty="0"/>
              <a:t>All other facilities will need to surge</a:t>
            </a:r>
          </a:p>
          <a:p>
            <a:pPr lvl="3"/>
            <a:r>
              <a:rPr lang="en-US" dirty="0"/>
              <a:t>Hospitals (non-evacuating)</a:t>
            </a:r>
          </a:p>
          <a:p>
            <a:pPr lvl="3"/>
            <a:r>
              <a:rPr lang="en-US" dirty="0"/>
              <a:t>LTC/SNF</a:t>
            </a:r>
          </a:p>
          <a:p>
            <a:pPr lvl="3"/>
            <a:r>
              <a:rPr lang="en-US" dirty="0"/>
              <a:t>D/C to Home</a:t>
            </a:r>
          </a:p>
          <a:p>
            <a:pPr lvl="4"/>
            <a:r>
              <a:rPr lang="en-US" dirty="0"/>
              <a:t>Home Health/Hospice</a:t>
            </a:r>
          </a:p>
          <a:p>
            <a:pPr lvl="4"/>
            <a:r>
              <a:rPr lang="en-US" dirty="0"/>
              <a:t>Community Paramedic/EMT</a:t>
            </a:r>
          </a:p>
          <a:p>
            <a:pPr lvl="5"/>
            <a:r>
              <a:rPr lang="en-US" dirty="0"/>
              <a:t>Possible information to LPH?</a:t>
            </a:r>
          </a:p>
        </p:txBody>
      </p:sp>
      <p:sp>
        <p:nvSpPr>
          <p:cNvPr id="4" name="Content Placeholder 3">
            <a:extLst>
              <a:ext uri="{FF2B5EF4-FFF2-40B4-BE49-F238E27FC236}">
                <a16:creationId xmlns:a16="http://schemas.microsoft.com/office/drawing/2014/main" id="{E73983FB-5D8A-470C-A48B-9D35652237D9}"/>
              </a:ext>
            </a:extLst>
          </p:cNvPr>
          <p:cNvSpPr>
            <a:spLocks noGrp="1"/>
          </p:cNvSpPr>
          <p:nvPr>
            <p:ph sz="half" idx="2"/>
          </p:nvPr>
        </p:nvSpPr>
        <p:spPr>
          <a:xfrm>
            <a:off x="6172200" y="1454085"/>
            <a:ext cx="6019800" cy="4764599"/>
          </a:xfrm>
        </p:spPr>
        <p:txBody>
          <a:bodyPr>
            <a:normAutofit fontScale="92500" lnSpcReduction="10000"/>
          </a:bodyPr>
          <a:lstStyle/>
          <a:p>
            <a:r>
              <a:rPr lang="en-US" dirty="0"/>
              <a:t>July 25</a:t>
            </a:r>
            <a:r>
              <a:rPr lang="en-US" baseline="30000" dirty="0"/>
              <a:t>th</a:t>
            </a:r>
            <a:r>
              <a:rPr lang="en-US" dirty="0"/>
              <a:t>, 2019 (0930-1200)</a:t>
            </a:r>
          </a:p>
          <a:p>
            <a:pPr lvl="1"/>
            <a:r>
              <a:rPr lang="en-US" dirty="0"/>
              <a:t>Hospital ED Surge (every facility)</a:t>
            </a:r>
          </a:p>
          <a:p>
            <a:pPr lvl="2"/>
            <a:r>
              <a:rPr lang="en-US" dirty="0"/>
              <a:t>Off load ED</a:t>
            </a:r>
          </a:p>
          <a:p>
            <a:pPr lvl="3"/>
            <a:r>
              <a:rPr lang="en-US" dirty="0"/>
              <a:t>In-Patient Units</a:t>
            </a:r>
          </a:p>
          <a:p>
            <a:pPr lvl="4"/>
            <a:r>
              <a:rPr lang="en-US" dirty="0"/>
              <a:t>Med/Surge Units</a:t>
            </a:r>
          </a:p>
          <a:p>
            <a:pPr lvl="4"/>
            <a:r>
              <a:rPr lang="en-US" dirty="0"/>
              <a:t>Critical Care Units</a:t>
            </a:r>
          </a:p>
          <a:p>
            <a:pPr lvl="3"/>
            <a:r>
              <a:rPr lang="en-US" dirty="0"/>
              <a:t>LTC/SNF</a:t>
            </a:r>
          </a:p>
          <a:p>
            <a:pPr lvl="4"/>
            <a:r>
              <a:rPr lang="en-US" dirty="0"/>
              <a:t>From ED</a:t>
            </a:r>
          </a:p>
          <a:p>
            <a:pPr lvl="4"/>
            <a:r>
              <a:rPr lang="en-US" dirty="0"/>
              <a:t>Med/Surge Hospital Units</a:t>
            </a:r>
          </a:p>
          <a:p>
            <a:pPr lvl="3"/>
            <a:r>
              <a:rPr lang="en-US" dirty="0"/>
              <a:t>D/C to Home</a:t>
            </a:r>
          </a:p>
          <a:p>
            <a:pPr lvl="4"/>
            <a:r>
              <a:rPr lang="en-US" dirty="0"/>
              <a:t>Home Health</a:t>
            </a:r>
          </a:p>
          <a:p>
            <a:pPr lvl="4"/>
            <a:r>
              <a:rPr lang="en-US" dirty="0"/>
              <a:t>Hospice</a:t>
            </a:r>
          </a:p>
          <a:p>
            <a:pPr lvl="4"/>
            <a:r>
              <a:rPr lang="en-US" dirty="0"/>
              <a:t>Community Paramedic/EMT</a:t>
            </a:r>
          </a:p>
          <a:p>
            <a:pPr lvl="2"/>
            <a:r>
              <a:rPr lang="en-US" dirty="0"/>
              <a:t>LPH</a:t>
            </a:r>
          </a:p>
          <a:p>
            <a:pPr lvl="3"/>
            <a:r>
              <a:rPr lang="en-US" dirty="0"/>
              <a:t>How does a community disaster affect LPH and their patients in-home</a:t>
            </a:r>
          </a:p>
          <a:p>
            <a:pPr lvl="4"/>
            <a:r>
              <a:rPr lang="en-US" dirty="0"/>
              <a:t>Electricity</a:t>
            </a:r>
          </a:p>
          <a:p>
            <a:pPr lvl="4"/>
            <a:r>
              <a:rPr lang="en-US" dirty="0"/>
              <a:t>Water</a:t>
            </a:r>
          </a:p>
          <a:p>
            <a:pPr lvl="3"/>
            <a:endParaRPr lang="en-US" dirty="0"/>
          </a:p>
          <a:p>
            <a:pPr lvl="4"/>
            <a:endParaRPr lang="en-US" dirty="0"/>
          </a:p>
          <a:p>
            <a:pPr lvl="3"/>
            <a:endParaRPr lang="en-US" dirty="0"/>
          </a:p>
        </p:txBody>
      </p:sp>
    </p:spTree>
    <p:extLst>
      <p:ext uri="{BB962C8B-B14F-4D97-AF65-F5344CB8AC3E}">
        <p14:creationId xmlns:p14="http://schemas.microsoft.com/office/powerpoint/2010/main" val="1613547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7978CAC8-04AD-4410-8B3E-76D4B1CA36F2}"/>
              </a:ext>
            </a:extLst>
          </p:cNvPr>
          <p:cNvSpPr/>
          <p:nvPr/>
        </p:nvSpPr>
        <p:spPr>
          <a:xfrm>
            <a:off x="6430617" y="1043609"/>
            <a:ext cx="5158409" cy="705678"/>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B4FBB47-6BB8-4F44-AC45-7AC59EE73F59}"/>
              </a:ext>
            </a:extLst>
          </p:cNvPr>
          <p:cNvSpPr>
            <a:spLocks noGrp="1"/>
          </p:cNvSpPr>
          <p:nvPr>
            <p:ph type="title"/>
          </p:nvPr>
        </p:nvSpPr>
        <p:spPr/>
        <p:txBody>
          <a:bodyPr/>
          <a:lstStyle/>
          <a:p>
            <a:r>
              <a:rPr lang="en-US" b="1" dirty="0"/>
              <a:t>May 2019 </a:t>
            </a:r>
            <a:r>
              <a:rPr lang="en-US" b="1" dirty="0" err="1"/>
              <a:t>aspr</a:t>
            </a:r>
            <a:r>
              <a:rPr lang="en-US" b="1" dirty="0"/>
              <a:t> </a:t>
            </a:r>
            <a:r>
              <a:rPr lang="en-US" b="1" dirty="0" err="1"/>
              <a:t>cst</a:t>
            </a:r>
            <a:endParaRPr lang="en-US" b="1" dirty="0"/>
          </a:p>
        </p:txBody>
      </p:sp>
      <p:sp>
        <p:nvSpPr>
          <p:cNvPr id="3" name="Content Placeholder 2">
            <a:extLst>
              <a:ext uri="{FF2B5EF4-FFF2-40B4-BE49-F238E27FC236}">
                <a16:creationId xmlns:a16="http://schemas.microsoft.com/office/drawing/2014/main" id="{7FC80AC4-33E1-4665-A14E-98CBFD90C6FA}"/>
              </a:ext>
            </a:extLst>
          </p:cNvPr>
          <p:cNvSpPr>
            <a:spLocks noGrp="1"/>
          </p:cNvSpPr>
          <p:nvPr>
            <p:ph idx="1"/>
          </p:nvPr>
        </p:nvSpPr>
        <p:spPr/>
        <p:txBody>
          <a:bodyPr>
            <a:normAutofit lnSpcReduction="10000"/>
          </a:bodyPr>
          <a:lstStyle/>
          <a:p>
            <a:r>
              <a:rPr lang="en-US" dirty="0"/>
              <a:t>How do we get 20% of coalition hospital average daily census?</a:t>
            </a:r>
          </a:p>
          <a:p>
            <a:pPr lvl="1"/>
            <a:r>
              <a:rPr lang="en-US" dirty="0"/>
              <a:t>Incorporate multiple facilities</a:t>
            </a:r>
          </a:p>
          <a:p>
            <a:pPr lvl="2"/>
            <a:r>
              <a:rPr lang="en-US" dirty="0"/>
              <a:t>Key locations to stem a complete HC response</a:t>
            </a:r>
          </a:p>
          <a:p>
            <a:pPr lvl="3"/>
            <a:r>
              <a:rPr lang="en-US" dirty="0"/>
              <a:t>Central, NW, NE, West, &amp; East</a:t>
            </a:r>
          </a:p>
          <a:p>
            <a:pPr lvl="1"/>
            <a:r>
              <a:rPr lang="en-US" dirty="0"/>
              <a:t>1-2 facilities per “area” to Evacuate</a:t>
            </a:r>
          </a:p>
          <a:p>
            <a:pPr lvl="2"/>
            <a:r>
              <a:rPr lang="en-US" dirty="0"/>
              <a:t>3-4 facilities (hospital) Surge to accommodate the evacuation of neighboring facilities</a:t>
            </a:r>
          </a:p>
          <a:p>
            <a:pPr lvl="2"/>
            <a:r>
              <a:rPr lang="en-US" dirty="0"/>
              <a:t>Multiple other key Health Care facilities Surge as well to assist</a:t>
            </a:r>
          </a:p>
          <a:p>
            <a:pPr lvl="3"/>
            <a:r>
              <a:rPr lang="en-US" dirty="0"/>
              <a:t>These facilities will need to be contacted prior to get a commitment for response PRN</a:t>
            </a:r>
          </a:p>
          <a:p>
            <a:pPr lvl="4"/>
            <a:r>
              <a:rPr lang="en-US" dirty="0"/>
              <a:t>Each hospital should make contact and alert; get a verbal commitment for day of response</a:t>
            </a:r>
          </a:p>
          <a:p>
            <a:pPr lvl="4"/>
            <a:r>
              <a:rPr lang="en-US" dirty="0"/>
              <a:t>Even if don’t evacuate, if you have an agreement, the evacuation hospital in your area could surge to them, or you could off load some of your patients to make room for the evacuated patients</a:t>
            </a:r>
          </a:p>
          <a:p>
            <a:pPr lvl="4"/>
            <a:r>
              <a:rPr lang="en-US" dirty="0"/>
              <a:t>These would include any of the following as previously described</a:t>
            </a:r>
          </a:p>
        </p:txBody>
      </p:sp>
    </p:spTree>
    <p:extLst>
      <p:ext uri="{BB962C8B-B14F-4D97-AF65-F5344CB8AC3E}">
        <p14:creationId xmlns:p14="http://schemas.microsoft.com/office/powerpoint/2010/main" val="29935511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49029AE-936D-49F9-8CD3-4A97CBD4D04D}"/>
              </a:ext>
            </a:extLst>
          </p:cNvPr>
          <p:cNvSpPr txBox="1"/>
          <p:nvPr/>
        </p:nvSpPr>
        <p:spPr>
          <a:xfrm>
            <a:off x="108928" y="2367171"/>
            <a:ext cx="3506803" cy="2123658"/>
          </a:xfrm>
          <a:prstGeom prst="rect">
            <a:avLst/>
          </a:prstGeom>
          <a:noFill/>
        </p:spPr>
        <p:txBody>
          <a:bodyPr wrap="square" rtlCol="0">
            <a:spAutoFit/>
          </a:bodyPr>
          <a:lstStyle/>
          <a:p>
            <a:r>
              <a:rPr lang="en-US" sz="4400" b="1" dirty="0"/>
              <a:t>Hospital Evacuation Matrix</a:t>
            </a:r>
          </a:p>
        </p:txBody>
      </p:sp>
      <p:pic>
        <p:nvPicPr>
          <p:cNvPr id="2" name="Picture 1">
            <a:extLst>
              <a:ext uri="{FF2B5EF4-FFF2-40B4-BE49-F238E27FC236}">
                <a16:creationId xmlns:a16="http://schemas.microsoft.com/office/drawing/2014/main" id="{5317EEBE-7D87-4DE3-8C9C-A0088ED6829C}"/>
              </a:ext>
            </a:extLst>
          </p:cNvPr>
          <p:cNvPicPr>
            <a:picLocks noChangeAspect="1"/>
          </p:cNvPicPr>
          <p:nvPr/>
        </p:nvPicPr>
        <p:blipFill>
          <a:blip r:embed="rId2"/>
          <a:stretch>
            <a:fillRect/>
          </a:stretch>
        </p:blipFill>
        <p:spPr>
          <a:xfrm>
            <a:off x="3904272" y="228600"/>
            <a:ext cx="8178800" cy="6400800"/>
          </a:xfrm>
          <a:prstGeom prst="rect">
            <a:avLst/>
          </a:prstGeom>
        </p:spPr>
      </p:pic>
    </p:spTree>
    <p:extLst>
      <p:ext uri="{BB962C8B-B14F-4D97-AF65-F5344CB8AC3E}">
        <p14:creationId xmlns:p14="http://schemas.microsoft.com/office/powerpoint/2010/main" val="4051614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9C49C63F-A64E-43D2-8A25-0B70781425B4}"/>
              </a:ext>
            </a:extLst>
          </p:cNvPr>
          <p:cNvSpPr/>
          <p:nvPr/>
        </p:nvSpPr>
        <p:spPr>
          <a:xfrm>
            <a:off x="5247861" y="1023730"/>
            <a:ext cx="6258339" cy="715618"/>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2" name="Title 1">
            <a:extLst>
              <a:ext uri="{FF2B5EF4-FFF2-40B4-BE49-F238E27FC236}">
                <a16:creationId xmlns:a16="http://schemas.microsoft.com/office/drawing/2014/main" id="{6B4FBB47-6BB8-4F44-AC45-7AC59EE73F59}"/>
              </a:ext>
            </a:extLst>
          </p:cNvPr>
          <p:cNvSpPr>
            <a:spLocks noGrp="1"/>
          </p:cNvSpPr>
          <p:nvPr>
            <p:ph type="title"/>
          </p:nvPr>
        </p:nvSpPr>
        <p:spPr/>
        <p:txBody>
          <a:bodyPr/>
          <a:lstStyle/>
          <a:p>
            <a:r>
              <a:rPr lang="en-US" b="1" dirty="0"/>
              <a:t>July 2019 ED Surge test</a:t>
            </a:r>
          </a:p>
        </p:txBody>
      </p:sp>
      <p:sp>
        <p:nvSpPr>
          <p:cNvPr id="3" name="Content Placeholder 2">
            <a:extLst>
              <a:ext uri="{FF2B5EF4-FFF2-40B4-BE49-F238E27FC236}">
                <a16:creationId xmlns:a16="http://schemas.microsoft.com/office/drawing/2014/main" id="{7FC80AC4-33E1-4665-A14E-98CBFD90C6FA}"/>
              </a:ext>
            </a:extLst>
          </p:cNvPr>
          <p:cNvSpPr>
            <a:spLocks noGrp="1"/>
          </p:cNvSpPr>
          <p:nvPr>
            <p:ph idx="1"/>
          </p:nvPr>
        </p:nvSpPr>
        <p:spPr/>
        <p:txBody>
          <a:bodyPr>
            <a:normAutofit fontScale="92500" lnSpcReduction="10000"/>
          </a:bodyPr>
          <a:lstStyle/>
          <a:p>
            <a:r>
              <a:rPr lang="en-US" dirty="0"/>
              <a:t>How well will our ED’s do with a surge that resembles their MNTrac MCI values</a:t>
            </a:r>
          </a:p>
          <a:p>
            <a:pPr lvl="1"/>
            <a:r>
              <a:rPr lang="en-US" dirty="0"/>
              <a:t>Incorporate multiple HC facilities/entities</a:t>
            </a:r>
          </a:p>
          <a:p>
            <a:pPr lvl="2"/>
            <a:r>
              <a:rPr lang="en-US" dirty="0"/>
              <a:t>Every ED will receive a significant surge over about 90 minutes</a:t>
            </a:r>
          </a:p>
          <a:p>
            <a:pPr lvl="3"/>
            <a:r>
              <a:rPr lang="en-US" dirty="0"/>
              <a:t>Time “0” – Notification &amp; “Dump”</a:t>
            </a:r>
          </a:p>
          <a:p>
            <a:pPr lvl="3"/>
            <a:r>
              <a:rPr lang="en-US" dirty="0"/>
              <a:t>Time “15” – 1</a:t>
            </a:r>
            <a:r>
              <a:rPr lang="en-US" baseline="30000" dirty="0"/>
              <a:t>st</a:t>
            </a:r>
            <a:r>
              <a:rPr lang="en-US" dirty="0"/>
              <a:t> round of patients (25%)</a:t>
            </a:r>
          </a:p>
          <a:p>
            <a:pPr lvl="3"/>
            <a:r>
              <a:rPr lang="en-US" dirty="0"/>
              <a:t>Time “30” – 2</a:t>
            </a:r>
            <a:r>
              <a:rPr lang="en-US" baseline="30000" dirty="0"/>
              <a:t>nd</a:t>
            </a:r>
            <a:r>
              <a:rPr lang="en-US" dirty="0"/>
              <a:t> round of patients (30%)</a:t>
            </a:r>
          </a:p>
          <a:p>
            <a:pPr lvl="3"/>
            <a:r>
              <a:rPr lang="en-US" dirty="0"/>
              <a:t>Time “45” – 3</a:t>
            </a:r>
            <a:r>
              <a:rPr lang="en-US" baseline="30000" dirty="0"/>
              <a:t>rd</a:t>
            </a:r>
            <a:r>
              <a:rPr lang="en-US" dirty="0"/>
              <a:t> round of patients (30%)</a:t>
            </a:r>
          </a:p>
          <a:p>
            <a:pPr lvl="3"/>
            <a:r>
              <a:rPr lang="en-US" dirty="0"/>
              <a:t>Time “60” – 4</a:t>
            </a:r>
            <a:r>
              <a:rPr lang="en-US" baseline="30000" dirty="0"/>
              <a:t>th</a:t>
            </a:r>
            <a:r>
              <a:rPr lang="en-US" dirty="0"/>
              <a:t> round of patients (15%)</a:t>
            </a:r>
          </a:p>
          <a:p>
            <a:pPr lvl="3"/>
            <a:r>
              <a:rPr lang="en-US" dirty="0"/>
              <a:t>Time “75” – End of ED play</a:t>
            </a:r>
          </a:p>
          <a:p>
            <a:pPr lvl="3"/>
            <a:r>
              <a:rPr lang="en-US" dirty="0"/>
              <a:t>Time “90” – </a:t>
            </a:r>
            <a:r>
              <a:rPr lang="en-US" dirty="0" err="1"/>
              <a:t>EndEx</a:t>
            </a:r>
            <a:r>
              <a:rPr lang="en-US" dirty="0"/>
              <a:t>/Start Hotwash</a:t>
            </a:r>
          </a:p>
          <a:p>
            <a:pPr lvl="1"/>
            <a:r>
              <a:rPr lang="en-US" dirty="0"/>
              <a:t>Multiple other key Health Care facilities Surge as well to assist</a:t>
            </a:r>
          </a:p>
          <a:p>
            <a:pPr lvl="2"/>
            <a:r>
              <a:rPr lang="en-US" dirty="0"/>
              <a:t>These facilities will need to be contacted prior to get a commitment for response PRN</a:t>
            </a:r>
          </a:p>
          <a:p>
            <a:pPr lvl="3"/>
            <a:r>
              <a:rPr lang="en-US" dirty="0"/>
              <a:t>Each hospital should make contact and alert; get a verbal commitment for day of response</a:t>
            </a:r>
          </a:p>
          <a:p>
            <a:pPr lvl="4"/>
            <a:r>
              <a:rPr lang="en-US" dirty="0"/>
              <a:t>These would include any of the following as previously described</a:t>
            </a:r>
          </a:p>
          <a:p>
            <a:pPr lvl="5"/>
            <a:endParaRPr lang="en-US" dirty="0"/>
          </a:p>
          <a:p>
            <a:pPr lvl="4"/>
            <a:endParaRPr lang="en-US" dirty="0"/>
          </a:p>
        </p:txBody>
      </p:sp>
    </p:spTree>
    <p:extLst>
      <p:ext uri="{BB962C8B-B14F-4D97-AF65-F5344CB8AC3E}">
        <p14:creationId xmlns:p14="http://schemas.microsoft.com/office/powerpoint/2010/main" val="9625078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495AF7BA-567E-43A2-B1A6-B30566DC5CA9}"/>
              </a:ext>
            </a:extLst>
          </p:cNvPr>
          <p:cNvSpPr/>
          <p:nvPr/>
        </p:nvSpPr>
        <p:spPr>
          <a:xfrm>
            <a:off x="5640404" y="1058779"/>
            <a:ext cx="5865796" cy="683394"/>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0DBF9B8-1DB0-49C5-AF7A-0EEBCF3FAEC5}"/>
              </a:ext>
            </a:extLst>
          </p:cNvPr>
          <p:cNvSpPr>
            <a:spLocks noGrp="1"/>
          </p:cNvSpPr>
          <p:nvPr>
            <p:ph type="title"/>
          </p:nvPr>
        </p:nvSpPr>
        <p:spPr/>
        <p:txBody>
          <a:bodyPr/>
          <a:lstStyle/>
          <a:p>
            <a:r>
              <a:rPr lang="en-US" b="1" dirty="0"/>
              <a:t>MNTrac MCI numbers</a:t>
            </a:r>
            <a:endParaRPr lang="en-US" dirty="0"/>
          </a:p>
        </p:txBody>
      </p:sp>
      <p:sp>
        <p:nvSpPr>
          <p:cNvPr id="3" name="Content Placeholder 2">
            <a:extLst>
              <a:ext uri="{FF2B5EF4-FFF2-40B4-BE49-F238E27FC236}">
                <a16:creationId xmlns:a16="http://schemas.microsoft.com/office/drawing/2014/main" id="{464CA0DD-30F7-459D-B8F5-F7C5591C8EA6}"/>
              </a:ext>
            </a:extLst>
          </p:cNvPr>
          <p:cNvSpPr>
            <a:spLocks noGrp="1"/>
          </p:cNvSpPr>
          <p:nvPr>
            <p:ph sz="half" idx="1"/>
          </p:nvPr>
        </p:nvSpPr>
        <p:spPr/>
        <p:txBody>
          <a:bodyPr>
            <a:normAutofit lnSpcReduction="10000"/>
          </a:bodyPr>
          <a:lstStyle/>
          <a:p>
            <a:r>
              <a:rPr lang="en-US" dirty="0"/>
              <a:t>MN State Trauma Designation</a:t>
            </a:r>
          </a:p>
          <a:p>
            <a:pPr lvl="1"/>
            <a:r>
              <a:rPr lang="en-US" dirty="0"/>
              <a:t>Level II ~50</a:t>
            </a:r>
          </a:p>
          <a:p>
            <a:pPr lvl="2"/>
            <a:r>
              <a:rPr lang="en-US" dirty="0"/>
              <a:t>Red ~10</a:t>
            </a:r>
          </a:p>
          <a:p>
            <a:pPr lvl="2"/>
            <a:r>
              <a:rPr lang="en-US" dirty="0"/>
              <a:t>Yellow ~15</a:t>
            </a:r>
          </a:p>
          <a:p>
            <a:pPr lvl="2"/>
            <a:r>
              <a:rPr lang="en-US" dirty="0"/>
              <a:t>Green ~25</a:t>
            </a:r>
          </a:p>
          <a:p>
            <a:pPr lvl="1"/>
            <a:r>
              <a:rPr lang="en-US" dirty="0"/>
              <a:t>Level III ~27</a:t>
            </a:r>
          </a:p>
          <a:p>
            <a:pPr lvl="2"/>
            <a:r>
              <a:rPr lang="en-US" dirty="0"/>
              <a:t>Red ~4</a:t>
            </a:r>
          </a:p>
          <a:p>
            <a:pPr lvl="2"/>
            <a:r>
              <a:rPr lang="en-US" dirty="0"/>
              <a:t>Yellow ~8</a:t>
            </a:r>
          </a:p>
          <a:p>
            <a:pPr lvl="2"/>
            <a:r>
              <a:rPr lang="en-US" dirty="0"/>
              <a:t>Green ~15</a:t>
            </a:r>
          </a:p>
          <a:p>
            <a:pPr lvl="1"/>
            <a:r>
              <a:rPr lang="en-US" dirty="0"/>
              <a:t>Level IV ~16</a:t>
            </a:r>
          </a:p>
          <a:p>
            <a:pPr lvl="2"/>
            <a:r>
              <a:rPr lang="en-US" dirty="0"/>
              <a:t>Red ~2</a:t>
            </a:r>
          </a:p>
          <a:p>
            <a:pPr lvl="2"/>
            <a:r>
              <a:rPr lang="en-US" dirty="0"/>
              <a:t>Yellow ~4</a:t>
            </a:r>
          </a:p>
          <a:p>
            <a:pPr lvl="2"/>
            <a:r>
              <a:rPr lang="en-US" dirty="0"/>
              <a:t>Green ~10</a:t>
            </a:r>
          </a:p>
          <a:p>
            <a:endParaRPr lang="en-US" dirty="0"/>
          </a:p>
        </p:txBody>
      </p:sp>
      <p:sp>
        <p:nvSpPr>
          <p:cNvPr id="4" name="Content Placeholder 3">
            <a:extLst>
              <a:ext uri="{FF2B5EF4-FFF2-40B4-BE49-F238E27FC236}">
                <a16:creationId xmlns:a16="http://schemas.microsoft.com/office/drawing/2014/main" id="{C9C94EBB-97C4-4312-B6F3-97DB0A95369A}"/>
              </a:ext>
            </a:extLst>
          </p:cNvPr>
          <p:cNvSpPr>
            <a:spLocks noGrp="1"/>
          </p:cNvSpPr>
          <p:nvPr>
            <p:ph sz="half" idx="2"/>
          </p:nvPr>
        </p:nvSpPr>
        <p:spPr/>
        <p:txBody>
          <a:bodyPr>
            <a:normAutofit lnSpcReduction="10000"/>
          </a:bodyPr>
          <a:lstStyle/>
          <a:p>
            <a:r>
              <a:rPr lang="en-US" dirty="0"/>
              <a:t>Potential Arrival rates</a:t>
            </a:r>
          </a:p>
          <a:p>
            <a:pPr lvl="1"/>
            <a:r>
              <a:rPr lang="en-US" dirty="0"/>
              <a:t>Level II ~50-75</a:t>
            </a:r>
          </a:p>
          <a:p>
            <a:pPr lvl="2"/>
            <a:r>
              <a:rPr lang="en-US" dirty="0"/>
              <a:t>15” ~13-19</a:t>
            </a:r>
          </a:p>
          <a:p>
            <a:pPr lvl="2"/>
            <a:r>
              <a:rPr lang="en-US" dirty="0"/>
              <a:t>30” &amp; 45” ~15-23</a:t>
            </a:r>
          </a:p>
          <a:p>
            <a:pPr lvl="2"/>
            <a:r>
              <a:rPr lang="en-US" dirty="0"/>
              <a:t>60” ~8-11</a:t>
            </a:r>
          </a:p>
          <a:p>
            <a:pPr lvl="1"/>
            <a:r>
              <a:rPr lang="en-US" dirty="0"/>
              <a:t>Level III ~27-40</a:t>
            </a:r>
          </a:p>
          <a:p>
            <a:pPr lvl="2"/>
            <a:r>
              <a:rPr lang="en-US" dirty="0"/>
              <a:t>15” ~7-10</a:t>
            </a:r>
          </a:p>
          <a:p>
            <a:pPr lvl="2"/>
            <a:r>
              <a:rPr lang="en-US" dirty="0"/>
              <a:t>30” &amp; 45” ~8-12</a:t>
            </a:r>
          </a:p>
          <a:p>
            <a:pPr lvl="2"/>
            <a:r>
              <a:rPr lang="en-US" dirty="0"/>
              <a:t>60” ~4-6</a:t>
            </a:r>
          </a:p>
          <a:p>
            <a:pPr lvl="1"/>
            <a:r>
              <a:rPr lang="en-US" dirty="0"/>
              <a:t>Level IV ~16-24</a:t>
            </a:r>
          </a:p>
          <a:p>
            <a:pPr lvl="2"/>
            <a:r>
              <a:rPr lang="en-US" dirty="0"/>
              <a:t>15” ~4-6</a:t>
            </a:r>
          </a:p>
          <a:p>
            <a:pPr lvl="2"/>
            <a:r>
              <a:rPr lang="en-US" dirty="0"/>
              <a:t>30” &amp; 45” ~5-7 </a:t>
            </a:r>
          </a:p>
          <a:p>
            <a:pPr lvl="2"/>
            <a:r>
              <a:rPr lang="en-US" dirty="0"/>
              <a:t>60” ~2-4</a:t>
            </a:r>
          </a:p>
        </p:txBody>
      </p:sp>
    </p:spTree>
    <p:extLst>
      <p:ext uri="{BB962C8B-B14F-4D97-AF65-F5344CB8AC3E}">
        <p14:creationId xmlns:p14="http://schemas.microsoft.com/office/powerpoint/2010/main" val="17294070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75CE193-69F6-4CE6-AEB7-B69E2B1C0F6A}"/>
              </a:ext>
            </a:extLst>
          </p:cNvPr>
          <p:cNvSpPr txBox="1"/>
          <p:nvPr/>
        </p:nvSpPr>
        <p:spPr>
          <a:xfrm>
            <a:off x="144378" y="2367171"/>
            <a:ext cx="2598821" cy="2123658"/>
          </a:xfrm>
          <a:prstGeom prst="rect">
            <a:avLst/>
          </a:prstGeom>
          <a:noFill/>
        </p:spPr>
        <p:txBody>
          <a:bodyPr wrap="square" rtlCol="0">
            <a:spAutoFit/>
          </a:bodyPr>
          <a:lstStyle/>
          <a:p>
            <a:r>
              <a:rPr lang="en-US" sz="4400" b="1" dirty="0"/>
              <a:t>Hospital Surge Matrix</a:t>
            </a:r>
          </a:p>
        </p:txBody>
      </p:sp>
      <p:pic>
        <p:nvPicPr>
          <p:cNvPr id="4" name="Picture 3">
            <a:extLst>
              <a:ext uri="{FF2B5EF4-FFF2-40B4-BE49-F238E27FC236}">
                <a16:creationId xmlns:a16="http://schemas.microsoft.com/office/drawing/2014/main" id="{E87D56B4-7E02-4537-A801-56C3983A862A}"/>
              </a:ext>
            </a:extLst>
          </p:cNvPr>
          <p:cNvPicPr>
            <a:picLocks noChangeAspect="1"/>
          </p:cNvPicPr>
          <p:nvPr/>
        </p:nvPicPr>
        <p:blipFill>
          <a:blip r:embed="rId2"/>
          <a:stretch>
            <a:fillRect/>
          </a:stretch>
        </p:blipFill>
        <p:spPr>
          <a:xfrm>
            <a:off x="3871289" y="317500"/>
            <a:ext cx="8176333" cy="6400800"/>
          </a:xfrm>
          <a:prstGeom prst="rect">
            <a:avLst/>
          </a:prstGeom>
        </p:spPr>
      </p:pic>
    </p:spTree>
    <p:extLst>
      <p:ext uri="{BB962C8B-B14F-4D97-AF65-F5344CB8AC3E}">
        <p14:creationId xmlns:p14="http://schemas.microsoft.com/office/powerpoint/2010/main" val="2884776097"/>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C4220D"/>
      </a:accent1>
      <a:accent2>
        <a:srgbClr val="EB7712"/>
      </a:accent2>
      <a:accent3>
        <a:srgbClr val="ECBD31"/>
      </a:accent3>
      <a:accent4>
        <a:srgbClr val="92CE4A"/>
      </a:accent4>
      <a:accent5>
        <a:srgbClr val="50CFB4"/>
      </a:accent5>
      <a:accent6>
        <a:srgbClr val="0D8EC5"/>
      </a:accent6>
      <a:hlink>
        <a:srgbClr val="EA5A0C"/>
      </a:hlink>
      <a:folHlink>
        <a:srgbClr val="F09D3A"/>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FE1EB5C7-81A8-4CBA-AE6E-B3BF73DC389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309</TotalTime>
  <Words>702</Words>
  <Application>Microsoft Office PowerPoint</Application>
  <PresentationFormat>Widescreen</PresentationFormat>
  <Paragraphs>101</Paragraphs>
  <Slides>7</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Century Gothic</vt:lpstr>
      <vt:lpstr>Vapor Trail</vt:lpstr>
      <vt:lpstr>CMHPC exercise plan</vt:lpstr>
      <vt:lpstr>Key concepts</vt:lpstr>
      <vt:lpstr>May 2019 aspr cst</vt:lpstr>
      <vt:lpstr>PowerPoint Presentation</vt:lpstr>
      <vt:lpstr>July 2019 ED Surge test</vt:lpstr>
      <vt:lpstr>MNTrac MCI numbers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CMHPC exercise plan</dc:title>
  <dc:creator>Miller, David</dc:creator>
  <cp:lastModifiedBy>Sheldrew, Donald</cp:lastModifiedBy>
  <cp:revision>12</cp:revision>
  <dcterms:created xsi:type="dcterms:W3CDTF">2019-03-11T17:14:36Z</dcterms:created>
  <dcterms:modified xsi:type="dcterms:W3CDTF">2019-03-19T17:57:04Z</dcterms:modified>
</cp:coreProperties>
</file>