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1" r:id="rId7"/>
    <p:sldId id="272" r:id="rId8"/>
    <p:sldId id="273" r:id="rId9"/>
    <p:sldId id="260" r:id="rId10"/>
    <p:sldId id="268" r:id="rId11"/>
    <p:sldId id="270" r:id="rId12"/>
    <p:sldId id="263" r:id="rId13"/>
    <p:sldId id="265" r:id="rId14"/>
    <p:sldId id="266" r:id="rId15"/>
    <p:sldId id="269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AB4F-E99A-43B8-B7AE-18DF08C157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18" y="2404534"/>
            <a:ext cx="8529285" cy="1646302"/>
          </a:xfrm>
        </p:spPr>
        <p:txBody>
          <a:bodyPr/>
          <a:lstStyle/>
          <a:p>
            <a:r>
              <a:rPr lang="en-US" dirty="0"/>
              <a:t>ASPR Coalition Surge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85B43-CBDB-41A8-ADEE-1191D297D1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Let’s evacuate 20% of our coalition hospital patients, in 90 minutes…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F4061E-F0A9-494C-819D-880825CDE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427" y="1038912"/>
            <a:ext cx="2194750" cy="13656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1240C02-0341-4C22-9686-00CFC55631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718" y="667024"/>
            <a:ext cx="2194750" cy="21093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94D5E5A-96D2-4A29-9E6D-57C48D1E34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1230" y="221004"/>
            <a:ext cx="4245435" cy="300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18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2EA38-80D3-400C-92BF-CD757C3B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might you track outgoing patients…HICS Form #255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5B8005-9A23-4609-AF79-D92ECC59B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636" y="1840082"/>
            <a:ext cx="6173204" cy="499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27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0ED17A0-00AB-4EFE-9990-B1E2FE8061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23" y="110196"/>
            <a:ext cx="8661269" cy="663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672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E37A-B904-4203-9B7B-06EC7B3C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926"/>
            <a:ext cx="8771466" cy="1369474"/>
          </a:xfrm>
        </p:spPr>
        <p:txBody>
          <a:bodyPr>
            <a:normAutofit/>
          </a:bodyPr>
          <a:lstStyle/>
          <a:p>
            <a:r>
              <a:rPr lang="en-US" dirty="0"/>
              <a:t>Surge Hospital and Facilities…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5909-0A6F-47A2-8245-C01322E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4113211"/>
          </a:xfrm>
        </p:spPr>
        <p:txBody>
          <a:bodyPr/>
          <a:lstStyle/>
          <a:p>
            <a:r>
              <a:rPr lang="en-US" dirty="0"/>
              <a:t>At T=0, the evacuating facilities will begin to reach out to other coalition facilities in an attempt to find beds for their patients. Surging facilities will need to assess their current situation &amp; set up a command center (if needed) to prepare for the surge.</a:t>
            </a:r>
          </a:p>
          <a:p>
            <a:pPr lvl="1"/>
            <a:r>
              <a:rPr lang="en-US" dirty="0"/>
              <a:t>“How might you track the incoming phone calls regarding pt. transfers to your facility?”</a:t>
            </a:r>
          </a:p>
          <a:p>
            <a:pPr lvl="2"/>
            <a:r>
              <a:rPr lang="en-US" dirty="0"/>
              <a:t>HICS #254</a:t>
            </a:r>
          </a:p>
          <a:p>
            <a:pPr lvl="2"/>
            <a:r>
              <a:rPr lang="en-US" dirty="0"/>
              <a:t>NHICS #254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9285C-06A7-4C0C-BD6A-DED69AB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60" y="584200"/>
            <a:ext cx="2194560" cy="13694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253A5-30D7-445A-887B-5CDFF3F7B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60" y="4160950"/>
            <a:ext cx="2194560" cy="21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403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D49E28-CA29-4EA9-A9C1-8A6DF0932F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544" y="228600"/>
            <a:ext cx="809753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01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CA0B65-D9DB-4DE8-BE3B-20E12F1BC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496" y="228600"/>
            <a:ext cx="9730854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00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662931-D895-4F4A-8099-ABA161613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79" y="114869"/>
            <a:ext cx="8623759" cy="6628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037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E9A6A-515B-4C27-AF0B-AEA14E713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after to compile the data…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BBA7F-653E-4AA7-960B-CDF848C9A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take the data compiled from the documents that are completed by the evacuating facilities and see how we did…</a:t>
            </a:r>
          </a:p>
          <a:p>
            <a:pPr lvl="1"/>
            <a:r>
              <a:rPr lang="en-US" dirty="0"/>
              <a:t>How many patients did we need to move?</a:t>
            </a:r>
          </a:p>
          <a:p>
            <a:pPr lvl="1"/>
            <a:r>
              <a:rPr lang="en-US" dirty="0"/>
              <a:t>How many patients did we move?</a:t>
            </a:r>
          </a:p>
          <a:p>
            <a:pPr lvl="1"/>
            <a:r>
              <a:rPr lang="en-US" dirty="0"/>
              <a:t>How many ambulances does it take?</a:t>
            </a:r>
          </a:p>
          <a:p>
            <a:pPr lvl="1"/>
            <a:r>
              <a:rPr lang="en-US" dirty="0"/>
              <a:t>Can EMS keep up with the request?</a:t>
            </a:r>
          </a:p>
          <a:p>
            <a:pPr lvl="1"/>
            <a:r>
              <a:rPr lang="en-US" dirty="0"/>
              <a:t>How did we do?</a:t>
            </a:r>
          </a:p>
        </p:txBody>
      </p:sp>
    </p:spTree>
    <p:extLst>
      <p:ext uri="{BB962C8B-B14F-4D97-AF65-F5344CB8AC3E}">
        <p14:creationId xmlns:p14="http://schemas.microsoft.com/office/powerpoint/2010/main" val="233098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E37A-B904-4203-9B7B-06EC7B3C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926"/>
            <a:ext cx="8771466" cy="1369474"/>
          </a:xfrm>
        </p:spPr>
        <p:txBody>
          <a:bodyPr>
            <a:normAutofit fontScale="90000"/>
          </a:bodyPr>
          <a:lstStyle/>
          <a:p>
            <a:r>
              <a:rPr lang="en-US" b="1" cap="all" dirty="0"/>
              <a:t>An Exercise for Assessing and Improving Health Care Coalition Readiness</a:t>
            </a:r>
            <a:br>
              <a:rPr lang="en-US" cap="all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5909-0A6F-47A2-8245-C01322E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4113211"/>
          </a:xfrm>
        </p:spPr>
        <p:txBody>
          <a:bodyPr/>
          <a:lstStyle/>
          <a:p>
            <a:r>
              <a:rPr lang="en-US" dirty="0"/>
              <a:t>The Coalition Surge Test (CST) includes a user-friendly peer assessment low/no-notice exercise that helps health care coalitions identify gaps in their surge planning. Low/no-notice exercising is important in assuring that health care coalitions can transition quickly and efficiently into “disaster mode” and provide a more realistic picture of readiness than pre-announced exercises. The exercise is designed to be challenging and is intended to support continuous improvement. </a:t>
            </a:r>
          </a:p>
          <a:p>
            <a:r>
              <a:rPr lang="en-US" dirty="0"/>
              <a:t>The audience for this document is the small assessment team that plans and administers the CST and a “trusted insider” (i.e., a member of the assessed coalition who agrees to assist in planning). Because of the nature of low/no-notice exercises, the players will receive most of their instructions from the assessment team on the day of the CST.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9285C-06A7-4C0C-BD6A-DED69AB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60" y="584200"/>
            <a:ext cx="2194560" cy="13694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253A5-30D7-445A-887B-5CDFF3F7B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60" y="4160950"/>
            <a:ext cx="2194560" cy="21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99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E37A-B904-4203-9B7B-06EC7B3C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926"/>
            <a:ext cx="8771466" cy="1369474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5909-0A6F-47A2-8245-C01322E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4113211"/>
          </a:xfrm>
        </p:spPr>
        <p:txBody>
          <a:bodyPr/>
          <a:lstStyle/>
          <a:p>
            <a:r>
              <a:rPr lang="en-US" dirty="0"/>
              <a:t>Phase I</a:t>
            </a:r>
          </a:p>
          <a:p>
            <a:pPr lvl="1"/>
            <a:r>
              <a:rPr lang="en-US" dirty="0"/>
              <a:t>At ~T=-60 minutes, the evacuating facilities will be notified that they have approximately 2 ½ - 3 hours to EMERGENTLY Evacuate their facility.</a:t>
            </a:r>
          </a:p>
          <a:p>
            <a:pPr lvl="2"/>
            <a:r>
              <a:rPr lang="en-US" dirty="0"/>
              <a:t>This includes finding an accepting facility and gaining transport for their patients</a:t>
            </a:r>
          </a:p>
          <a:p>
            <a:pPr lvl="1"/>
            <a:r>
              <a:rPr lang="en-US" dirty="0"/>
              <a:t>At T=0, the exercise begins with all facilities participating. The evacuating facilities can begin to communicate with accepting facilities and transferring agencies to plan for patient movement.</a:t>
            </a:r>
          </a:p>
          <a:p>
            <a:pPr lvl="2"/>
            <a:r>
              <a:rPr lang="en-US" dirty="0"/>
              <a:t>No real patients will be moved, this is a paper patient exercise.</a:t>
            </a:r>
          </a:p>
          <a:p>
            <a:pPr lvl="2"/>
            <a:r>
              <a:rPr lang="en-US" dirty="0"/>
              <a:t>Evacuating Facilities will complete the CST EVAC TOOL</a:t>
            </a:r>
          </a:p>
          <a:p>
            <a:pPr lvl="1"/>
            <a:r>
              <a:rPr lang="en-US" dirty="0"/>
              <a:t>T=0 – T=90, For the next 90 minutes, the coalition partners will work to move the required 20%. At the end of 90 minutes, the exercise will halt.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9285C-06A7-4C0C-BD6A-DED69AB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60" y="584200"/>
            <a:ext cx="2194560" cy="13694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253A5-30D7-445A-887B-5CDFF3F7B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60" y="4160950"/>
            <a:ext cx="2194560" cy="21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22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E37A-B904-4203-9B7B-06EC7B3C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926"/>
            <a:ext cx="8771466" cy="1369474"/>
          </a:xfrm>
        </p:spPr>
        <p:txBody>
          <a:bodyPr>
            <a:normAutofit/>
          </a:bodyPr>
          <a:lstStyle/>
          <a:p>
            <a:r>
              <a:rPr lang="en-US" dirty="0"/>
              <a:t>Evacuating Facilities…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5909-0A6F-47A2-8245-C01322E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7971"/>
            <a:ext cx="8771466" cy="4595830"/>
          </a:xfrm>
        </p:spPr>
        <p:txBody>
          <a:bodyPr>
            <a:normAutofit/>
          </a:bodyPr>
          <a:lstStyle/>
          <a:p>
            <a:r>
              <a:rPr lang="en-US" dirty="0"/>
              <a:t>At T-60, the evacuating facilities will need to assess their current situation &amp; set up a command center to prepare for the evacuation that will begin @ T=0</a:t>
            </a:r>
          </a:p>
          <a:p>
            <a:pPr lvl="1"/>
            <a:r>
              <a:rPr lang="en-US" dirty="0"/>
              <a:t>“What is your current Patient census?”</a:t>
            </a:r>
          </a:p>
          <a:p>
            <a:pPr lvl="2"/>
            <a:r>
              <a:rPr lang="en-US" dirty="0"/>
              <a:t>List out the type of pt.</a:t>
            </a:r>
          </a:p>
          <a:p>
            <a:pPr lvl="3"/>
            <a:r>
              <a:rPr lang="en-US" dirty="0"/>
              <a:t>Med/Surge</a:t>
            </a:r>
          </a:p>
          <a:p>
            <a:pPr lvl="3"/>
            <a:r>
              <a:rPr lang="en-US" dirty="0"/>
              <a:t>ICU</a:t>
            </a:r>
          </a:p>
          <a:p>
            <a:pPr lvl="3"/>
            <a:r>
              <a:rPr lang="en-US" dirty="0"/>
              <a:t>Peds</a:t>
            </a:r>
          </a:p>
          <a:p>
            <a:pPr lvl="3"/>
            <a:r>
              <a:rPr lang="en-US" dirty="0"/>
              <a:t>L &amp; D</a:t>
            </a:r>
          </a:p>
          <a:p>
            <a:pPr lvl="3"/>
            <a:r>
              <a:rPr lang="en-US" dirty="0"/>
              <a:t>Psych</a:t>
            </a:r>
          </a:p>
          <a:p>
            <a:pPr lvl="1"/>
            <a:r>
              <a:rPr lang="en-US" dirty="0"/>
              <a:t>“How many Patients did you send home rather than evacuate?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CST EVAC Tool_17May2019</a:t>
            </a:r>
          </a:p>
          <a:p>
            <a:pPr lvl="2"/>
            <a:r>
              <a:rPr lang="en-US" dirty="0">
                <a:highlight>
                  <a:srgbClr val="00FFFF"/>
                </a:highlight>
              </a:rPr>
              <a:t>“Preparation” – TAB</a:t>
            </a:r>
          </a:p>
          <a:p>
            <a:pPr lvl="3"/>
            <a:r>
              <a:rPr lang="en-US" dirty="0">
                <a:highlight>
                  <a:srgbClr val="00FFFF"/>
                </a:highlight>
              </a:rPr>
              <a:t>Line #31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9285C-06A7-4C0C-BD6A-DED69AB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60" y="584200"/>
            <a:ext cx="2194560" cy="13694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253A5-30D7-445A-887B-5CDFF3F7B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60" y="4160950"/>
            <a:ext cx="2194560" cy="21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94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3034A1B-4BAB-4DB4-87F7-992C6AAF8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18" y="228600"/>
            <a:ext cx="10362527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D8D5B-AC50-4261-AAC6-CE6642AB1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708" y="0"/>
            <a:ext cx="7956024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B446420-EEE4-436A-A3C0-DF246226DC95}"/>
              </a:ext>
            </a:extLst>
          </p:cNvPr>
          <p:cNvSpPr txBox="1"/>
          <p:nvPr/>
        </p:nvSpPr>
        <p:spPr>
          <a:xfrm>
            <a:off x="-77918" y="0"/>
            <a:ext cx="73779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  <a:p>
            <a:pPr algn="ctr"/>
            <a:r>
              <a:rPr lang="en-US" b="1" dirty="0"/>
              <a:t>R</a:t>
            </a:r>
          </a:p>
          <a:p>
            <a:pPr algn="ctr"/>
            <a:r>
              <a:rPr lang="en-US" b="1" dirty="0"/>
              <a:t>E</a:t>
            </a:r>
          </a:p>
          <a:p>
            <a:pPr algn="ctr"/>
            <a:r>
              <a:rPr lang="en-US" b="1" dirty="0"/>
              <a:t>-</a:t>
            </a:r>
          </a:p>
          <a:p>
            <a:pPr algn="ctr"/>
            <a:r>
              <a:rPr lang="en-US" b="1" dirty="0"/>
              <a:t>E</a:t>
            </a:r>
          </a:p>
          <a:p>
            <a:pPr algn="ctr"/>
            <a:r>
              <a:rPr lang="en-US" b="1" dirty="0"/>
              <a:t>V</a:t>
            </a:r>
          </a:p>
          <a:p>
            <a:pPr algn="ctr"/>
            <a:r>
              <a:rPr lang="en-US" b="1" dirty="0"/>
              <a:t>A</a:t>
            </a:r>
          </a:p>
          <a:p>
            <a:pPr algn="ctr"/>
            <a:r>
              <a:rPr lang="en-US" b="1" dirty="0"/>
              <a:t>C</a:t>
            </a:r>
          </a:p>
          <a:p>
            <a:pPr algn="ctr"/>
            <a:r>
              <a:rPr lang="en-US" b="1" dirty="0"/>
              <a:t>U</a:t>
            </a:r>
          </a:p>
          <a:p>
            <a:pPr algn="ctr"/>
            <a:r>
              <a:rPr lang="en-US" b="1" dirty="0"/>
              <a:t>A</a:t>
            </a:r>
          </a:p>
          <a:p>
            <a:pPr algn="ctr"/>
            <a:r>
              <a:rPr lang="en-US" b="1" dirty="0"/>
              <a:t>T</a:t>
            </a:r>
          </a:p>
          <a:p>
            <a:pPr algn="ctr"/>
            <a:r>
              <a:rPr lang="en-US" b="1" dirty="0"/>
              <a:t>I</a:t>
            </a:r>
          </a:p>
          <a:p>
            <a:pPr algn="ctr"/>
            <a:r>
              <a:rPr lang="en-US" b="1" dirty="0"/>
              <a:t>O</a:t>
            </a:r>
          </a:p>
          <a:p>
            <a:pPr algn="ctr"/>
            <a:r>
              <a:rPr lang="en-US" b="1" dirty="0"/>
              <a:t>N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A</a:t>
            </a:r>
          </a:p>
          <a:p>
            <a:pPr algn="ctr"/>
            <a:r>
              <a:rPr lang="en-US" b="1" dirty="0"/>
              <a:t>S</a:t>
            </a:r>
          </a:p>
          <a:p>
            <a:pPr algn="ctr"/>
            <a:r>
              <a:rPr lang="en-US" b="1" dirty="0"/>
              <a:t>S</a:t>
            </a:r>
          </a:p>
          <a:p>
            <a:pPr algn="ctr"/>
            <a:r>
              <a:rPr lang="en-US" b="1" dirty="0"/>
              <a:t>M</a:t>
            </a:r>
          </a:p>
          <a:p>
            <a:pPr algn="ctr"/>
            <a:r>
              <a:rPr lang="en-US" b="1" dirty="0"/>
              <a:t>E</a:t>
            </a:r>
          </a:p>
          <a:p>
            <a:pPr algn="ctr"/>
            <a:r>
              <a:rPr lang="en-US" b="1" dirty="0"/>
              <a:t>N</a:t>
            </a:r>
          </a:p>
          <a:p>
            <a:pPr algn="ctr"/>
            <a:r>
              <a:rPr lang="en-US" b="1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04705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BAD29C-0B36-4C27-A01D-D527A883A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6545"/>
            <a:ext cx="9676760" cy="4296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0B28EF3-2BF8-461A-8C51-84A8052731AB}"/>
              </a:ext>
            </a:extLst>
          </p:cNvPr>
          <p:cNvSpPr txBox="1"/>
          <p:nvPr/>
        </p:nvSpPr>
        <p:spPr>
          <a:xfrm>
            <a:off x="1590846" y="351680"/>
            <a:ext cx="6495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Patient Evacuation Tally Sheet for Evacuating Facilities</a:t>
            </a:r>
          </a:p>
        </p:txBody>
      </p:sp>
    </p:spTree>
    <p:extLst>
      <p:ext uri="{BB962C8B-B14F-4D97-AF65-F5344CB8AC3E}">
        <p14:creationId xmlns:p14="http://schemas.microsoft.com/office/powerpoint/2010/main" val="24271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4E740C-2D96-45C2-A1CD-DA8FF2637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1" y="0"/>
            <a:ext cx="8829040" cy="56799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4EA4B96-8EBD-46A4-BB8E-6F64C66117A6}"/>
              </a:ext>
            </a:extLst>
          </p:cNvPr>
          <p:cNvSpPr txBox="1"/>
          <p:nvPr/>
        </p:nvSpPr>
        <p:spPr>
          <a:xfrm>
            <a:off x="1838202" y="5920033"/>
            <a:ext cx="582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Transportation Arrangements for Evacuated Patients</a:t>
            </a:r>
          </a:p>
        </p:txBody>
      </p:sp>
    </p:spTree>
    <p:extLst>
      <p:ext uri="{BB962C8B-B14F-4D97-AF65-F5344CB8AC3E}">
        <p14:creationId xmlns:p14="http://schemas.microsoft.com/office/powerpoint/2010/main" val="3351438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6E37A-B904-4203-9B7B-06EC7B3CA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926"/>
            <a:ext cx="8771466" cy="1369474"/>
          </a:xfrm>
        </p:spPr>
        <p:txBody>
          <a:bodyPr>
            <a:normAutofit/>
          </a:bodyPr>
          <a:lstStyle/>
          <a:p>
            <a:r>
              <a:rPr lang="en-US" dirty="0"/>
              <a:t>Evacuation Begins…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65909-0A6F-47A2-8245-C01322EC59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771466" cy="4113211"/>
          </a:xfrm>
        </p:spPr>
        <p:txBody>
          <a:bodyPr/>
          <a:lstStyle/>
          <a:p>
            <a:r>
              <a:rPr lang="en-US" dirty="0"/>
              <a:t>At T=0, the evacuating facilities will take the information &amp; numbers obtained in the past 60 minutes and begin to arrange transfer and transportation.</a:t>
            </a:r>
          </a:p>
          <a:p>
            <a:pPr lvl="1"/>
            <a:r>
              <a:rPr lang="en-US" dirty="0"/>
              <a:t>“How many ambulances do you need?”</a:t>
            </a:r>
          </a:p>
          <a:p>
            <a:pPr lvl="2"/>
            <a:r>
              <a:rPr lang="en-US" dirty="0"/>
              <a:t>Each trip counts as 1 ambulance</a:t>
            </a:r>
          </a:p>
          <a:p>
            <a:pPr lvl="3"/>
            <a:r>
              <a:rPr lang="en-US" dirty="0"/>
              <a:t>Ambulance “A” goes 20 miles, drops 2 patients, comes back, goes 30 miles, drops 2 patients</a:t>
            </a:r>
          </a:p>
          <a:p>
            <a:pPr lvl="4"/>
            <a:r>
              <a:rPr lang="en-US" dirty="0"/>
              <a:t>Ambulance “A” counts as 2 ambulances due to performing 2 trips during the event</a:t>
            </a:r>
          </a:p>
          <a:p>
            <a:pPr lvl="1"/>
            <a:r>
              <a:rPr lang="en-US" dirty="0"/>
              <a:t>How many minutes did it take to get the last patient a ride arranged?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B9285C-06A7-4C0C-BD6A-DED69AB01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7760" y="584200"/>
            <a:ext cx="2194560" cy="13694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E5253A5-30D7-445A-887B-5CDFF3F7B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760" y="4160950"/>
            <a:ext cx="2194560" cy="211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656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678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ASPR Coalition Surge Test</vt:lpstr>
      <vt:lpstr>An Exercise for Assessing and Improving Health Care Coalition Readiness </vt:lpstr>
      <vt:lpstr>Introduction</vt:lpstr>
      <vt:lpstr>Evacuating Facilities…</vt:lpstr>
      <vt:lpstr>PowerPoint Presentation</vt:lpstr>
      <vt:lpstr>PowerPoint Presentation</vt:lpstr>
      <vt:lpstr>PowerPoint Presentation</vt:lpstr>
      <vt:lpstr>PowerPoint Presentation</vt:lpstr>
      <vt:lpstr>Evacuation Begins…</vt:lpstr>
      <vt:lpstr>How might you track outgoing patients…HICS Form #255</vt:lpstr>
      <vt:lpstr>PowerPoint Presentation</vt:lpstr>
      <vt:lpstr>Surge Hospital and Facilities…</vt:lpstr>
      <vt:lpstr>PowerPoint Presentation</vt:lpstr>
      <vt:lpstr>PowerPoint Presentation</vt:lpstr>
      <vt:lpstr>PowerPoint Presentation</vt:lpstr>
      <vt:lpstr>Discussion after to compile the data…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ASPR Coalition Surge Test</dc:title>
  <dc:creator>Miller, David</dc:creator>
  <cp:lastModifiedBy>Miller, David</cp:lastModifiedBy>
  <cp:revision>18</cp:revision>
  <dcterms:created xsi:type="dcterms:W3CDTF">2019-03-18T14:41:03Z</dcterms:created>
  <dcterms:modified xsi:type="dcterms:W3CDTF">2019-04-19T14:34:07Z</dcterms:modified>
</cp:coreProperties>
</file>