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23"/>
  </p:notesMasterIdLst>
  <p:sldIdLst>
    <p:sldId id="256" r:id="rId2"/>
    <p:sldId id="257" r:id="rId3"/>
    <p:sldId id="258" r:id="rId4"/>
    <p:sldId id="260" r:id="rId5"/>
    <p:sldId id="259" r:id="rId6"/>
    <p:sldId id="279" r:id="rId7"/>
    <p:sldId id="261" r:id="rId8"/>
    <p:sldId id="264" r:id="rId9"/>
    <p:sldId id="265" r:id="rId10"/>
    <p:sldId id="266" r:id="rId11"/>
    <p:sldId id="267" r:id="rId12"/>
    <p:sldId id="277" r:id="rId13"/>
    <p:sldId id="272" r:id="rId14"/>
    <p:sldId id="269" r:id="rId15"/>
    <p:sldId id="278" r:id="rId16"/>
    <p:sldId id="273" r:id="rId17"/>
    <p:sldId id="270" r:id="rId18"/>
    <p:sldId id="274" r:id="rId19"/>
    <p:sldId id="271"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73087" autoAdjust="0"/>
  </p:normalViewPr>
  <p:slideViewPr>
    <p:cSldViewPr snapToGrid="0">
      <p:cViewPr varScale="1">
        <p:scale>
          <a:sx n="68" d="100"/>
          <a:sy n="68" d="100"/>
        </p:scale>
        <p:origin x="6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4D5C51-FB36-4DDC-A64D-35DD46FD29CD}"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BCAED9-5B6B-423B-B07E-CA859921F64A}" type="slidenum">
              <a:rPr lang="en-US" smtClean="0"/>
              <a:t>‹#›</a:t>
            </a:fld>
            <a:endParaRPr lang="en-US"/>
          </a:p>
        </p:txBody>
      </p:sp>
    </p:spTree>
    <p:extLst>
      <p:ext uri="{BB962C8B-B14F-4D97-AF65-F5344CB8AC3E}">
        <p14:creationId xmlns:p14="http://schemas.microsoft.com/office/powerpoint/2010/main" val="2673549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Tri-County – Evac to CCH-LP, Lakewood, SCH</a:t>
            </a:r>
          </a:p>
          <a:p>
            <a:r>
              <a:rPr lang="en-US" dirty="0"/>
              <a:t>CCH-Paynesville – Evac to CCH-SC, CCH-Melrose, SCH</a:t>
            </a:r>
          </a:p>
          <a:p>
            <a:r>
              <a:rPr lang="en-US" dirty="0"/>
              <a:t>Essentia Health-SJMC – Evac to CRMC, CHI-St. Gabriel’s, Riverwood, SCH</a:t>
            </a:r>
          </a:p>
          <a:p>
            <a:r>
              <a:rPr lang="en-US" dirty="0"/>
              <a:t>First Light Health – Evac to Mille Lacs Health, Essentia Health-Pine Medical Center, CMC, SCH</a:t>
            </a:r>
          </a:p>
          <a:p>
            <a:r>
              <a:rPr lang="en-US" dirty="0"/>
              <a:t>CCH-Mont – Evac to Buffalo, NMC, FLMC, SCH</a:t>
            </a:r>
          </a:p>
        </p:txBody>
      </p:sp>
      <p:sp>
        <p:nvSpPr>
          <p:cNvPr id="4" name="Slide Number Placeholder 3"/>
          <p:cNvSpPr>
            <a:spLocks noGrp="1"/>
          </p:cNvSpPr>
          <p:nvPr>
            <p:ph type="sldNum" sz="quarter" idx="5"/>
          </p:nvPr>
        </p:nvSpPr>
        <p:spPr/>
        <p:txBody>
          <a:bodyPr/>
          <a:lstStyle/>
          <a:p>
            <a:fld id="{2BBCAED9-5B6B-423B-B07E-CA859921F64A}" type="slidenum">
              <a:rPr lang="en-US" smtClean="0"/>
              <a:t>3</a:t>
            </a:fld>
            <a:endParaRPr lang="en-US"/>
          </a:p>
        </p:txBody>
      </p:sp>
    </p:spTree>
    <p:extLst>
      <p:ext uri="{BB962C8B-B14F-4D97-AF65-F5344CB8AC3E}">
        <p14:creationId xmlns:p14="http://schemas.microsoft.com/office/powerpoint/2010/main" val="32008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Tri-County – Evac to CCH-LP, Lakewood, SCH</a:t>
            </a:r>
          </a:p>
          <a:p>
            <a:r>
              <a:rPr lang="en-US" dirty="0"/>
              <a:t>CCH-Paynesville – Evac to CCH-SC, CCH-Melrose, SCH</a:t>
            </a:r>
          </a:p>
          <a:p>
            <a:r>
              <a:rPr lang="en-US" dirty="0"/>
              <a:t>Essentia Health-SJMC – Evac to CRMC, CHI-St. Gabriel’s, Riverwood, SCH</a:t>
            </a:r>
          </a:p>
          <a:p>
            <a:r>
              <a:rPr lang="en-US" dirty="0"/>
              <a:t>First Light Health – Evac to Mille Lacs Health, Essentia Health-Pine Medical Center, CMC, SCH</a:t>
            </a:r>
          </a:p>
          <a:p>
            <a:r>
              <a:rPr lang="en-US" dirty="0"/>
              <a:t>CCH-Mont – Evac to Buffalo, NMC, FLMC, SCH</a:t>
            </a:r>
          </a:p>
        </p:txBody>
      </p:sp>
      <p:sp>
        <p:nvSpPr>
          <p:cNvPr id="4" name="Slide Number Placeholder 3"/>
          <p:cNvSpPr>
            <a:spLocks noGrp="1"/>
          </p:cNvSpPr>
          <p:nvPr>
            <p:ph type="sldNum" sz="quarter" idx="5"/>
          </p:nvPr>
        </p:nvSpPr>
        <p:spPr/>
        <p:txBody>
          <a:bodyPr/>
          <a:lstStyle/>
          <a:p>
            <a:fld id="{2BBCAED9-5B6B-423B-B07E-CA859921F64A}" type="slidenum">
              <a:rPr lang="en-US" smtClean="0"/>
              <a:t>5</a:t>
            </a:fld>
            <a:endParaRPr lang="en-US"/>
          </a:p>
        </p:txBody>
      </p:sp>
    </p:spTree>
    <p:extLst>
      <p:ext uri="{BB962C8B-B14F-4D97-AF65-F5344CB8AC3E}">
        <p14:creationId xmlns:p14="http://schemas.microsoft.com/office/powerpoint/2010/main" val="6758531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6/23/2019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37467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94164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6/23/2019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85406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6/23/2019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18089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6/23/2019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670195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6/23/2019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19584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6/23/2019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26288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94538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6/23/2019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79502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85949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6/23/2019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905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5755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68527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6716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1563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50604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57217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6/23/2019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66351909"/>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BFFB4-C4DC-4D79-BD1E-A6D62F2CFC74}"/>
              </a:ext>
            </a:extLst>
          </p:cNvPr>
          <p:cNvSpPr>
            <a:spLocks noGrp="1"/>
          </p:cNvSpPr>
          <p:nvPr>
            <p:ph type="ctrTitle"/>
          </p:nvPr>
        </p:nvSpPr>
        <p:spPr>
          <a:xfrm>
            <a:off x="4687410" y="1803405"/>
            <a:ext cx="6132990" cy="1825096"/>
          </a:xfrm>
        </p:spPr>
        <p:txBody>
          <a:bodyPr>
            <a:normAutofit/>
          </a:bodyPr>
          <a:lstStyle/>
          <a:p>
            <a:r>
              <a:rPr lang="en-US" b="1" dirty="0"/>
              <a:t>CMHPC exercise plan</a:t>
            </a:r>
          </a:p>
        </p:txBody>
      </p:sp>
      <p:sp>
        <p:nvSpPr>
          <p:cNvPr id="3" name="Subtitle 2">
            <a:extLst>
              <a:ext uri="{FF2B5EF4-FFF2-40B4-BE49-F238E27FC236}">
                <a16:creationId xmlns:a16="http://schemas.microsoft.com/office/drawing/2014/main" id="{D6BD7E98-D3CE-447C-A92D-BF8E6D9C2304}"/>
              </a:ext>
            </a:extLst>
          </p:cNvPr>
          <p:cNvSpPr>
            <a:spLocks noGrp="1"/>
          </p:cNvSpPr>
          <p:nvPr>
            <p:ph type="subTitle" idx="1"/>
          </p:nvPr>
        </p:nvSpPr>
        <p:spPr>
          <a:xfrm>
            <a:off x="4687410" y="3632201"/>
            <a:ext cx="6132990" cy="685800"/>
          </a:xfrm>
        </p:spPr>
        <p:txBody>
          <a:bodyPr>
            <a:normAutofit/>
          </a:bodyPr>
          <a:lstStyle/>
          <a:p>
            <a:r>
              <a:rPr lang="en-US" dirty="0"/>
              <a:t>Evacuation - vs - Surge</a:t>
            </a:r>
          </a:p>
        </p:txBody>
      </p:sp>
      <p:pic>
        <p:nvPicPr>
          <p:cNvPr id="5" name="Picture 4">
            <a:extLst>
              <a:ext uri="{FF2B5EF4-FFF2-40B4-BE49-F238E27FC236}">
                <a16:creationId xmlns:a16="http://schemas.microsoft.com/office/drawing/2014/main" id="{14DD492A-2612-4F73-8779-831C80031594}"/>
              </a:ext>
            </a:extLst>
          </p:cNvPr>
          <p:cNvPicPr>
            <a:picLocks noChangeAspect="1"/>
          </p:cNvPicPr>
          <p:nvPr/>
        </p:nvPicPr>
        <p:blipFill>
          <a:blip r:embed="rId2"/>
          <a:stretch>
            <a:fillRect/>
          </a:stretch>
        </p:blipFill>
        <p:spPr>
          <a:xfrm>
            <a:off x="487628" y="1574801"/>
            <a:ext cx="3873397" cy="2743200"/>
          </a:xfrm>
          <a:prstGeom prst="rect">
            <a:avLst/>
          </a:prstGeom>
        </p:spPr>
      </p:pic>
    </p:spTree>
    <p:extLst>
      <p:ext uri="{BB962C8B-B14F-4D97-AF65-F5344CB8AC3E}">
        <p14:creationId xmlns:p14="http://schemas.microsoft.com/office/powerpoint/2010/main" val="2858803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2A1C8-A094-46C3-9E66-920227660350}"/>
              </a:ext>
            </a:extLst>
          </p:cNvPr>
          <p:cNvSpPr>
            <a:spLocks noGrp="1"/>
          </p:cNvSpPr>
          <p:nvPr>
            <p:ph type="title"/>
          </p:nvPr>
        </p:nvSpPr>
        <p:spPr/>
        <p:txBody>
          <a:bodyPr/>
          <a:lstStyle/>
          <a:p>
            <a:r>
              <a:rPr lang="en-US" dirty="0"/>
              <a:t>Hospital staffing for exercise</a:t>
            </a:r>
          </a:p>
        </p:txBody>
      </p:sp>
      <p:sp>
        <p:nvSpPr>
          <p:cNvPr id="3" name="Content Placeholder 2">
            <a:extLst>
              <a:ext uri="{FF2B5EF4-FFF2-40B4-BE49-F238E27FC236}">
                <a16:creationId xmlns:a16="http://schemas.microsoft.com/office/drawing/2014/main" id="{0CF21AA8-A602-47F7-8CE1-8B3D24D3AB10}"/>
              </a:ext>
            </a:extLst>
          </p:cNvPr>
          <p:cNvSpPr>
            <a:spLocks noGrp="1"/>
          </p:cNvSpPr>
          <p:nvPr>
            <p:ph idx="1"/>
          </p:nvPr>
        </p:nvSpPr>
        <p:spPr/>
        <p:txBody>
          <a:bodyPr>
            <a:normAutofit fontScale="92500" lnSpcReduction="10000"/>
          </a:bodyPr>
          <a:lstStyle/>
          <a:p>
            <a:r>
              <a:rPr lang="en-US" dirty="0"/>
              <a:t>Command Center</a:t>
            </a:r>
          </a:p>
          <a:p>
            <a:pPr marL="914400" lvl="1" indent="-457200">
              <a:buFont typeface="+mj-lt"/>
              <a:buAutoNum type="arabicPeriod"/>
            </a:pPr>
            <a:r>
              <a:rPr lang="en-US" dirty="0"/>
              <a:t>Incident Command Staff (1)</a:t>
            </a:r>
          </a:p>
          <a:p>
            <a:pPr marL="1371600" lvl="2" indent="-457200">
              <a:buFont typeface="+mj-lt"/>
              <a:buAutoNum type="arabicPeriod"/>
            </a:pPr>
            <a:r>
              <a:rPr lang="en-US" dirty="0"/>
              <a:t>Lead the event</a:t>
            </a:r>
          </a:p>
          <a:p>
            <a:pPr marL="914400" lvl="1" indent="-457200">
              <a:buFont typeface="+mj-lt"/>
              <a:buAutoNum type="arabicPeriod"/>
            </a:pPr>
            <a:r>
              <a:rPr lang="en-US" dirty="0"/>
              <a:t>Nursing Supervisor/Bed Controller (1)</a:t>
            </a:r>
          </a:p>
          <a:p>
            <a:pPr marL="1371600" lvl="2" indent="-457200">
              <a:buFont typeface="+mj-lt"/>
              <a:buAutoNum type="arabicPeriod"/>
            </a:pPr>
            <a:r>
              <a:rPr lang="en-US" dirty="0"/>
              <a:t>Control the flow of patients to the floor, ICU – vs – med/surg.</a:t>
            </a:r>
          </a:p>
          <a:p>
            <a:r>
              <a:rPr lang="en-US" dirty="0"/>
              <a:t>Emergency Department</a:t>
            </a:r>
          </a:p>
          <a:p>
            <a:pPr marL="914400" lvl="1" indent="-457200">
              <a:buFont typeface="+mj-lt"/>
              <a:buAutoNum type="arabicPeriod"/>
            </a:pPr>
            <a:r>
              <a:rPr lang="en-US" dirty="0"/>
              <a:t>ED Provider (MD/NP/PA) (1)</a:t>
            </a:r>
          </a:p>
          <a:p>
            <a:pPr marL="1371600" lvl="2" indent="-457200">
              <a:buFont typeface="+mj-lt"/>
              <a:buAutoNum type="arabicPeriod"/>
            </a:pPr>
            <a:r>
              <a:rPr lang="en-US" dirty="0"/>
              <a:t>Control admissions &amp; discharges from ED</a:t>
            </a:r>
          </a:p>
          <a:p>
            <a:pPr marL="914400" lvl="1" indent="-457200">
              <a:buFont typeface="+mj-lt"/>
              <a:buAutoNum type="arabicPeriod"/>
            </a:pPr>
            <a:r>
              <a:rPr lang="en-US" dirty="0"/>
              <a:t>ED Charge RN (1)</a:t>
            </a:r>
          </a:p>
          <a:p>
            <a:pPr marL="1371600" lvl="2" indent="-457200">
              <a:buFont typeface="+mj-lt"/>
              <a:buAutoNum type="arabicPeriod"/>
            </a:pPr>
            <a:r>
              <a:rPr lang="en-US" dirty="0"/>
              <a:t>Control beds in the ED</a:t>
            </a:r>
          </a:p>
          <a:p>
            <a:pPr marL="1828800" lvl="3" indent="-457200">
              <a:buFont typeface="+mj-lt"/>
              <a:buAutoNum type="arabicPeriod"/>
            </a:pPr>
            <a:r>
              <a:rPr lang="en-US" dirty="0"/>
              <a:t>Admissions and discharges</a:t>
            </a:r>
          </a:p>
          <a:p>
            <a:pPr marL="0" indent="0">
              <a:buNone/>
            </a:pPr>
            <a:endParaRPr lang="en-US" dirty="0"/>
          </a:p>
          <a:p>
            <a:pPr marL="0" indent="0">
              <a:buNone/>
            </a:pPr>
            <a:r>
              <a:rPr lang="en-US" dirty="0"/>
              <a:t>If the facility wishes to have others assist, that is completely fine as well</a:t>
            </a:r>
          </a:p>
        </p:txBody>
      </p:sp>
    </p:spTree>
    <p:extLst>
      <p:ext uri="{BB962C8B-B14F-4D97-AF65-F5344CB8AC3E}">
        <p14:creationId xmlns:p14="http://schemas.microsoft.com/office/powerpoint/2010/main" val="1009436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B315F-6D0F-4A17-8E64-12A3BBBE3A0B}"/>
              </a:ext>
            </a:extLst>
          </p:cNvPr>
          <p:cNvSpPr>
            <a:spLocks noGrp="1"/>
          </p:cNvSpPr>
          <p:nvPr>
            <p:ph type="title"/>
          </p:nvPr>
        </p:nvSpPr>
        <p:spPr/>
        <p:txBody>
          <a:bodyPr/>
          <a:lstStyle/>
          <a:p>
            <a:r>
              <a:rPr lang="en-US" dirty="0"/>
              <a:t>ED Controller</a:t>
            </a:r>
          </a:p>
        </p:txBody>
      </p:sp>
      <p:sp>
        <p:nvSpPr>
          <p:cNvPr id="3" name="Content Placeholder 2">
            <a:extLst>
              <a:ext uri="{FF2B5EF4-FFF2-40B4-BE49-F238E27FC236}">
                <a16:creationId xmlns:a16="http://schemas.microsoft.com/office/drawing/2014/main" id="{233008B7-14ED-4F16-933A-AE71AD5B9905}"/>
              </a:ext>
            </a:extLst>
          </p:cNvPr>
          <p:cNvSpPr>
            <a:spLocks noGrp="1"/>
          </p:cNvSpPr>
          <p:nvPr>
            <p:ph idx="1"/>
          </p:nvPr>
        </p:nvSpPr>
        <p:spPr>
          <a:xfrm>
            <a:off x="685800" y="2194560"/>
            <a:ext cx="10820400" cy="4663440"/>
          </a:xfrm>
        </p:spPr>
        <p:txBody>
          <a:bodyPr>
            <a:normAutofit/>
          </a:bodyPr>
          <a:lstStyle/>
          <a:p>
            <a:r>
              <a:rPr lang="en-US" dirty="0"/>
              <a:t>30 minutes prior to start</a:t>
            </a:r>
          </a:p>
          <a:p>
            <a:pPr lvl="1"/>
            <a:r>
              <a:rPr lang="en-US" dirty="0"/>
              <a:t>“START EXERCISE” tab</a:t>
            </a:r>
          </a:p>
          <a:p>
            <a:pPr lvl="2"/>
            <a:r>
              <a:rPr lang="en-US" dirty="0"/>
              <a:t>Read overview and review the instructions</a:t>
            </a:r>
          </a:p>
          <a:p>
            <a:r>
              <a:rPr lang="en-US" dirty="0"/>
              <a:t>Time = Zero (0)</a:t>
            </a:r>
          </a:p>
          <a:p>
            <a:pPr lvl="1"/>
            <a:r>
              <a:rPr lang="en-US" dirty="0"/>
              <a:t>Click on the “START EXERCISE” tab, then click on the “T=0 to T=15” tab</a:t>
            </a:r>
          </a:p>
          <a:p>
            <a:r>
              <a:rPr lang="en-US" dirty="0"/>
              <a:t>Time = 0-15, 15-30, 30-45, 45-60, &amp; 60-75</a:t>
            </a:r>
          </a:p>
          <a:p>
            <a:pPr lvl="1"/>
            <a:r>
              <a:rPr lang="en-US" dirty="0"/>
              <a:t>Read Script to “Provider &amp; RN”</a:t>
            </a:r>
          </a:p>
          <a:p>
            <a:pPr lvl="1"/>
            <a:r>
              <a:rPr lang="en-US" dirty="0"/>
              <a:t>Input all data as requested and created by the facilities actions</a:t>
            </a:r>
          </a:p>
          <a:p>
            <a:pPr lvl="2"/>
            <a:r>
              <a:rPr lang="en-US" dirty="0"/>
              <a:t>Read exactly as scripted</a:t>
            </a:r>
          </a:p>
          <a:p>
            <a:pPr lvl="2"/>
            <a:r>
              <a:rPr lang="en-US" dirty="0"/>
              <a:t>Fill in all data as it is given to you by “Provider &amp; RN”</a:t>
            </a:r>
          </a:p>
          <a:p>
            <a:r>
              <a:rPr lang="en-US" dirty="0"/>
              <a:t>Conduct a Hotwash with all players, share information on the “HOTWASH” tab</a:t>
            </a:r>
          </a:p>
          <a:p>
            <a:endParaRPr lang="en-US" dirty="0"/>
          </a:p>
        </p:txBody>
      </p:sp>
    </p:spTree>
    <p:extLst>
      <p:ext uri="{BB962C8B-B14F-4D97-AF65-F5344CB8AC3E}">
        <p14:creationId xmlns:p14="http://schemas.microsoft.com/office/powerpoint/2010/main" val="2186504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B315F-6D0F-4A17-8E64-12A3BBBE3A0B}"/>
              </a:ext>
            </a:extLst>
          </p:cNvPr>
          <p:cNvSpPr>
            <a:spLocks noGrp="1"/>
          </p:cNvSpPr>
          <p:nvPr>
            <p:ph type="title"/>
          </p:nvPr>
        </p:nvSpPr>
        <p:spPr/>
        <p:txBody>
          <a:bodyPr/>
          <a:lstStyle/>
          <a:p>
            <a:r>
              <a:rPr lang="en-US" dirty="0"/>
              <a:t>ED Controller</a:t>
            </a:r>
          </a:p>
        </p:txBody>
      </p:sp>
      <p:sp>
        <p:nvSpPr>
          <p:cNvPr id="3" name="Content Placeholder 2">
            <a:extLst>
              <a:ext uri="{FF2B5EF4-FFF2-40B4-BE49-F238E27FC236}">
                <a16:creationId xmlns:a16="http://schemas.microsoft.com/office/drawing/2014/main" id="{233008B7-14ED-4F16-933A-AE71AD5B9905}"/>
              </a:ext>
            </a:extLst>
          </p:cNvPr>
          <p:cNvSpPr>
            <a:spLocks noGrp="1"/>
          </p:cNvSpPr>
          <p:nvPr>
            <p:ph idx="1"/>
          </p:nvPr>
        </p:nvSpPr>
        <p:spPr>
          <a:xfrm>
            <a:off x="685800" y="2194560"/>
            <a:ext cx="10820400" cy="4663440"/>
          </a:xfrm>
        </p:spPr>
        <p:txBody>
          <a:bodyPr>
            <a:normAutofit/>
          </a:bodyPr>
          <a:lstStyle/>
          <a:p>
            <a:r>
              <a:rPr lang="en-US" dirty="0"/>
              <a:t>All incoming patients should be entered into a patient tracking system</a:t>
            </a:r>
          </a:p>
          <a:p>
            <a:r>
              <a:rPr lang="en-US" dirty="0"/>
              <a:t>If patients are transferred out of the ED, not admitted to the floor/ICU, they should be tracked as well</a:t>
            </a:r>
          </a:p>
          <a:p>
            <a:pPr lvl="1"/>
            <a:r>
              <a:rPr lang="en-US" dirty="0"/>
              <a:t>This could be to their home (w/family, Home Care, Hospice, Community Paramedic/EMT, LTC/SNF, or another facility…</a:t>
            </a:r>
          </a:p>
        </p:txBody>
      </p:sp>
    </p:spTree>
    <p:extLst>
      <p:ext uri="{BB962C8B-B14F-4D97-AF65-F5344CB8AC3E}">
        <p14:creationId xmlns:p14="http://schemas.microsoft.com/office/powerpoint/2010/main" val="879092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166D50-8F00-4976-8AD8-62388C523C9C}"/>
              </a:ext>
            </a:extLst>
          </p:cNvPr>
          <p:cNvSpPr txBox="1"/>
          <p:nvPr/>
        </p:nvSpPr>
        <p:spPr>
          <a:xfrm>
            <a:off x="3703674" y="1720840"/>
            <a:ext cx="4784651" cy="3416320"/>
          </a:xfrm>
          <a:prstGeom prst="rect">
            <a:avLst/>
          </a:prstGeom>
          <a:noFill/>
        </p:spPr>
        <p:txBody>
          <a:bodyPr wrap="square" rtlCol="0">
            <a:spAutoFit/>
          </a:bodyPr>
          <a:lstStyle/>
          <a:p>
            <a:pPr algn="ctr"/>
            <a:r>
              <a:rPr lang="en-US" sz="5400" b="1" dirty="0"/>
              <a:t>View ED Exercise Controller </a:t>
            </a:r>
            <a:r>
              <a:rPr lang="en-US" sz="5400" b="1" dirty="0" err="1"/>
              <a:t>Tool.example</a:t>
            </a:r>
            <a:endParaRPr lang="en-US" sz="5400" b="1" dirty="0"/>
          </a:p>
        </p:txBody>
      </p:sp>
    </p:spTree>
    <p:extLst>
      <p:ext uri="{BB962C8B-B14F-4D97-AF65-F5344CB8AC3E}">
        <p14:creationId xmlns:p14="http://schemas.microsoft.com/office/powerpoint/2010/main" val="2303506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B315F-6D0F-4A17-8E64-12A3BBBE3A0B}"/>
              </a:ext>
            </a:extLst>
          </p:cNvPr>
          <p:cNvSpPr>
            <a:spLocks noGrp="1"/>
          </p:cNvSpPr>
          <p:nvPr>
            <p:ph type="title"/>
          </p:nvPr>
        </p:nvSpPr>
        <p:spPr>
          <a:xfrm>
            <a:off x="1235242" y="764373"/>
            <a:ext cx="10270958" cy="1293028"/>
          </a:xfrm>
        </p:spPr>
        <p:txBody>
          <a:bodyPr/>
          <a:lstStyle/>
          <a:p>
            <a:r>
              <a:rPr lang="en-US" dirty="0"/>
              <a:t>Command Center bed controller</a:t>
            </a:r>
          </a:p>
        </p:txBody>
      </p:sp>
      <p:sp>
        <p:nvSpPr>
          <p:cNvPr id="3" name="Content Placeholder 2">
            <a:extLst>
              <a:ext uri="{FF2B5EF4-FFF2-40B4-BE49-F238E27FC236}">
                <a16:creationId xmlns:a16="http://schemas.microsoft.com/office/drawing/2014/main" id="{233008B7-14ED-4F16-933A-AE71AD5B9905}"/>
              </a:ext>
            </a:extLst>
          </p:cNvPr>
          <p:cNvSpPr>
            <a:spLocks noGrp="1"/>
          </p:cNvSpPr>
          <p:nvPr>
            <p:ph idx="1"/>
          </p:nvPr>
        </p:nvSpPr>
        <p:spPr>
          <a:xfrm>
            <a:off x="685800" y="2194560"/>
            <a:ext cx="10820400" cy="4663440"/>
          </a:xfrm>
        </p:spPr>
        <p:txBody>
          <a:bodyPr/>
          <a:lstStyle/>
          <a:p>
            <a:r>
              <a:rPr lang="en-US" dirty="0"/>
              <a:t>30 minutes prior to start</a:t>
            </a:r>
          </a:p>
          <a:p>
            <a:pPr lvl="1"/>
            <a:r>
              <a:rPr lang="en-US" dirty="0"/>
              <a:t>“START EXERCISE” tab</a:t>
            </a:r>
          </a:p>
          <a:p>
            <a:pPr lvl="2"/>
            <a:r>
              <a:rPr lang="en-US" dirty="0"/>
              <a:t>Read overview and review the instructions</a:t>
            </a:r>
          </a:p>
          <a:p>
            <a:r>
              <a:rPr lang="en-US" dirty="0"/>
              <a:t>Time = Zero (0)</a:t>
            </a:r>
          </a:p>
          <a:p>
            <a:pPr lvl="1"/>
            <a:r>
              <a:rPr lang="en-US" dirty="0"/>
              <a:t>Enter the data required on the “START EXERCISE” tab</a:t>
            </a:r>
          </a:p>
          <a:p>
            <a:pPr lvl="1"/>
            <a:r>
              <a:rPr lang="en-US" dirty="0"/>
              <a:t>Describe the flow to the Nursing Supervisor/Bed Controller</a:t>
            </a:r>
          </a:p>
          <a:p>
            <a:r>
              <a:rPr lang="en-US" dirty="0"/>
              <a:t>Time = 0-15, 15-30, 30-45, 45-60, &amp; 60-75</a:t>
            </a:r>
          </a:p>
          <a:p>
            <a:pPr lvl="1"/>
            <a:r>
              <a:rPr lang="en-US" dirty="0"/>
              <a:t>Enter the data from the Nursing Supervisor/Bed Controller in the “ICU” &amp; “FLOOR” tabs as it is determined</a:t>
            </a:r>
          </a:p>
          <a:p>
            <a:r>
              <a:rPr lang="en-US" dirty="0"/>
              <a:t>Conduct a Hotwash with all players, share information on the “HOTWASH” tab</a:t>
            </a:r>
          </a:p>
        </p:txBody>
      </p:sp>
    </p:spTree>
    <p:extLst>
      <p:ext uri="{BB962C8B-B14F-4D97-AF65-F5344CB8AC3E}">
        <p14:creationId xmlns:p14="http://schemas.microsoft.com/office/powerpoint/2010/main" val="3215173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B315F-6D0F-4A17-8E64-12A3BBBE3A0B}"/>
              </a:ext>
            </a:extLst>
          </p:cNvPr>
          <p:cNvSpPr>
            <a:spLocks noGrp="1"/>
          </p:cNvSpPr>
          <p:nvPr>
            <p:ph type="title"/>
          </p:nvPr>
        </p:nvSpPr>
        <p:spPr>
          <a:xfrm>
            <a:off x="1235242" y="764373"/>
            <a:ext cx="10270958" cy="1293028"/>
          </a:xfrm>
        </p:spPr>
        <p:txBody>
          <a:bodyPr/>
          <a:lstStyle/>
          <a:p>
            <a:r>
              <a:rPr lang="en-US" dirty="0"/>
              <a:t>Command Center bed controller</a:t>
            </a:r>
          </a:p>
        </p:txBody>
      </p:sp>
      <p:sp>
        <p:nvSpPr>
          <p:cNvPr id="3" name="Content Placeholder 2">
            <a:extLst>
              <a:ext uri="{FF2B5EF4-FFF2-40B4-BE49-F238E27FC236}">
                <a16:creationId xmlns:a16="http://schemas.microsoft.com/office/drawing/2014/main" id="{233008B7-14ED-4F16-933A-AE71AD5B9905}"/>
              </a:ext>
            </a:extLst>
          </p:cNvPr>
          <p:cNvSpPr>
            <a:spLocks noGrp="1"/>
          </p:cNvSpPr>
          <p:nvPr>
            <p:ph idx="1"/>
          </p:nvPr>
        </p:nvSpPr>
        <p:spPr>
          <a:xfrm>
            <a:off x="685800" y="2194560"/>
            <a:ext cx="10820400" cy="4663440"/>
          </a:xfrm>
        </p:spPr>
        <p:txBody>
          <a:bodyPr/>
          <a:lstStyle/>
          <a:p>
            <a:r>
              <a:rPr lang="en-US" dirty="0"/>
              <a:t>All outgoing patients should be entered into a patient tracking system</a:t>
            </a:r>
          </a:p>
          <a:p>
            <a:pPr lvl="1"/>
            <a:r>
              <a:rPr lang="en-US" dirty="0"/>
              <a:t>This could be to their home (w/family, Home Care, Hospice, Community Paramedic/EMT, LTC/SNF, or another facility…</a:t>
            </a:r>
          </a:p>
          <a:p>
            <a:endParaRPr lang="en-US" dirty="0"/>
          </a:p>
        </p:txBody>
      </p:sp>
    </p:spTree>
    <p:extLst>
      <p:ext uri="{BB962C8B-B14F-4D97-AF65-F5344CB8AC3E}">
        <p14:creationId xmlns:p14="http://schemas.microsoft.com/office/powerpoint/2010/main" val="1595170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50855EC-559C-42CA-9474-5DA906FE4F77}"/>
              </a:ext>
            </a:extLst>
          </p:cNvPr>
          <p:cNvSpPr txBox="1"/>
          <p:nvPr/>
        </p:nvSpPr>
        <p:spPr>
          <a:xfrm>
            <a:off x="3016102" y="1074509"/>
            <a:ext cx="6159796" cy="4708981"/>
          </a:xfrm>
          <a:prstGeom prst="rect">
            <a:avLst/>
          </a:prstGeom>
          <a:noFill/>
        </p:spPr>
        <p:txBody>
          <a:bodyPr wrap="square" rtlCol="0">
            <a:spAutoFit/>
          </a:bodyPr>
          <a:lstStyle/>
          <a:p>
            <a:pPr algn="ctr"/>
            <a:r>
              <a:rPr lang="en-US" sz="6000" b="1" dirty="0"/>
              <a:t>View Command Center Bed Controller </a:t>
            </a:r>
            <a:r>
              <a:rPr lang="en-US" sz="6000" b="1" dirty="0" err="1"/>
              <a:t>Tool.example</a:t>
            </a:r>
            <a:endParaRPr lang="en-US" sz="6000" b="1" dirty="0"/>
          </a:p>
        </p:txBody>
      </p:sp>
    </p:spTree>
    <p:extLst>
      <p:ext uri="{BB962C8B-B14F-4D97-AF65-F5344CB8AC3E}">
        <p14:creationId xmlns:p14="http://schemas.microsoft.com/office/powerpoint/2010/main" val="3390806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B315F-6D0F-4A17-8E64-12A3BBBE3A0B}"/>
              </a:ext>
            </a:extLst>
          </p:cNvPr>
          <p:cNvSpPr>
            <a:spLocks noGrp="1"/>
          </p:cNvSpPr>
          <p:nvPr>
            <p:ph type="title"/>
          </p:nvPr>
        </p:nvSpPr>
        <p:spPr>
          <a:xfrm>
            <a:off x="1235242" y="764373"/>
            <a:ext cx="10270958" cy="1293028"/>
          </a:xfrm>
        </p:spPr>
        <p:txBody>
          <a:bodyPr/>
          <a:lstStyle/>
          <a:p>
            <a:r>
              <a:rPr lang="en-US" dirty="0"/>
              <a:t>Command Center IC evaluator</a:t>
            </a:r>
          </a:p>
        </p:txBody>
      </p:sp>
      <p:sp>
        <p:nvSpPr>
          <p:cNvPr id="3" name="Content Placeholder 2">
            <a:extLst>
              <a:ext uri="{FF2B5EF4-FFF2-40B4-BE49-F238E27FC236}">
                <a16:creationId xmlns:a16="http://schemas.microsoft.com/office/drawing/2014/main" id="{233008B7-14ED-4F16-933A-AE71AD5B9905}"/>
              </a:ext>
            </a:extLst>
          </p:cNvPr>
          <p:cNvSpPr>
            <a:spLocks noGrp="1"/>
          </p:cNvSpPr>
          <p:nvPr>
            <p:ph idx="1"/>
          </p:nvPr>
        </p:nvSpPr>
        <p:spPr>
          <a:xfrm>
            <a:off x="685800" y="2194560"/>
            <a:ext cx="10820400" cy="4663440"/>
          </a:xfrm>
        </p:spPr>
        <p:txBody>
          <a:bodyPr>
            <a:normAutofit/>
          </a:bodyPr>
          <a:lstStyle/>
          <a:p>
            <a:r>
              <a:rPr lang="en-US" dirty="0"/>
              <a:t>30 minutes prior to start</a:t>
            </a:r>
          </a:p>
          <a:p>
            <a:pPr lvl="1"/>
            <a:r>
              <a:rPr lang="en-US" dirty="0"/>
              <a:t>“START HCC EXERCISE” tab</a:t>
            </a:r>
          </a:p>
          <a:p>
            <a:pPr lvl="2"/>
            <a:r>
              <a:rPr lang="en-US" dirty="0"/>
              <a:t>Read overview and review the instructions</a:t>
            </a:r>
          </a:p>
          <a:p>
            <a:r>
              <a:rPr lang="en-US" dirty="0"/>
              <a:t>Time = Zero (0)</a:t>
            </a:r>
          </a:p>
          <a:p>
            <a:pPr lvl="1"/>
            <a:r>
              <a:rPr lang="en-US" dirty="0"/>
              <a:t>Click on the “START EXERCISE” button</a:t>
            </a:r>
          </a:p>
          <a:p>
            <a:pPr lvl="1"/>
            <a:r>
              <a:rPr lang="en-US" dirty="0"/>
              <a:t>Read the script exactly as written aloud to the IC</a:t>
            </a:r>
          </a:p>
          <a:p>
            <a:r>
              <a:rPr lang="en-US" dirty="0"/>
              <a:t>Select the “Staff &amp; Supplies” Tab</a:t>
            </a:r>
          </a:p>
          <a:p>
            <a:pPr lvl="1"/>
            <a:r>
              <a:rPr lang="en-US" dirty="0"/>
              <a:t>Enter the data required as obtained by the IC</a:t>
            </a:r>
          </a:p>
          <a:p>
            <a:r>
              <a:rPr lang="en-US" dirty="0"/>
              <a:t>Time = 0-15, 15-30, 30-45, 45-60, &amp; 60-75</a:t>
            </a:r>
          </a:p>
          <a:p>
            <a:pPr lvl="1"/>
            <a:r>
              <a:rPr lang="en-US" dirty="0"/>
              <a:t>Watch how the IC &amp; Nursing Supervisor/Bed Controller interact and function</a:t>
            </a:r>
          </a:p>
          <a:p>
            <a:r>
              <a:rPr lang="en-US" dirty="0"/>
              <a:t>Conduct a Hotwash with all players, share information on the “HOTWASH” tab</a:t>
            </a:r>
          </a:p>
        </p:txBody>
      </p:sp>
    </p:spTree>
    <p:extLst>
      <p:ext uri="{BB962C8B-B14F-4D97-AF65-F5344CB8AC3E}">
        <p14:creationId xmlns:p14="http://schemas.microsoft.com/office/powerpoint/2010/main" val="2297362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34A704-23E0-41F1-8574-4943EF1C95AE}"/>
              </a:ext>
            </a:extLst>
          </p:cNvPr>
          <p:cNvSpPr txBox="1"/>
          <p:nvPr/>
        </p:nvSpPr>
        <p:spPr>
          <a:xfrm>
            <a:off x="3060405" y="1074509"/>
            <a:ext cx="6071190" cy="4708981"/>
          </a:xfrm>
          <a:prstGeom prst="rect">
            <a:avLst/>
          </a:prstGeom>
          <a:noFill/>
        </p:spPr>
        <p:txBody>
          <a:bodyPr wrap="square" rtlCol="0">
            <a:spAutoFit/>
          </a:bodyPr>
          <a:lstStyle/>
          <a:p>
            <a:pPr algn="ctr"/>
            <a:r>
              <a:rPr lang="en-US" sz="6000" b="1" dirty="0"/>
              <a:t>View Command Center Incident Commander </a:t>
            </a:r>
            <a:r>
              <a:rPr lang="en-US" sz="6000" b="1" dirty="0" err="1"/>
              <a:t>Tool.example</a:t>
            </a:r>
            <a:endParaRPr lang="en-US" sz="6000" b="1" dirty="0"/>
          </a:p>
        </p:txBody>
      </p:sp>
    </p:spTree>
    <p:extLst>
      <p:ext uri="{BB962C8B-B14F-4D97-AF65-F5344CB8AC3E}">
        <p14:creationId xmlns:p14="http://schemas.microsoft.com/office/powerpoint/2010/main" val="1360457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E2070-7F69-4B4B-9B0C-8C27FF64C900}"/>
              </a:ext>
            </a:extLst>
          </p:cNvPr>
          <p:cNvSpPr>
            <a:spLocks noGrp="1"/>
          </p:cNvSpPr>
          <p:nvPr>
            <p:ph type="title"/>
          </p:nvPr>
        </p:nvSpPr>
        <p:spPr/>
        <p:txBody>
          <a:bodyPr/>
          <a:lstStyle/>
          <a:p>
            <a:r>
              <a:rPr lang="en-US" dirty="0"/>
              <a:t>Hotwash…</a:t>
            </a:r>
          </a:p>
        </p:txBody>
      </p:sp>
      <p:sp>
        <p:nvSpPr>
          <p:cNvPr id="3" name="Content Placeholder 2">
            <a:extLst>
              <a:ext uri="{FF2B5EF4-FFF2-40B4-BE49-F238E27FC236}">
                <a16:creationId xmlns:a16="http://schemas.microsoft.com/office/drawing/2014/main" id="{55BEB895-1DED-47EA-8331-5664F7C3B27E}"/>
              </a:ext>
            </a:extLst>
          </p:cNvPr>
          <p:cNvSpPr>
            <a:spLocks noGrp="1"/>
          </p:cNvSpPr>
          <p:nvPr>
            <p:ph idx="1"/>
          </p:nvPr>
        </p:nvSpPr>
        <p:spPr/>
        <p:txBody>
          <a:bodyPr/>
          <a:lstStyle/>
          <a:p>
            <a:r>
              <a:rPr lang="en-US" dirty="0"/>
              <a:t>Each of the four controllers will meet with the staff that participated in the exercise and share their thoughts and findings.</a:t>
            </a:r>
          </a:p>
          <a:p>
            <a:r>
              <a:rPr lang="en-US" dirty="0"/>
              <a:t>The controllers will follow the “HOTWASH” tab instructions and flow to gain information pertinent to the hotwash.</a:t>
            </a:r>
          </a:p>
          <a:p>
            <a:r>
              <a:rPr lang="en-US" dirty="0"/>
              <a:t>Staff will be asked to answer the questions and the controllers should record </a:t>
            </a:r>
            <a:r>
              <a:rPr lang="en-US"/>
              <a:t>their responses.</a:t>
            </a:r>
            <a:endParaRPr lang="en-US" dirty="0"/>
          </a:p>
        </p:txBody>
      </p:sp>
    </p:spTree>
    <p:extLst>
      <p:ext uri="{BB962C8B-B14F-4D97-AF65-F5344CB8AC3E}">
        <p14:creationId xmlns:p14="http://schemas.microsoft.com/office/powerpoint/2010/main" val="303505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141B126A-84A8-4D47-81CC-FE8FB8EE44D9}"/>
              </a:ext>
            </a:extLst>
          </p:cNvPr>
          <p:cNvSpPr/>
          <p:nvPr/>
        </p:nvSpPr>
        <p:spPr>
          <a:xfrm>
            <a:off x="6749590" y="407504"/>
            <a:ext cx="3964757" cy="77525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itle 1">
            <a:extLst>
              <a:ext uri="{FF2B5EF4-FFF2-40B4-BE49-F238E27FC236}">
                <a16:creationId xmlns:a16="http://schemas.microsoft.com/office/drawing/2014/main" id="{9C972D08-F7F3-456F-9CBE-4E2B87FA235D}"/>
              </a:ext>
            </a:extLst>
          </p:cNvPr>
          <p:cNvSpPr>
            <a:spLocks noGrp="1"/>
          </p:cNvSpPr>
          <p:nvPr>
            <p:ph type="title"/>
          </p:nvPr>
        </p:nvSpPr>
        <p:spPr>
          <a:xfrm>
            <a:off x="6749590" y="161057"/>
            <a:ext cx="3964757" cy="1293028"/>
          </a:xfrm>
        </p:spPr>
        <p:txBody>
          <a:bodyPr/>
          <a:lstStyle/>
          <a:p>
            <a:r>
              <a:rPr lang="en-US" b="1" dirty="0"/>
              <a:t>Key concepts</a:t>
            </a:r>
          </a:p>
        </p:txBody>
      </p:sp>
      <p:sp>
        <p:nvSpPr>
          <p:cNvPr id="3" name="Content Placeholder 2">
            <a:extLst>
              <a:ext uri="{FF2B5EF4-FFF2-40B4-BE49-F238E27FC236}">
                <a16:creationId xmlns:a16="http://schemas.microsoft.com/office/drawing/2014/main" id="{9D8D20DD-668B-4E68-9C01-B64319FD4B6F}"/>
              </a:ext>
            </a:extLst>
          </p:cNvPr>
          <p:cNvSpPr>
            <a:spLocks noGrp="1"/>
          </p:cNvSpPr>
          <p:nvPr>
            <p:ph sz="half" idx="1"/>
          </p:nvPr>
        </p:nvSpPr>
        <p:spPr>
          <a:xfrm>
            <a:off x="0" y="1454085"/>
            <a:ext cx="6019800" cy="4764599"/>
          </a:xfrm>
        </p:spPr>
        <p:txBody>
          <a:bodyPr>
            <a:normAutofit lnSpcReduction="10000"/>
          </a:bodyPr>
          <a:lstStyle/>
          <a:p>
            <a:r>
              <a:rPr lang="en-US" dirty="0"/>
              <a:t>ASPR CST – May 2019</a:t>
            </a:r>
          </a:p>
          <a:p>
            <a:pPr lvl="1"/>
            <a:r>
              <a:rPr lang="en-US" dirty="0"/>
              <a:t>Little Notice</a:t>
            </a:r>
          </a:p>
          <a:p>
            <a:pPr lvl="2"/>
            <a:r>
              <a:rPr lang="en-US" b="1" dirty="0"/>
              <a:t>EMERGENT 20% Evacuation </a:t>
            </a:r>
            <a:r>
              <a:rPr lang="en-US" dirty="0"/>
              <a:t>of total coalition hospital beds</a:t>
            </a:r>
          </a:p>
          <a:p>
            <a:pPr lvl="3"/>
            <a:r>
              <a:rPr lang="en-US" dirty="0"/>
              <a:t>Per average daily census information a week prior</a:t>
            </a:r>
          </a:p>
          <a:p>
            <a:pPr lvl="2"/>
            <a:r>
              <a:rPr lang="en-US" dirty="0"/>
              <a:t>Multiple facilities spread across the region will need to evacuate to make up the numbers needed</a:t>
            </a:r>
          </a:p>
          <a:p>
            <a:pPr lvl="2"/>
            <a:r>
              <a:rPr lang="en-US" dirty="0"/>
              <a:t>All other facilities will need to surge</a:t>
            </a:r>
          </a:p>
          <a:p>
            <a:pPr lvl="3"/>
            <a:r>
              <a:rPr lang="en-US" dirty="0"/>
              <a:t>Hospitals (non-evacuating)</a:t>
            </a:r>
          </a:p>
          <a:p>
            <a:pPr lvl="3"/>
            <a:r>
              <a:rPr lang="en-US" dirty="0"/>
              <a:t>LTC/SNF</a:t>
            </a:r>
          </a:p>
          <a:p>
            <a:pPr lvl="3"/>
            <a:r>
              <a:rPr lang="en-US" dirty="0"/>
              <a:t>D/C to Home</a:t>
            </a:r>
          </a:p>
          <a:p>
            <a:pPr lvl="4"/>
            <a:r>
              <a:rPr lang="en-US" dirty="0"/>
              <a:t>Home Health/Hospice</a:t>
            </a:r>
          </a:p>
          <a:p>
            <a:pPr lvl="4"/>
            <a:r>
              <a:rPr lang="en-US" dirty="0"/>
              <a:t>Community Paramedic/EMT</a:t>
            </a:r>
          </a:p>
          <a:p>
            <a:pPr lvl="5"/>
            <a:r>
              <a:rPr lang="en-US" dirty="0"/>
              <a:t>Possible information to LPH?</a:t>
            </a:r>
          </a:p>
        </p:txBody>
      </p:sp>
      <p:sp>
        <p:nvSpPr>
          <p:cNvPr id="4" name="Content Placeholder 3">
            <a:extLst>
              <a:ext uri="{FF2B5EF4-FFF2-40B4-BE49-F238E27FC236}">
                <a16:creationId xmlns:a16="http://schemas.microsoft.com/office/drawing/2014/main" id="{E73983FB-5D8A-470C-A48B-9D35652237D9}"/>
              </a:ext>
            </a:extLst>
          </p:cNvPr>
          <p:cNvSpPr>
            <a:spLocks noGrp="1"/>
          </p:cNvSpPr>
          <p:nvPr>
            <p:ph sz="half" idx="2"/>
          </p:nvPr>
        </p:nvSpPr>
        <p:spPr>
          <a:xfrm>
            <a:off x="6172200" y="1454085"/>
            <a:ext cx="6019800" cy="4764599"/>
          </a:xfrm>
        </p:spPr>
        <p:txBody>
          <a:bodyPr>
            <a:normAutofit lnSpcReduction="10000"/>
          </a:bodyPr>
          <a:lstStyle/>
          <a:p>
            <a:r>
              <a:rPr lang="en-US" dirty="0"/>
              <a:t>Hospital ED Surge – July 2019</a:t>
            </a:r>
          </a:p>
          <a:p>
            <a:pPr lvl="1"/>
            <a:r>
              <a:rPr lang="en-US" dirty="0"/>
              <a:t>Off load ED</a:t>
            </a:r>
          </a:p>
          <a:p>
            <a:pPr lvl="2"/>
            <a:r>
              <a:rPr lang="en-US" dirty="0"/>
              <a:t>In-Patient Units</a:t>
            </a:r>
          </a:p>
          <a:p>
            <a:pPr lvl="3"/>
            <a:r>
              <a:rPr lang="en-US" dirty="0"/>
              <a:t>Med/Surge Units</a:t>
            </a:r>
          </a:p>
          <a:p>
            <a:pPr lvl="3"/>
            <a:r>
              <a:rPr lang="en-US" dirty="0"/>
              <a:t>Critical Care Units</a:t>
            </a:r>
          </a:p>
          <a:p>
            <a:pPr lvl="2"/>
            <a:r>
              <a:rPr lang="en-US" dirty="0"/>
              <a:t>LTC/SNF</a:t>
            </a:r>
          </a:p>
          <a:p>
            <a:pPr lvl="3"/>
            <a:r>
              <a:rPr lang="en-US" dirty="0"/>
              <a:t>From ED</a:t>
            </a:r>
          </a:p>
          <a:p>
            <a:pPr lvl="3"/>
            <a:r>
              <a:rPr lang="en-US" dirty="0"/>
              <a:t>Med/Surge Hospital Units</a:t>
            </a:r>
          </a:p>
          <a:p>
            <a:pPr lvl="2"/>
            <a:r>
              <a:rPr lang="en-US" dirty="0"/>
              <a:t>D/C to Home</a:t>
            </a:r>
          </a:p>
          <a:p>
            <a:pPr lvl="3"/>
            <a:r>
              <a:rPr lang="en-US" dirty="0"/>
              <a:t>Home Health</a:t>
            </a:r>
          </a:p>
          <a:p>
            <a:pPr lvl="3"/>
            <a:r>
              <a:rPr lang="en-US" dirty="0"/>
              <a:t>Hospice</a:t>
            </a:r>
          </a:p>
          <a:p>
            <a:pPr lvl="3"/>
            <a:r>
              <a:rPr lang="en-US" dirty="0"/>
              <a:t>Community Paramedic/EMT</a:t>
            </a:r>
          </a:p>
          <a:p>
            <a:pPr lvl="2"/>
            <a:r>
              <a:rPr lang="en-US" dirty="0"/>
              <a:t>LPH</a:t>
            </a:r>
          </a:p>
          <a:p>
            <a:pPr lvl="3"/>
            <a:r>
              <a:rPr lang="en-US" dirty="0"/>
              <a:t>How does a community disaster affect LPH and their patients in-home</a:t>
            </a:r>
          </a:p>
          <a:p>
            <a:pPr lvl="4"/>
            <a:r>
              <a:rPr lang="en-US" dirty="0"/>
              <a:t>Electricity</a:t>
            </a:r>
          </a:p>
          <a:p>
            <a:pPr lvl="4"/>
            <a:r>
              <a:rPr lang="en-US" dirty="0"/>
              <a:t>Water</a:t>
            </a:r>
          </a:p>
          <a:p>
            <a:pPr lvl="3"/>
            <a:endParaRPr lang="en-US" dirty="0"/>
          </a:p>
          <a:p>
            <a:pPr lvl="4"/>
            <a:endParaRPr lang="en-US" dirty="0"/>
          </a:p>
          <a:p>
            <a:pPr lvl="3"/>
            <a:endParaRPr lang="en-US" dirty="0"/>
          </a:p>
        </p:txBody>
      </p:sp>
    </p:spTree>
    <p:extLst>
      <p:ext uri="{BB962C8B-B14F-4D97-AF65-F5344CB8AC3E}">
        <p14:creationId xmlns:p14="http://schemas.microsoft.com/office/powerpoint/2010/main" val="1613547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10ED-2B99-4D85-9050-D420BE984CA8}"/>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EBC46D76-6405-4A66-B358-E08F5C736840}"/>
              </a:ext>
            </a:extLst>
          </p:cNvPr>
          <p:cNvSpPr>
            <a:spLocks noGrp="1"/>
          </p:cNvSpPr>
          <p:nvPr>
            <p:ph idx="1"/>
          </p:nvPr>
        </p:nvSpPr>
        <p:spPr/>
        <p:txBody>
          <a:bodyPr>
            <a:normAutofit lnSpcReduction="10000"/>
          </a:bodyPr>
          <a:lstStyle/>
          <a:p>
            <a:r>
              <a:rPr lang="en-US" dirty="0"/>
              <a:t>3-4 Controllers</a:t>
            </a:r>
          </a:p>
          <a:p>
            <a:r>
              <a:rPr lang="en-US" dirty="0"/>
              <a:t>4-5 Laptops/Computers with Excel capability</a:t>
            </a:r>
          </a:p>
          <a:p>
            <a:r>
              <a:rPr lang="en-US" dirty="0"/>
              <a:t>4+ Staff to participate in the exercise for 120 minutes</a:t>
            </a:r>
          </a:p>
          <a:p>
            <a:r>
              <a:rPr lang="en-US" dirty="0"/>
              <a:t>Meet 30 minutes prior to start of exercise to preview the Excel documents</a:t>
            </a:r>
          </a:p>
          <a:p>
            <a:r>
              <a:rPr lang="en-US" dirty="0"/>
              <a:t>Lead Controller should read the “surge-test-hospital” pdf prior to the day of the exercise.</a:t>
            </a:r>
          </a:p>
          <a:p>
            <a:r>
              <a:rPr lang="en-US" dirty="0"/>
              <a:t>Surge should test the facility to a level of approximately ½ of their licensed bed capacity in a surge setting.</a:t>
            </a:r>
          </a:p>
          <a:p>
            <a:pPr lvl="1"/>
            <a:r>
              <a:rPr lang="en-US" dirty="0"/>
              <a:t>Licensed for 25, will receive 13 (1, 3, 4, 5) – or – (1 red, 2 yellow, &amp; 10 green)</a:t>
            </a:r>
          </a:p>
          <a:p>
            <a:pPr lvl="1"/>
            <a:r>
              <a:rPr lang="en-US" dirty="0"/>
              <a:t>Licensed for 100, will receive 50 (4, 11, 17, 18) – (7 red, 9 yellow, &amp; 34 green)</a:t>
            </a:r>
          </a:p>
          <a:p>
            <a:pPr lvl="1"/>
            <a:r>
              <a:rPr lang="en-US" dirty="0"/>
              <a:t>Licensed for 400, will receive 200 (16, 44, 68, 72) – (28 red, 36 yellow, 136 green)</a:t>
            </a:r>
          </a:p>
        </p:txBody>
      </p:sp>
    </p:spTree>
    <p:extLst>
      <p:ext uri="{BB962C8B-B14F-4D97-AF65-F5344CB8AC3E}">
        <p14:creationId xmlns:p14="http://schemas.microsoft.com/office/powerpoint/2010/main" val="2973803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8C790-A8F5-4D4A-A914-79D54488DF8A}"/>
              </a:ext>
            </a:extLst>
          </p:cNvPr>
          <p:cNvSpPr>
            <a:spLocks noGrp="1"/>
          </p:cNvSpPr>
          <p:nvPr>
            <p:ph type="title"/>
          </p:nvPr>
        </p:nvSpPr>
        <p:spPr/>
        <p:txBody>
          <a:bodyPr/>
          <a:lstStyle/>
          <a:p>
            <a:r>
              <a:rPr lang="en-US" dirty="0"/>
              <a:t>Summary continued</a:t>
            </a:r>
          </a:p>
        </p:txBody>
      </p:sp>
      <p:sp>
        <p:nvSpPr>
          <p:cNvPr id="3" name="Content Placeholder 2">
            <a:extLst>
              <a:ext uri="{FF2B5EF4-FFF2-40B4-BE49-F238E27FC236}">
                <a16:creationId xmlns:a16="http://schemas.microsoft.com/office/drawing/2014/main" id="{2878075C-5348-43A6-B20A-B1055EDFC598}"/>
              </a:ext>
            </a:extLst>
          </p:cNvPr>
          <p:cNvSpPr>
            <a:spLocks noGrp="1"/>
          </p:cNvSpPr>
          <p:nvPr>
            <p:ph idx="1"/>
          </p:nvPr>
        </p:nvSpPr>
        <p:spPr/>
        <p:txBody>
          <a:bodyPr/>
          <a:lstStyle/>
          <a:p>
            <a:r>
              <a:rPr lang="en-US" dirty="0"/>
              <a:t>No real patients will move, this is 100% simulated.</a:t>
            </a:r>
          </a:p>
          <a:p>
            <a:pPr lvl="1"/>
            <a:r>
              <a:rPr lang="en-US" dirty="0"/>
              <a:t>Patients already in the system should utilize their real D.O.B with a fictious name</a:t>
            </a:r>
          </a:p>
          <a:p>
            <a:pPr lvl="1"/>
            <a:r>
              <a:rPr lang="en-US" dirty="0"/>
              <a:t>Patients that are surged to the ED will need a random name assigned with D.O.B.</a:t>
            </a:r>
          </a:p>
          <a:p>
            <a:pPr lvl="2"/>
            <a:r>
              <a:rPr lang="en-US" dirty="0"/>
              <a:t>A list of names and D.O.B. will be emailed to the ED Controller prior to the exercise date.</a:t>
            </a:r>
          </a:p>
        </p:txBody>
      </p:sp>
    </p:spTree>
    <p:extLst>
      <p:ext uri="{BB962C8B-B14F-4D97-AF65-F5344CB8AC3E}">
        <p14:creationId xmlns:p14="http://schemas.microsoft.com/office/powerpoint/2010/main" val="1754767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7978CAC8-04AD-4410-8B3E-76D4B1CA36F2}"/>
              </a:ext>
            </a:extLst>
          </p:cNvPr>
          <p:cNvSpPr/>
          <p:nvPr/>
        </p:nvSpPr>
        <p:spPr>
          <a:xfrm>
            <a:off x="5683045" y="1043609"/>
            <a:ext cx="5905981" cy="70567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4FBB47-6BB8-4F44-AC45-7AC59EE73F59}"/>
              </a:ext>
            </a:extLst>
          </p:cNvPr>
          <p:cNvSpPr>
            <a:spLocks noGrp="1"/>
          </p:cNvSpPr>
          <p:nvPr>
            <p:ph type="title"/>
          </p:nvPr>
        </p:nvSpPr>
        <p:spPr/>
        <p:txBody>
          <a:bodyPr/>
          <a:lstStyle/>
          <a:p>
            <a:r>
              <a:rPr lang="en-US" b="1" dirty="0"/>
              <a:t>May 2019 </a:t>
            </a:r>
            <a:r>
              <a:rPr lang="en-US" b="1" dirty="0" err="1"/>
              <a:t>aspr</a:t>
            </a:r>
            <a:r>
              <a:rPr lang="en-US" b="1" dirty="0"/>
              <a:t> </a:t>
            </a:r>
            <a:r>
              <a:rPr lang="en-US" b="1" dirty="0" err="1"/>
              <a:t>cst</a:t>
            </a:r>
            <a:endParaRPr lang="en-US" b="1" dirty="0"/>
          </a:p>
        </p:txBody>
      </p:sp>
      <p:sp>
        <p:nvSpPr>
          <p:cNvPr id="3" name="Content Placeholder 2">
            <a:extLst>
              <a:ext uri="{FF2B5EF4-FFF2-40B4-BE49-F238E27FC236}">
                <a16:creationId xmlns:a16="http://schemas.microsoft.com/office/drawing/2014/main" id="{7FC80AC4-33E1-4665-A14E-98CBFD90C6FA}"/>
              </a:ext>
            </a:extLst>
          </p:cNvPr>
          <p:cNvSpPr>
            <a:spLocks noGrp="1"/>
          </p:cNvSpPr>
          <p:nvPr>
            <p:ph idx="1"/>
          </p:nvPr>
        </p:nvSpPr>
        <p:spPr/>
        <p:txBody>
          <a:bodyPr>
            <a:normAutofit/>
          </a:bodyPr>
          <a:lstStyle/>
          <a:p>
            <a:r>
              <a:rPr lang="en-US" dirty="0"/>
              <a:t>How do we get 20% of coalition hospital average daily census?</a:t>
            </a:r>
          </a:p>
          <a:p>
            <a:pPr lvl="1"/>
            <a:r>
              <a:rPr lang="en-US" dirty="0"/>
              <a:t>Incorporate multiple facilities</a:t>
            </a:r>
          </a:p>
          <a:p>
            <a:pPr lvl="2"/>
            <a:r>
              <a:rPr lang="en-US" dirty="0"/>
              <a:t>Key locations to stem a complete HC response</a:t>
            </a:r>
          </a:p>
          <a:p>
            <a:pPr lvl="2"/>
            <a:r>
              <a:rPr lang="en-US" dirty="0"/>
              <a:t>Multiple other key Health Care facilities Surge as well to assist</a:t>
            </a:r>
          </a:p>
          <a:p>
            <a:pPr lvl="3"/>
            <a:r>
              <a:rPr lang="en-US" dirty="0"/>
              <a:t>These facilities will need to be contacted prior to get a commitment for response PRN</a:t>
            </a:r>
          </a:p>
          <a:p>
            <a:pPr lvl="4"/>
            <a:r>
              <a:rPr lang="en-US" dirty="0"/>
              <a:t>Each hospital should make contact and alert; get a verbal commitment for day of response</a:t>
            </a:r>
          </a:p>
          <a:p>
            <a:pPr lvl="4"/>
            <a:r>
              <a:rPr lang="en-US" dirty="0"/>
              <a:t>Even if don’t evacuate, if you have an agreement, the evacuation hospital in your area could surge to them, or you could off load some of your patients to make room for the evacuated patients</a:t>
            </a:r>
          </a:p>
          <a:p>
            <a:pPr lvl="4"/>
            <a:r>
              <a:rPr lang="en-US" dirty="0"/>
              <a:t>These would include any of the following as previously described</a:t>
            </a:r>
          </a:p>
        </p:txBody>
      </p:sp>
    </p:spTree>
    <p:extLst>
      <p:ext uri="{BB962C8B-B14F-4D97-AF65-F5344CB8AC3E}">
        <p14:creationId xmlns:p14="http://schemas.microsoft.com/office/powerpoint/2010/main" val="2993551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49029AE-936D-49F9-8CD3-4A97CBD4D04D}"/>
              </a:ext>
            </a:extLst>
          </p:cNvPr>
          <p:cNvSpPr txBox="1"/>
          <p:nvPr/>
        </p:nvSpPr>
        <p:spPr>
          <a:xfrm>
            <a:off x="108928" y="2367171"/>
            <a:ext cx="3506803" cy="2123658"/>
          </a:xfrm>
          <a:prstGeom prst="rect">
            <a:avLst/>
          </a:prstGeom>
          <a:noFill/>
        </p:spPr>
        <p:txBody>
          <a:bodyPr wrap="square" rtlCol="0">
            <a:spAutoFit/>
          </a:bodyPr>
          <a:lstStyle/>
          <a:p>
            <a:r>
              <a:rPr lang="en-US" sz="4400" b="1" dirty="0"/>
              <a:t>Hospital Evacuation Matrix</a:t>
            </a:r>
          </a:p>
        </p:txBody>
      </p:sp>
      <p:pic>
        <p:nvPicPr>
          <p:cNvPr id="2" name="Picture 1">
            <a:extLst>
              <a:ext uri="{FF2B5EF4-FFF2-40B4-BE49-F238E27FC236}">
                <a16:creationId xmlns:a16="http://schemas.microsoft.com/office/drawing/2014/main" id="{5317EEBE-7D87-4DE3-8C9C-A0088ED6829C}"/>
              </a:ext>
            </a:extLst>
          </p:cNvPr>
          <p:cNvPicPr>
            <a:picLocks noChangeAspect="1"/>
          </p:cNvPicPr>
          <p:nvPr/>
        </p:nvPicPr>
        <p:blipFill>
          <a:blip r:embed="rId2"/>
          <a:stretch>
            <a:fillRect/>
          </a:stretch>
        </p:blipFill>
        <p:spPr>
          <a:xfrm>
            <a:off x="3904272" y="228600"/>
            <a:ext cx="8178800" cy="6400800"/>
          </a:xfrm>
          <a:prstGeom prst="rect">
            <a:avLst/>
          </a:prstGeom>
        </p:spPr>
      </p:pic>
    </p:spTree>
    <p:extLst>
      <p:ext uri="{BB962C8B-B14F-4D97-AF65-F5344CB8AC3E}">
        <p14:creationId xmlns:p14="http://schemas.microsoft.com/office/powerpoint/2010/main" val="4051614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C49C63F-A64E-43D2-8A25-0B70781425B4}"/>
              </a:ext>
            </a:extLst>
          </p:cNvPr>
          <p:cNvSpPr/>
          <p:nvPr/>
        </p:nvSpPr>
        <p:spPr>
          <a:xfrm>
            <a:off x="4670323" y="1023730"/>
            <a:ext cx="6835877" cy="71561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itle 1">
            <a:extLst>
              <a:ext uri="{FF2B5EF4-FFF2-40B4-BE49-F238E27FC236}">
                <a16:creationId xmlns:a16="http://schemas.microsoft.com/office/drawing/2014/main" id="{6B4FBB47-6BB8-4F44-AC45-7AC59EE73F59}"/>
              </a:ext>
            </a:extLst>
          </p:cNvPr>
          <p:cNvSpPr>
            <a:spLocks noGrp="1"/>
          </p:cNvSpPr>
          <p:nvPr>
            <p:ph type="title"/>
          </p:nvPr>
        </p:nvSpPr>
        <p:spPr/>
        <p:txBody>
          <a:bodyPr/>
          <a:lstStyle/>
          <a:p>
            <a:r>
              <a:rPr lang="en-US" b="1" dirty="0"/>
              <a:t>ED Surge test – July 2019</a:t>
            </a:r>
          </a:p>
        </p:txBody>
      </p:sp>
      <p:sp>
        <p:nvSpPr>
          <p:cNvPr id="3" name="Content Placeholder 2">
            <a:extLst>
              <a:ext uri="{FF2B5EF4-FFF2-40B4-BE49-F238E27FC236}">
                <a16:creationId xmlns:a16="http://schemas.microsoft.com/office/drawing/2014/main" id="{7FC80AC4-33E1-4665-A14E-98CBFD90C6FA}"/>
              </a:ext>
            </a:extLst>
          </p:cNvPr>
          <p:cNvSpPr>
            <a:spLocks noGrp="1"/>
          </p:cNvSpPr>
          <p:nvPr>
            <p:ph idx="1"/>
          </p:nvPr>
        </p:nvSpPr>
        <p:spPr/>
        <p:txBody>
          <a:bodyPr>
            <a:normAutofit fontScale="92500" lnSpcReduction="10000"/>
          </a:bodyPr>
          <a:lstStyle/>
          <a:p>
            <a:r>
              <a:rPr lang="en-US" dirty="0"/>
              <a:t>How well will our ED’s do with a surge that resembles ½ of their total licensed beds?</a:t>
            </a:r>
          </a:p>
          <a:p>
            <a:pPr lvl="1"/>
            <a:r>
              <a:rPr lang="en-US" dirty="0"/>
              <a:t>Incorporate multiple HC facilities/entities</a:t>
            </a:r>
          </a:p>
          <a:p>
            <a:pPr lvl="2"/>
            <a:r>
              <a:rPr lang="en-US" dirty="0"/>
              <a:t>Every ED will receive a significant surge over about 75 minutes</a:t>
            </a:r>
          </a:p>
          <a:p>
            <a:pPr lvl="3"/>
            <a:r>
              <a:rPr lang="en-US" dirty="0"/>
              <a:t>Time “-30” – Set-up &amp; Prep </a:t>
            </a:r>
          </a:p>
          <a:p>
            <a:pPr lvl="3"/>
            <a:r>
              <a:rPr lang="en-US" dirty="0"/>
              <a:t>Time “0” – Notification &amp; “Dump”</a:t>
            </a:r>
          </a:p>
          <a:p>
            <a:pPr lvl="3"/>
            <a:r>
              <a:rPr lang="en-US" dirty="0"/>
              <a:t>Time “15” – 1</a:t>
            </a:r>
            <a:r>
              <a:rPr lang="en-US" baseline="30000" dirty="0"/>
              <a:t>st</a:t>
            </a:r>
            <a:r>
              <a:rPr lang="en-US" dirty="0"/>
              <a:t> round of patients (8%)</a:t>
            </a:r>
          </a:p>
          <a:p>
            <a:pPr lvl="3"/>
            <a:r>
              <a:rPr lang="en-US" dirty="0"/>
              <a:t>Time “30” – 2</a:t>
            </a:r>
            <a:r>
              <a:rPr lang="en-US" baseline="30000" dirty="0"/>
              <a:t>nd</a:t>
            </a:r>
            <a:r>
              <a:rPr lang="en-US" dirty="0"/>
              <a:t> round of patients (22%)</a:t>
            </a:r>
          </a:p>
          <a:p>
            <a:pPr lvl="3"/>
            <a:r>
              <a:rPr lang="en-US" dirty="0"/>
              <a:t>Time “45” – 3</a:t>
            </a:r>
            <a:r>
              <a:rPr lang="en-US" baseline="30000" dirty="0"/>
              <a:t>rd</a:t>
            </a:r>
            <a:r>
              <a:rPr lang="en-US" dirty="0"/>
              <a:t> round of patients (34%)</a:t>
            </a:r>
          </a:p>
          <a:p>
            <a:pPr lvl="3"/>
            <a:r>
              <a:rPr lang="en-US" dirty="0"/>
              <a:t>Time “60” – 4</a:t>
            </a:r>
            <a:r>
              <a:rPr lang="en-US" baseline="30000" dirty="0"/>
              <a:t>th</a:t>
            </a:r>
            <a:r>
              <a:rPr lang="en-US" dirty="0"/>
              <a:t> round of patients (36%)</a:t>
            </a:r>
          </a:p>
          <a:p>
            <a:pPr lvl="3"/>
            <a:r>
              <a:rPr lang="en-US" dirty="0"/>
              <a:t>Time “75” – End of ED play</a:t>
            </a:r>
          </a:p>
          <a:p>
            <a:pPr lvl="3"/>
            <a:r>
              <a:rPr lang="en-US" dirty="0"/>
              <a:t>Time “90” – </a:t>
            </a:r>
            <a:r>
              <a:rPr lang="en-US" dirty="0" err="1"/>
              <a:t>EndEx</a:t>
            </a:r>
            <a:r>
              <a:rPr lang="en-US" dirty="0"/>
              <a:t>/Start Hotwash</a:t>
            </a:r>
          </a:p>
          <a:p>
            <a:pPr lvl="1"/>
            <a:r>
              <a:rPr lang="en-US" dirty="0"/>
              <a:t>Multiple other key Health Care facilities Surge as well to assist</a:t>
            </a:r>
          </a:p>
          <a:p>
            <a:pPr lvl="2"/>
            <a:r>
              <a:rPr lang="en-US" dirty="0"/>
              <a:t>These facilities will need to be contacted prior to get a commitment for response PRN</a:t>
            </a:r>
          </a:p>
          <a:p>
            <a:pPr lvl="3"/>
            <a:r>
              <a:rPr lang="en-US" dirty="0"/>
              <a:t>Each hospital should make contact and alert; get a verbal commitment for day of response</a:t>
            </a:r>
          </a:p>
          <a:p>
            <a:pPr lvl="4"/>
            <a:r>
              <a:rPr lang="en-US" dirty="0"/>
              <a:t>These would include any of the following as previously described</a:t>
            </a:r>
          </a:p>
          <a:p>
            <a:pPr lvl="5"/>
            <a:endParaRPr lang="en-US" dirty="0"/>
          </a:p>
          <a:p>
            <a:pPr lvl="4"/>
            <a:endParaRPr lang="en-US" dirty="0"/>
          </a:p>
        </p:txBody>
      </p:sp>
    </p:spTree>
    <p:extLst>
      <p:ext uri="{BB962C8B-B14F-4D97-AF65-F5344CB8AC3E}">
        <p14:creationId xmlns:p14="http://schemas.microsoft.com/office/powerpoint/2010/main" val="962507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736E8-5203-46D9-BC5B-0D8CAEE72E5F}"/>
              </a:ext>
            </a:extLst>
          </p:cNvPr>
          <p:cNvSpPr>
            <a:spLocks noGrp="1"/>
          </p:cNvSpPr>
          <p:nvPr>
            <p:ph type="title"/>
          </p:nvPr>
        </p:nvSpPr>
        <p:spPr/>
        <p:txBody>
          <a:bodyPr/>
          <a:lstStyle/>
          <a:p>
            <a:r>
              <a:rPr lang="en-US" dirty="0"/>
              <a:t>½ of your licensed beds</a:t>
            </a:r>
          </a:p>
        </p:txBody>
      </p:sp>
      <p:sp>
        <p:nvSpPr>
          <p:cNvPr id="3" name="Content Placeholder 2">
            <a:extLst>
              <a:ext uri="{FF2B5EF4-FFF2-40B4-BE49-F238E27FC236}">
                <a16:creationId xmlns:a16="http://schemas.microsoft.com/office/drawing/2014/main" id="{28E65FF2-59D4-426B-A833-A174DF184B71}"/>
              </a:ext>
            </a:extLst>
          </p:cNvPr>
          <p:cNvSpPr>
            <a:spLocks noGrp="1"/>
          </p:cNvSpPr>
          <p:nvPr>
            <p:ph sz="half" idx="1"/>
          </p:nvPr>
        </p:nvSpPr>
        <p:spPr>
          <a:xfrm>
            <a:off x="685800" y="2194559"/>
            <a:ext cx="5334000" cy="2682241"/>
          </a:xfrm>
        </p:spPr>
        <p:txBody>
          <a:bodyPr/>
          <a:lstStyle/>
          <a:p>
            <a:r>
              <a:rPr lang="en-US" dirty="0"/>
              <a:t>Critical Access Hospital</a:t>
            </a:r>
          </a:p>
          <a:p>
            <a:pPr lvl="1"/>
            <a:r>
              <a:rPr lang="en-US" dirty="0"/>
              <a:t>Typically level 3 or 4 Trauma Designation</a:t>
            </a:r>
          </a:p>
          <a:p>
            <a:pPr lvl="1"/>
            <a:r>
              <a:rPr lang="en-US" dirty="0"/>
              <a:t>Usually about 20-25 beds</a:t>
            </a:r>
          </a:p>
          <a:p>
            <a:pPr lvl="1"/>
            <a:endParaRPr lang="en-US" dirty="0"/>
          </a:p>
          <a:p>
            <a:r>
              <a:rPr lang="en-US" dirty="0"/>
              <a:t>You should plan to receive ~13 patients over 1 hour in 4 deliveries</a:t>
            </a:r>
          </a:p>
          <a:p>
            <a:endParaRPr lang="en-US" dirty="0"/>
          </a:p>
        </p:txBody>
      </p:sp>
      <p:sp>
        <p:nvSpPr>
          <p:cNvPr id="4" name="Content Placeholder 3">
            <a:extLst>
              <a:ext uri="{FF2B5EF4-FFF2-40B4-BE49-F238E27FC236}">
                <a16:creationId xmlns:a16="http://schemas.microsoft.com/office/drawing/2014/main" id="{75EB7007-C455-46F3-9522-F8E00483A5CC}"/>
              </a:ext>
            </a:extLst>
          </p:cNvPr>
          <p:cNvSpPr>
            <a:spLocks noGrp="1"/>
          </p:cNvSpPr>
          <p:nvPr>
            <p:ph sz="half" idx="2"/>
          </p:nvPr>
        </p:nvSpPr>
        <p:spPr>
          <a:xfrm>
            <a:off x="6172200" y="2194559"/>
            <a:ext cx="5334000" cy="2682241"/>
          </a:xfrm>
        </p:spPr>
        <p:txBody>
          <a:bodyPr/>
          <a:lstStyle/>
          <a:p>
            <a:r>
              <a:rPr lang="en-US" dirty="0"/>
              <a:t>Larger facility</a:t>
            </a:r>
          </a:p>
          <a:p>
            <a:pPr lvl="1"/>
            <a:r>
              <a:rPr lang="en-US" dirty="0"/>
              <a:t>Typically level 2 or 3 trauma designation</a:t>
            </a:r>
          </a:p>
          <a:p>
            <a:pPr lvl="1"/>
            <a:r>
              <a:rPr lang="en-US" dirty="0"/>
              <a:t>Usually 50-500 beds</a:t>
            </a:r>
          </a:p>
          <a:p>
            <a:pPr lvl="1"/>
            <a:endParaRPr lang="en-US" dirty="0"/>
          </a:p>
          <a:p>
            <a:r>
              <a:rPr lang="en-US" dirty="0"/>
              <a:t>You should plan for about ~25-250 patients over 1 hour in 4 deliveries</a:t>
            </a:r>
          </a:p>
        </p:txBody>
      </p:sp>
      <p:sp>
        <p:nvSpPr>
          <p:cNvPr id="5" name="TextBox 4">
            <a:extLst>
              <a:ext uri="{FF2B5EF4-FFF2-40B4-BE49-F238E27FC236}">
                <a16:creationId xmlns:a16="http://schemas.microsoft.com/office/drawing/2014/main" id="{A7F5EF0C-2B2E-42E1-9EF2-D7BABC7C7FD1}"/>
              </a:ext>
            </a:extLst>
          </p:cNvPr>
          <p:cNvSpPr txBox="1"/>
          <p:nvPr/>
        </p:nvSpPr>
        <p:spPr>
          <a:xfrm>
            <a:off x="685800" y="5547360"/>
            <a:ext cx="10820400" cy="646331"/>
          </a:xfrm>
          <a:prstGeom prst="rect">
            <a:avLst/>
          </a:prstGeom>
          <a:noFill/>
        </p:spPr>
        <p:txBody>
          <a:bodyPr wrap="square" rtlCol="0">
            <a:spAutoFit/>
          </a:bodyPr>
          <a:lstStyle/>
          <a:p>
            <a:pPr algn="ctr"/>
            <a:r>
              <a:rPr lang="en-US" sz="3600" b="1" dirty="0">
                <a:solidFill>
                  <a:srgbClr val="00B050"/>
                </a:solidFill>
              </a:rPr>
              <a:t>Green = 68%, </a:t>
            </a:r>
            <a:r>
              <a:rPr lang="en-US" sz="3600" b="1" dirty="0">
                <a:solidFill>
                  <a:srgbClr val="FFFF00"/>
                </a:solidFill>
              </a:rPr>
              <a:t>Yellow = 18%, </a:t>
            </a:r>
            <a:r>
              <a:rPr lang="en-US" sz="3600" b="1" dirty="0"/>
              <a:t>&amp; </a:t>
            </a:r>
            <a:r>
              <a:rPr lang="en-US" sz="3600" b="1" dirty="0">
                <a:solidFill>
                  <a:srgbClr val="FF0000"/>
                </a:solidFill>
              </a:rPr>
              <a:t>Red = 14%</a:t>
            </a:r>
          </a:p>
        </p:txBody>
      </p:sp>
    </p:spTree>
    <p:extLst>
      <p:ext uri="{BB962C8B-B14F-4D97-AF65-F5344CB8AC3E}">
        <p14:creationId xmlns:p14="http://schemas.microsoft.com/office/powerpoint/2010/main" val="390555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5CE193-69F6-4CE6-AEB7-B69E2B1C0F6A}"/>
              </a:ext>
            </a:extLst>
          </p:cNvPr>
          <p:cNvSpPr txBox="1"/>
          <p:nvPr/>
        </p:nvSpPr>
        <p:spPr>
          <a:xfrm>
            <a:off x="144378" y="2367171"/>
            <a:ext cx="2598821" cy="2123658"/>
          </a:xfrm>
          <a:prstGeom prst="rect">
            <a:avLst/>
          </a:prstGeom>
          <a:noFill/>
        </p:spPr>
        <p:txBody>
          <a:bodyPr wrap="square" rtlCol="0">
            <a:spAutoFit/>
          </a:bodyPr>
          <a:lstStyle/>
          <a:p>
            <a:r>
              <a:rPr lang="en-US" sz="4400" b="1" dirty="0"/>
              <a:t>Hospital Surge Matrix</a:t>
            </a:r>
          </a:p>
        </p:txBody>
      </p:sp>
      <p:pic>
        <p:nvPicPr>
          <p:cNvPr id="4" name="Picture 3">
            <a:extLst>
              <a:ext uri="{FF2B5EF4-FFF2-40B4-BE49-F238E27FC236}">
                <a16:creationId xmlns:a16="http://schemas.microsoft.com/office/drawing/2014/main" id="{E87D56B4-7E02-4537-A801-56C3983A862A}"/>
              </a:ext>
            </a:extLst>
          </p:cNvPr>
          <p:cNvPicPr>
            <a:picLocks noChangeAspect="1"/>
          </p:cNvPicPr>
          <p:nvPr/>
        </p:nvPicPr>
        <p:blipFill>
          <a:blip r:embed="rId2"/>
          <a:stretch>
            <a:fillRect/>
          </a:stretch>
        </p:blipFill>
        <p:spPr>
          <a:xfrm>
            <a:off x="3871289" y="317500"/>
            <a:ext cx="8176333" cy="6400800"/>
          </a:xfrm>
          <a:prstGeom prst="rect">
            <a:avLst/>
          </a:prstGeom>
        </p:spPr>
      </p:pic>
    </p:spTree>
    <p:extLst>
      <p:ext uri="{BB962C8B-B14F-4D97-AF65-F5344CB8AC3E}">
        <p14:creationId xmlns:p14="http://schemas.microsoft.com/office/powerpoint/2010/main" val="2884776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0BE84-001B-4074-9D1C-649BD0D3EE1D}"/>
              </a:ext>
            </a:extLst>
          </p:cNvPr>
          <p:cNvSpPr>
            <a:spLocks noGrp="1"/>
          </p:cNvSpPr>
          <p:nvPr>
            <p:ph type="title"/>
          </p:nvPr>
        </p:nvSpPr>
        <p:spPr>
          <a:xfrm>
            <a:off x="0" y="764373"/>
            <a:ext cx="12192000" cy="1293028"/>
          </a:xfrm>
        </p:spPr>
        <p:txBody>
          <a:bodyPr/>
          <a:lstStyle/>
          <a:p>
            <a:r>
              <a:rPr lang="en-US" dirty="0"/>
              <a:t>Exercise controller</a:t>
            </a:r>
            <a:br>
              <a:rPr lang="en-US" dirty="0"/>
            </a:br>
            <a:r>
              <a:rPr lang="en-US" dirty="0"/>
              <a:t>roles &amp; responsibilities</a:t>
            </a:r>
          </a:p>
        </p:txBody>
      </p:sp>
      <p:sp>
        <p:nvSpPr>
          <p:cNvPr id="3" name="Content Placeholder 2">
            <a:extLst>
              <a:ext uri="{FF2B5EF4-FFF2-40B4-BE49-F238E27FC236}">
                <a16:creationId xmlns:a16="http://schemas.microsoft.com/office/drawing/2014/main" id="{8033CEA4-B12D-4ACB-8381-13F8FD5AA452}"/>
              </a:ext>
            </a:extLst>
          </p:cNvPr>
          <p:cNvSpPr>
            <a:spLocks noGrp="1"/>
          </p:cNvSpPr>
          <p:nvPr>
            <p:ph idx="1"/>
          </p:nvPr>
        </p:nvSpPr>
        <p:spPr/>
        <p:txBody>
          <a:bodyPr/>
          <a:lstStyle/>
          <a:p>
            <a:r>
              <a:rPr lang="en-US" dirty="0"/>
              <a:t>Roles and Responsibilities of the “Controller”</a:t>
            </a:r>
          </a:p>
          <a:p>
            <a:pPr marL="914400" lvl="1" indent="-457200">
              <a:buFont typeface="+mj-lt"/>
              <a:buAutoNum type="arabicPeriod"/>
            </a:pPr>
            <a:r>
              <a:rPr lang="en-US" dirty="0"/>
              <a:t>You are the leader of a four-person exercise team (you can be one of the below listed)</a:t>
            </a:r>
          </a:p>
          <a:p>
            <a:pPr marL="1371600" lvl="2" indent="-457200">
              <a:buFont typeface="+mj-lt"/>
              <a:buAutoNum type="arabicPeriod"/>
            </a:pPr>
            <a:r>
              <a:rPr lang="en-US" dirty="0"/>
              <a:t>ED Exercise Controller (ED Exercise Controller Tool &amp; Arrival List Generator)</a:t>
            </a:r>
          </a:p>
          <a:p>
            <a:pPr marL="1371600" lvl="2" indent="-457200">
              <a:buFont typeface="+mj-lt"/>
              <a:buAutoNum type="arabicPeriod"/>
            </a:pPr>
            <a:r>
              <a:rPr lang="en-US" dirty="0"/>
              <a:t>ED Qualitative Evaluator (optional)(ED Qualitative Tool)(assist ED Controller prn)</a:t>
            </a:r>
          </a:p>
          <a:p>
            <a:pPr marL="1371600" lvl="2" indent="-457200">
              <a:buFont typeface="+mj-lt"/>
              <a:buAutoNum type="arabicPeriod"/>
            </a:pPr>
            <a:r>
              <a:rPr lang="en-US" dirty="0"/>
              <a:t>Incident Command Evaluator (Command Center IC Tool)</a:t>
            </a:r>
          </a:p>
          <a:p>
            <a:pPr marL="1371600" lvl="2" indent="-457200">
              <a:buFont typeface="+mj-lt"/>
              <a:buAutoNum type="arabicPeriod"/>
            </a:pPr>
            <a:r>
              <a:rPr lang="en-US" dirty="0"/>
              <a:t>Bed Controller Evaluator (IC Bed Controller Tool)</a:t>
            </a:r>
          </a:p>
          <a:p>
            <a:pPr marL="1828800" lvl="3" indent="-457200">
              <a:buFont typeface="+mj-lt"/>
              <a:buAutoNum type="arabicPeriod"/>
            </a:pPr>
            <a:endParaRPr lang="en-US" dirty="0"/>
          </a:p>
          <a:p>
            <a:pPr lvl="1"/>
            <a:r>
              <a:rPr lang="en-US" dirty="0"/>
              <a:t>Each will need a laptop computer with Excel capabilities as listed above</a:t>
            </a:r>
          </a:p>
          <a:p>
            <a:pPr lvl="1"/>
            <a:r>
              <a:rPr lang="en-US" dirty="0"/>
              <a:t>ED will need a Laptop as well with Excel (Arrival List Generator, if not part of ED Controller)</a:t>
            </a:r>
          </a:p>
          <a:p>
            <a:pPr lvl="1"/>
            <a:r>
              <a:rPr lang="en-US" dirty="0"/>
              <a:t>Read or view the surge-test-hospital document/pdf</a:t>
            </a:r>
          </a:p>
        </p:txBody>
      </p:sp>
    </p:spTree>
    <p:extLst>
      <p:ext uri="{BB962C8B-B14F-4D97-AF65-F5344CB8AC3E}">
        <p14:creationId xmlns:p14="http://schemas.microsoft.com/office/powerpoint/2010/main" val="408146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55244-3E87-4D82-8921-E2F8389B43A9}"/>
              </a:ext>
            </a:extLst>
          </p:cNvPr>
          <p:cNvSpPr>
            <a:spLocks noGrp="1"/>
          </p:cNvSpPr>
          <p:nvPr>
            <p:ph type="title"/>
          </p:nvPr>
        </p:nvSpPr>
        <p:spPr/>
        <p:txBody>
          <a:bodyPr/>
          <a:lstStyle/>
          <a:p>
            <a:r>
              <a:rPr lang="en-US" dirty="0"/>
              <a:t>Who goes where…</a:t>
            </a:r>
          </a:p>
        </p:txBody>
      </p:sp>
      <p:sp>
        <p:nvSpPr>
          <p:cNvPr id="3" name="Content Placeholder 2">
            <a:extLst>
              <a:ext uri="{FF2B5EF4-FFF2-40B4-BE49-F238E27FC236}">
                <a16:creationId xmlns:a16="http://schemas.microsoft.com/office/drawing/2014/main" id="{E4082487-7FDE-4A59-91DF-D99C8089E4BA}"/>
              </a:ext>
            </a:extLst>
          </p:cNvPr>
          <p:cNvSpPr>
            <a:spLocks noGrp="1"/>
          </p:cNvSpPr>
          <p:nvPr>
            <p:ph idx="1"/>
          </p:nvPr>
        </p:nvSpPr>
        <p:spPr/>
        <p:txBody>
          <a:bodyPr/>
          <a:lstStyle/>
          <a:p>
            <a:r>
              <a:rPr lang="en-US" dirty="0"/>
              <a:t>Red surge patients will require an ICU bed or Operating Room after stabilization in the ED</a:t>
            </a:r>
          </a:p>
          <a:p>
            <a:r>
              <a:rPr lang="en-US" dirty="0"/>
              <a:t>Yellow surge patients will require a medical/surgical bed after stabilization in the ED</a:t>
            </a:r>
          </a:p>
          <a:p>
            <a:r>
              <a:rPr lang="en-US" dirty="0"/>
              <a:t>Green surge patients will not require an ED bed as they will be treated in an alternative location and discharged home.</a:t>
            </a:r>
          </a:p>
          <a:p>
            <a:r>
              <a:rPr lang="en-US" dirty="0"/>
              <a:t>Current ED patients can go to ICU, Med/Surg, or D/C to LTC/SNF or Home</a:t>
            </a:r>
          </a:p>
          <a:p>
            <a:r>
              <a:rPr lang="en-US" dirty="0"/>
              <a:t>Current ICU can go to Med/Surg</a:t>
            </a:r>
          </a:p>
          <a:p>
            <a:r>
              <a:rPr lang="en-US" dirty="0"/>
              <a:t>Current Med/Surg can be D/C to LTC/SNF or Home</a:t>
            </a:r>
          </a:p>
        </p:txBody>
      </p:sp>
    </p:spTree>
    <p:extLst>
      <p:ext uri="{BB962C8B-B14F-4D97-AF65-F5344CB8AC3E}">
        <p14:creationId xmlns:p14="http://schemas.microsoft.com/office/powerpoint/2010/main" val="97875004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454</TotalTime>
  <Words>1678</Words>
  <Application>Microsoft Office PowerPoint</Application>
  <PresentationFormat>Widescreen</PresentationFormat>
  <Paragraphs>178</Paragraphs>
  <Slides>21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Century Gothic</vt:lpstr>
      <vt:lpstr>Vapor Trail</vt:lpstr>
      <vt:lpstr>CMHPC exercise plan</vt:lpstr>
      <vt:lpstr>Key concepts</vt:lpstr>
      <vt:lpstr>May 2019 aspr cst</vt:lpstr>
      <vt:lpstr>PowerPoint Presentation</vt:lpstr>
      <vt:lpstr>ED Surge test – July 2019</vt:lpstr>
      <vt:lpstr>½ of your licensed beds</vt:lpstr>
      <vt:lpstr>PowerPoint Presentation</vt:lpstr>
      <vt:lpstr>Exercise controller roles &amp; responsibilities</vt:lpstr>
      <vt:lpstr>Who goes where…</vt:lpstr>
      <vt:lpstr>Hospital staffing for exercise</vt:lpstr>
      <vt:lpstr>ED Controller</vt:lpstr>
      <vt:lpstr>ED Controller</vt:lpstr>
      <vt:lpstr>PowerPoint Presentation</vt:lpstr>
      <vt:lpstr>Command Center bed controller</vt:lpstr>
      <vt:lpstr>Command Center bed controller</vt:lpstr>
      <vt:lpstr>PowerPoint Presentation</vt:lpstr>
      <vt:lpstr>Command Center IC evaluator</vt:lpstr>
      <vt:lpstr>PowerPoint Presentation</vt:lpstr>
      <vt:lpstr>Hotwash…</vt:lpstr>
      <vt:lpstr>Summary</vt:lpstr>
      <vt:lpstr>Summary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CMHPC exercise plan</dc:title>
  <dc:creator>Miller, David</dc:creator>
  <cp:lastModifiedBy>Miller, David</cp:lastModifiedBy>
  <cp:revision>32</cp:revision>
  <dcterms:created xsi:type="dcterms:W3CDTF">2019-03-11T17:14:36Z</dcterms:created>
  <dcterms:modified xsi:type="dcterms:W3CDTF">2019-06-23T15:51:37Z</dcterms:modified>
</cp:coreProperties>
</file>